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308" r:id="rId13"/>
    <p:sldId id="307" r:id="rId14"/>
    <p:sldId id="268" r:id="rId15"/>
    <p:sldId id="310" r:id="rId16"/>
    <p:sldId id="312" r:id="rId17"/>
    <p:sldId id="269" r:id="rId18"/>
    <p:sldId id="270" r:id="rId19"/>
    <p:sldId id="274" r:id="rId20"/>
    <p:sldId id="311" r:id="rId21"/>
    <p:sldId id="288" r:id="rId22"/>
    <p:sldId id="296" r:id="rId23"/>
    <p:sldId id="297" r:id="rId24"/>
    <p:sldId id="298" r:id="rId25"/>
    <p:sldId id="299" r:id="rId26"/>
    <p:sldId id="300" r:id="rId27"/>
    <p:sldId id="301" r:id="rId28"/>
    <p:sldId id="302" r:id="rId29"/>
    <p:sldId id="303" r:id="rId30"/>
    <p:sldId id="304" r:id="rId31"/>
    <p:sldId id="309" r:id="rId32"/>
    <p:sldId id="306" r:id="rId33"/>
  </p:sldIdLst>
  <p:sldSz cx="9144000" cy="5143500" type="screen16x9"/>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8" autoAdjust="0"/>
    <p:restoredTop sz="94645" autoAdjust="0"/>
  </p:normalViewPr>
  <p:slideViewPr>
    <p:cSldViewPr>
      <p:cViewPr>
        <p:scale>
          <a:sx n="100" d="100"/>
          <a:sy n="100" d="100"/>
        </p:scale>
        <p:origin x="-1656" y="-672"/>
      </p:cViewPr>
      <p:guideLst>
        <p:guide orient="horz" pos="2160"/>
        <p:guide pos="2880"/>
      </p:guideLst>
    </p:cSldViewPr>
  </p:slideViewPr>
  <p:outlineViewPr>
    <p:cViewPr>
      <p:scale>
        <a:sx n="33" d="100"/>
        <a:sy n="33" d="100"/>
      </p:scale>
      <p:origin x="0" y="640"/>
    </p:cViewPr>
  </p:outlineViewPr>
  <p:notesTextViewPr>
    <p:cViewPr>
      <p:scale>
        <a:sx n="1" d="1"/>
        <a:sy n="1" d="1"/>
      </p:scale>
      <p:origin x="0" y="0"/>
    </p:cViewPr>
  </p:notesTextViewPr>
  <p:sorterViewPr>
    <p:cViewPr>
      <p:scale>
        <a:sx n="98" d="100"/>
        <a:sy n="98"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tags" Target="tags/tag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First Transparent</c:v>
                </c:pt>
              </c:strCache>
            </c:strRef>
          </c:tx>
          <c:spPr>
            <a:noFill/>
          </c:spPr>
          <c:invertIfNegative val="1"/>
          <c:cat>
            <c:strRef>
              <c:f>Sheet1!$A$2:$A$6</c:f>
              <c:strCache>
                <c:ptCount val="5"/>
                <c:pt idx="0">
                  <c:v>MSN Autos | 728x90 - Leaderboard</c:v>
                </c:pt>
                <c:pt idx="1">
                  <c:v>Cars.com | 300x250 Medium Rectangle</c:v>
                </c:pt>
                <c:pt idx="2">
                  <c:v>Online Display</c:v>
                </c:pt>
                <c:pt idx="3">
                  <c:v>MSN Autos | 300x60 - Video Companion Banner</c:v>
                </c:pt>
                <c:pt idx="4">
                  <c:v>Newspaper</c:v>
                </c:pt>
              </c:strCache>
            </c:strRef>
          </c:cat>
          <c:val>
            <c:numRef>
              <c:f>Sheet1!$B$2:$B$6</c:f>
              <c:numCache>
                <c:formatCode>General</c:formatCode>
                <c:ptCount val="5"/>
                <c:pt idx="0">
                  <c:v>168.0</c:v>
                </c:pt>
                <c:pt idx="1">
                  <c:v>168.0</c:v>
                </c:pt>
                <c:pt idx="2">
                  <c:v>168.0</c:v>
                </c:pt>
                <c:pt idx="3">
                  <c:v>190.0</c:v>
                </c:pt>
                <c:pt idx="4">
                  <c:v>168.0</c:v>
                </c:pt>
              </c:numCache>
            </c:numRef>
          </c:val>
        </c:ser>
        <c:ser>
          <c:idx val="0"/>
          <c:order val="1"/>
          <c:tx>
            <c:strRef>
              <c:f>Sheet1!$C$1</c:f>
              <c:strCache>
                <c:ptCount val="1"/>
                <c:pt idx="0">
                  <c:v>Showing</c:v>
                </c:pt>
              </c:strCache>
            </c:strRef>
          </c:tx>
          <c:invertIfNegative val="1"/>
          <c:cat>
            <c:strRef>
              <c:f>Sheet1!$A$2:$A$6</c:f>
              <c:strCache>
                <c:ptCount val="5"/>
                <c:pt idx="0">
                  <c:v>MSN Autos | 728x90 - Leaderboard</c:v>
                </c:pt>
                <c:pt idx="1">
                  <c:v>Cars.com | 300x250 Medium Rectangle</c:v>
                </c:pt>
                <c:pt idx="2">
                  <c:v>Online Display</c:v>
                </c:pt>
                <c:pt idx="3">
                  <c:v>MSN Autos | 300x60 - Video Companion Banner</c:v>
                </c:pt>
                <c:pt idx="4">
                  <c:v>Newspaper</c:v>
                </c:pt>
              </c:strCache>
            </c:strRef>
          </c:cat>
          <c:val>
            <c:numRef>
              <c:f>Sheet1!$C$2:$C$6</c:f>
              <c:numCache>
                <c:formatCode>General</c:formatCode>
                <c:ptCount val="5"/>
                <c:pt idx="0">
                  <c:v>0.0</c:v>
                </c:pt>
                <c:pt idx="1">
                  <c:v>0.0</c:v>
                </c:pt>
                <c:pt idx="2">
                  <c:v>0.0</c:v>
                </c:pt>
                <c:pt idx="3">
                  <c:v>1.0</c:v>
                </c:pt>
                <c:pt idx="4">
                  <c:v>0.0</c:v>
                </c:pt>
              </c:numCache>
            </c:numRef>
          </c:val>
        </c:ser>
        <c:ser>
          <c:idx val="0"/>
          <c:order val="2"/>
          <c:tx>
            <c:strRef>
              <c:f>Sheet1!$D$1</c:f>
              <c:strCache>
                <c:ptCount val="1"/>
                <c:pt idx="0">
                  <c:v>Transparent</c:v>
                </c:pt>
              </c:strCache>
            </c:strRef>
          </c:tx>
          <c:spPr>
            <a:noFill/>
          </c:spPr>
          <c:invertIfNegative val="1"/>
          <c:cat>
            <c:strRef>
              <c:f>Sheet1!$A$2:$A$6</c:f>
              <c:strCache>
                <c:ptCount val="5"/>
                <c:pt idx="0">
                  <c:v>MSN Autos | 728x90 - Leaderboard</c:v>
                </c:pt>
                <c:pt idx="1">
                  <c:v>Cars.com | 300x250 Medium Rectangle</c:v>
                </c:pt>
                <c:pt idx="2">
                  <c:v>Online Display</c:v>
                </c:pt>
                <c:pt idx="3">
                  <c:v>MSN Autos | 300x60 - Video Companion Banner</c:v>
                </c:pt>
                <c:pt idx="4">
                  <c:v>Newspaper</c:v>
                </c:pt>
              </c:strCache>
            </c:strRef>
          </c:cat>
          <c:val>
            <c:numRef>
              <c:f>Sheet1!$D$2:$D$6</c:f>
              <c:numCache>
                <c:formatCode>General</c:formatCode>
                <c:ptCount val="5"/>
                <c:pt idx="0">
                  <c:v>23.0</c:v>
                </c:pt>
                <c:pt idx="1">
                  <c:v>23.0</c:v>
                </c:pt>
                <c:pt idx="2">
                  <c:v>2.0</c:v>
                </c:pt>
                <c:pt idx="3">
                  <c:v>2.0</c:v>
                </c:pt>
                <c:pt idx="4">
                  <c:v>2.0</c:v>
                </c:pt>
              </c:numCache>
            </c:numRef>
          </c:val>
        </c:ser>
        <c:ser>
          <c:idx val="0"/>
          <c:order val="3"/>
          <c:tx>
            <c:strRef>
              <c:f>Sheet1!$E$1</c:f>
              <c:strCache>
                <c:ptCount val="1"/>
                <c:pt idx="0">
                  <c:v>Showing</c:v>
                </c:pt>
              </c:strCache>
            </c:strRef>
          </c:tx>
          <c:invertIfNegative val="1"/>
          <c:cat>
            <c:strRef>
              <c:f>Sheet1!$A$2:$A$6</c:f>
              <c:strCache>
                <c:ptCount val="5"/>
                <c:pt idx="0">
                  <c:v>MSN Autos | 728x90 - Leaderboard</c:v>
                </c:pt>
                <c:pt idx="1">
                  <c:v>Cars.com | 300x250 Medium Rectangle</c:v>
                </c:pt>
                <c:pt idx="2">
                  <c:v>Online Display</c:v>
                </c:pt>
                <c:pt idx="3">
                  <c:v>MSN Autos | 300x60 - Video Companion Banner</c:v>
                </c:pt>
                <c:pt idx="4">
                  <c:v>Newspaper</c:v>
                </c:pt>
              </c:strCache>
            </c:strRef>
          </c:cat>
          <c:val>
            <c:numRef>
              <c:f>Sheet1!$E$2:$E$6</c:f>
              <c:numCache>
                <c:formatCode>General</c:formatCode>
                <c:ptCount val="5"/>
                <c:pt idx="0">
                  <c:v>35.0</c:v>
                </c:pt>
                <c:pt idx="1">
                  <c:v>7.0</c:v>
                </c:pt>
                <c:pt idx="2">
                  <c:v>0.0</c:v>
                </c:pt>
                <c:pt idx="3">
                  <c:v>6.0</c:v>
                </c:pt>
                <c:pt idx="4">
                  <c:v>0.0</c:v>
                </c:pt>
              </c:numCache>
            </c:numRef>
          </c:val>
        </c:ser>
        <c:ser>
          <c:idx val="0"/>
          <c:order val="4"/>
          <c:tx>
            <c:strRef>
              <c:f>Sheet1!$F$1</c:f>
              <c:strCache>
                <c:ptCount val="1"/>
                <c:pt idx="0">
                  <c:v>Transparent</c:v>
                </c:pt>
              </c:strCache>
            </c:strRef>
          </c:tx>
          <c:spPr>
            <a:noFill/>
          </c:spPr>
          <c:invertIfNegative val="1"/>
          <c:cat>
            <c:strRef>
              <c:f>Sheet1!$A$2:$A$6</c:f>
              <c:strCache>
                <c:ptCount val="5"/>
                <c:pt idx="0">
                  <c:v>MSN Autos | 728x90 - Leaderboard</c:v>
                </c:pt>
                <c:pt idx="1">
                  <c:v>Cars.com | 300x250 Medium Rectangle</c:v>
                </c:pt>
                <c:pt idx="2">
                  <c:v>Online Display</c:v>
                </c:pt>
                <c:pt idx="3">
                  <c:v>MSN Autos | 300x60 - Video Companion Banner</c:v>
                </c:pt>
                <c:pt idx="4">
                  <c:v>Newspaper</c:v>
                </c:pt>
              </c:strCache>
            </c:strRef>
          </c:cat>
          <c:val>
            <c:numRef>
              <c:f>Sheet1!$F$2:$F$6</c:f>
              <c:numCache>
                <c:formatCode>General</c:formatCode>
                <c:ptCount val="5"/>
                <c:pt idx="0">
                  <c:v>0.0</c:v>
                </c:pt>
                <c:pt idx="1">
                  <c:v>29.0</c:v>
                </c:pt>
                <c:pt idx="2">
                  <c:v>-27.0</c:v>
                </c:pt>
                <c:pt idx="3">
                  <c:v>2.0</c:v>
                </c:pt>
                <c:pt idx="4">
                  <c:v>0.0</c:v>
                </c:pt>
              </c:numCache>
            </c:numRef>
          </c:val>
        </c:ser>
        <c:ser>
          <c:idx val="0"/>
          <c:order val="5"/>
          <c:tx>
            <c:strRef>
              <c:f>Sheet1!$G$1</c:f>
              <c:strCache>
                <c:ptCount val="1"/>
                <c:pt idx="0">
                  <c:v>Showing</c:v>
                </c:pt>
              </c:strCache>
            </c:strRef>
          </c:tx>
          <c:invertIfNegative val="1"/>
          <c:cat>
            <c:strRef>
              <c:f>Sheet1!$A$2:$A$6</c:f>
              <c:strCache>
                <c:ptCount val="5"/>
                <c:pt idx="0">
                  <c:v>MSN Autos | 728x90 - Leaderboard</c:v>
                </c:pt>
                <c:pt idx="1">
                  <c:v>Cars.com | 300x250 Medium Rectangle</c:v>
                </c:pt>
                <c:pt idx="2">
                  <c:v>Online Display</c:v>
                </c:pt>
                <c:pt idx="3">
                  <c:v>MSN Autos | 300x60 - Video Companion Banner</c:v>
                </c:pt>
                <c:pt idx="4">
                  <c:v>Newspaper</c:v>
                </c:pt>
              </c:strCache>
            </c:strRef>
          </c:cat>
          <c:val>
            <c:numRef>
              <c:f>Sheet1!$G$2:$G$6</c:f>
              <c:numCache>
                <c:formatCode>General</c:formatCode>
                <c:ptCount val="5"/>
                <c:pt idx="0">
                  <c:v>0.0</c:v>
                </c:pt>
                <c:pt idx="1">
                  <c:v>0.0</c:v>
                </c:pt>
                <c:pt idx="2">
                  <c:v>0.0</c:v>
                </c:pt>
                <c:pt idx="3">
                  <c:v>6.0</c:v>
                </c:pt>
                <c:pt idx="4">
                  <c:v>0.0</c:v>
                </c:pt>
              </c:numCache>
            </c:numRef>
          </c:val>
        </c:ser>
        <c:ser>
          <c:idx val="0"/>
          <c:order val="6"/>
          <c:tx>
            <c:strRef>
              <c:f>Sheet1!$H$1</c:f>
              <c:strCache>
                <c:ptCount val="1"/>
                <c:pt idx="0">
                  <c:v>Transparent</c:v>
                </c:pt>
              </c:strCache>
            </c:strRef>
          </c:tx>
          <c:spPr>
            <a:noFill/>
          </c:spPr>
          <c:invertIfNegative val="1"/>
          <c:cat>
            <c:strRef>
              <c:f>Sheet1!$A$2:$A$6</c:f>
              <c:strCache>
                <c:ptCount val="5"/>
                <c:pt idx="0">
                  <c:v>MSN Autos | 728x90 - Leaderboard</c:v>
                </c:pt>
                <c:pt idx="1">
                  <c:v>Cars.com | 300x250 Medium Rectangle</c:v>
                </c:pt>
                <c:pt idx="2">
                  <c:v>Online Display</c:v>
                </c:pt>
                <c:pt idx="3">
                  <c:v>MSN Autos | 300x60 - Video Companion Banner</c:v>
                </c:pt>
                <c:pt idx="4">
                  <c:v>Newspaper</c:v>
                </c:pt>
              </c:strCache>
            </c:strRef>
          </c:cat>
          <c:val>
            <c:numRef>
              <c:f>Sheet1!$H$2:$H$6</c:f>
              <c:numCache>
                <c:formatCode>General</c:formatCode>
                <c:ptCount val="5"/>
                <c:pt idx="0">
                  <c:v>0.0</c:v>
                </c:pt>
                <c:pt idx="1">
                  <c:v>0.0</c:v>
                </c:pt>
                <c:pt idx="2">
                  <c:v>0.0</c:v>
                </c:pt>
                <c:pt idx="3">
                  <c:v>2.0</c:v>
                </c:pt>
                <c:pt idx="4">
                  <c:v>0.0</c:v>
                </c:pt>
              </c:numCache>
            </c:numRef>
          </c:val>
        </c:ser>
        <c:ser>
          <c:idx val="0"/>
          <c:order val="7"/>
          <c:tx>
            <c:strRef>
              <c:f>Sheet1!$I$1</c:f>
              <c:strCache>
                <c:ptCount val="1"/>
                <c:pt idx="0">
                  <c:v>Showing</c:v>
                </c:pt>
              </c:strCache>
            </c:strRef>
          </c:tx>
          <c:invertIfNegative val="1"/>
          <c:cat>
            <c:strRef>
              <c:f>Sheet1!$A$2:$A$6</c:f>
              <c:strCache>
                <c:ptCount val="5"/>
                <c:pt idx="0">
                  <c:v>MSN Autos | 728x90 - Leaderboard</c:v>
                </c:pt>
                <c:pt idx="1">
                  <c:v>Cars.com | 300x250 Medium Rectangle</c:v>
                </c:pt>
                <c:pt idx="2">
                  <c:v>Online Display</c:v>
                </c:pt>
                <c:pt idx="3">
                  <c:v>MSN Autos | 300x60 - Video Companion Banner</c:v>
                </c:pt>
                <c:pt idx="4">
                  <c:v>Newspaper</c:v>
                </c:pt>
              </c:strCache>
            </c:strRef>
          </c:cat>
          <c:val>
            <c:numRef>
              <c:f>Sheet1!$I$2:$I$6</c:f>
              <c:numCache>
                <c:formatCode>General</c:formatCode>
                <c:ptCount val="5"/>
                <c:pt idx="0">
                  <c:v>0.0</c:v>
                </c:pt>
                <c:pt idx="1">
                  <c:v>0.0</c:v>
                </c:pt>
                <c:pt idx="2">
                  <c:v>0.0</c:v>
                </c:pt>
                <c:pt idx="3">
                  <c:v>6.0</c:v>
                </c:pt>
                <c:pt idx="4">
                  <c:v>0.0</c:v>
                </c:pt>
              </c:numCache>
            </c:numRef>
          </c:val>
        </c:ser>
        <c:ser>
          <c:idx val="0"/>
          <c:order val="8"/>
          <c:tx>
            <c:strRef>
              <c:f>Sheet1!$J$1</c:f>
              <c:strCache>
                <c:ptCount val="1"/>
                <c:pt idx="0">
                  <c:v>Transparent</c:v>
                </c:pt>
              </c:strCache>
            </c:strRef>
          </c:tx>
          <c:spPr>
            <a:noFill/>
          </c:spPr>
          <c:invertIfNegative val="1"/>
          <c:cat>
            <c:strRef>
              <c:f>Sheet1!$A$2:$A$6</c:f>
              <c:strCache>
                <c:ptCount val="5"/>
                <c:pt idx="0">
                  <c:v>MSN Autos | 728x90 - Leaderboard</c:v>
                </c:pt>
                <c:pt idx="1">
                  <c:v>Cars.com | 300x250 Medium Rectangle</c:v>
                </c:pt>
                <c:pt idx="2">
                  <c:v>Online Display</c:v>
                </c:pt>
                <c:pt idx="3">
                  <c:v>MSN Autos | 300x60 - Video Companion Banner</c:v>
                </c:pt>
                <c:pt idx="4">
                  <c:v>Newspaper</c:v>
                </c:pt>
              </c:strCache>
            </c:strRef>
          </c:cat>
          <c:val>
            <c:numRef>
              <c:f>Sheet1!$J$2:$J$6</c:f>
              <c:numCache>
                <c:formatCode>General</c:formatCode>
                <c:ptCount val="5"/>
                <c:pt idx="0">
                  <c:v>0.0</c:v>
                </c:pt>
                <c:pt idx="1">
                  <c:v>0.0</c:v>
                </c:pt>
                <c:pt idx="2">
                  <c:v>0.0</c:v>
                </c:pt>
                <c:pt idx="3">
                  <c:v>2.0</c:v>
                </c:pt>
                <c:pt idx="4">
                  <c:v>0.0</c:v>
                </c:pt>
              </c:numCache>
            </c:numRef>
          </c:val>
        </c:ser>
        <c:ser>
          <c:idx val="0"/>
          <c:order val="9"/>
          <c:tx>
            <c:strRef>
              <c:f>Sheet1!$K$1</c:f>
              <c:strCache>
                <c:ptCount val="1"/>
                <c:pt idx="0">
                  <c:v>Showing</c:v>
                </c:pt>
              </c:strCache>
            </c:strRef>
          </c:tx>
          <c:invertIfNegative val="1"/>
          <c:cat>
            <c:strRef>
              <c:f>Sheet1!$A$2:$A$6</c:f>
              <c:strCache>
                <c:ptCount val="5"/>
                <c:pt idx="0">
                  <c:v>MSN Autos | 728x90 - Leaderboard</c:v>
                </c:pt>
                <c:pt idx="1">
                  <c:v>Cars.com | 300x250 Medium Rectangle</c:v>
                </c:pt>
                <c:pt idx="2">
                  <c:v>Online Display</c:v>
                </c:pt>
                <c:pt idx="3">
                  <c:v>MSN Autos | 300x60 - Video Companion Banner</c:v>
                </c:pt>
                <c:pt idx="4">
                  <c:v>Newspaper</c:v>
                </c:pt>
              </c:strCache>
            </c:strRef>
          </c:cat>
          <c:val>
            <c:numRef>
              <c:f>Sheet1!$K$2:$K$6</c:f>
              <c:numCache>
                <c:formatCode>General</c:formatCode>
                <c:ptCount val="5"/>
                <c:pt idx="0">
                  <c:v>0.0</c:v>
                </c:pt>
                <c:pt idx="1">
                  <c:v>0.0</c:v>
                </c:pt>
                <c:pt idx="2">
                  <c:v>0.0</c:v>
                </c:pt>
                <c:pt idx="3">
                  <c:v>6.0</c:v>
                </c:pt>
                <c:pt idx="4">
                  <c:v>0.0</c:v>
                </c:pt>
              </c:numCache>
            </c:numRef>
          </c:val>
        </c:ser>
        <c:ser>
          <c:idx val="0"/>
          <c:order val="10"/>
          <c:tx>
            <c:strRef>
              <c:f>Sheet1!$L$1</c:f>
              <c:strCache>
                <c:ptCount val="1"/>
                <c:pt idx="0">
                  <c:v>Transparent</c:v>
                </c:pt>
              </c:strCache>
            </c:strRef>
          </c:tx>
          <c:spPr>
            <a:noFill/>
          </c:spPr>
          <c:invertIfNegative val="1"/>
          <c:cat>
            <c:strRef>
              <c:f>Sheet1!$A$2:$A$6</c:f>
              <c:strCache>
                <c:ptCount val="5"/>
                <c:pt idx="0">
                  <c:v>MSN Autos | 728x90 - Leaderboard</c:v>
                </c:pt>
                <c:pt idx="1">
                  <c:v>Cars.com | 300x250 Medium Rectangle</c:v>
                </c:pt>
                <c:pt idx="2">
                  <c:v>Online Display</c:v>
                </c:pt>
                <c:pt idx="3">
                  <c:v>MSN Autos | 300x60 - Video Companion Banner</c:v>
                </c:pt>
                <c:pt idx="4">
                  <c:v>Newspaper</c:v>
                </c:pt>
              </c:strCache>
            </c:strRef>
          </c:cat>
          <c:val>
            <c:numRef>
              <c:f>Sheet1!$L$2:$L$6</c:f>
              <c:numCache>
                <c:formatCode>General</c:formatCode>
                <c:ptCount val="5"/>
                <c:pt idx="0">
                  <c:v>0.0</c:v>
                </c:pt>
                <c:pt idx="1">
                  <c:v>0.0</c:v>
                </c:pt>
                <c:pt idx="2">
                  <c:v>0.0</c:v>
                </c:pt>
                <c:pt idx="3">
                  <c:v>2.0</c:v>
                </c:pt>
                <c:pt idx="4">
                  <c:v>0.0</c:v>
                </c:pt>
              </c:numCache>
            </c:numRef>
          </c:val>
        </c:ser>
        <c:ser>
          <c:idx val="0"/>
          <c:order val="11"/>
          <c:tx>
            <c:strRef>
              <c:f>Sheet1!$M$1</c:f>
              <c:strCache>
                <c:ptCount val="1"/>
                <c:pt idx="0">
                  <c:v>Showing</c:v>
                </c:pt>
              </c:strCache>
            </c:strRef>
          </c:tx>
          <c:invertIfNegative val="1"/>
          <c:cat>
            <c:strRef>
              <c:f>Sheet1!$A$2:$A$6</c:f>
              <c:strCache>
                <c:ptCount val="5"/>
                <c:pt idx="0">
                  <c:v>MSN Autos | 728x90 - Leaderboard</c:v>
                </c:pt>
                <c:pt idx="1">
                  <c:v>Cars.com | 300x250 Medium Rectangle</c:v>
                </c:pt>
                <c:pt idx="2">
                  <c:v>Online Display</c:v>
                </c:pt>
                <c:pt idx="3">
                  <c:v>MSN Autos | 300x60 - Video Companion Banner</c:v>
                </c:pt>
                <c:pt idx="4">
                  <c:v>Newspaper</c:v>
                </c:pt>
              </c:strCache>
            </c:strRef>
          </c:cat>
          <c:val>
            <c:numRef>
              <c:f>Sheet1!$M$2:$M$6</c:f>
              <c:numCache>
                <c:formatCode>General</c:formatCode>
                <c:ptCount val="5"/>
                <c:pt idx="0">
                  <c:v>0.0</c:v>
                </c:pt>
                <c:pt idx="1">
                  <c:v>0.0</c:v>
                </c:pt>
                <c:pt idx="2">
                  <c:v>0.0</c:v>
                </c:pt>
                <c:pt idx="3">
                  <c:v>5.0</c:v>
                </c:pt>
                <c:pt idx="4">
                  <c:v>0.0</c:v>
                </c:pt>
              </c:numCache>
            </c:numRef>
          </c:val>
        </c:ser>
        <c:ser>
          <c:idx val="0"/>
          <c:order val="12"/>
          <c:tx>
            <c:strRef>
              <c:f>Sheet1!$N$1</c:f>
              <c:strCache>
                <c:ptCount val="1"/>
                <c:pt idx="0">
                  <c:v>Transparent</c:v>
                </c:pt>
              </c:strCache>
            </c:strRef>
          </c:tx>
          <c:spPr>
            <a:noFill/>
          </c:spPr>
          <c:invertIfNegative val="1"/>
          <c:cat>
            <c:strRef>
              <c:f>Sheet1!$A$2:$A$6</c:f>
              <c:strCache>
                <c:ptCount val="5"/>
                <c:pt idx="0">
                  <c:v>MSN Autos | 728x90 - Leaderboard</c:v>
                </c:pt>
                <c:pt idx="1">
                  <c:v>Cars.com | 300x250 Medium Rectangle</c:v>
                </c:pt>
                <c:pt idx="2">
                  <c:v>Online Display</c:v>
                </c:pt>
                <c:pt idx="3">
                  <c:v>MSN Autos | 300x60 - Video Companion Banner</c:v>
                </c:pt>
                <c:pt idx="4">
                  <c:v>Newspaper</c:v>
                </c:pt>
              </c:strCache>
            </c:strRef>
          </c:cat>
          <c:val>
            <c:numRef>
              <c:f>Sheet1!$N$2:$N$6</c:f>
              <c:numCache>
                <c:formatCode>General</c:formatCode>
                <c:ptCount val="5"/>
                <c:pt idx="0">
                  <c:v>0.0</c:v>
                </c:pt>
                <c:pt idx="1">
                  <c:v>0.0</c:v>
                </c:pt>
                <c:pt idx="2">
                  <c:v>0.0</c:v>
                </c:pt>
                <c:pt idx="3">
                  <c:v>0.0</c:v>
                </c:pt>
                <c:pt idx="4">
                  <c:v>0.0</c:v>
                </c:pt>
              </c:numCache>
            </c:numRef>
          </c:val>
        </c:ser>
        <c:dLbls>
          <c:showLegendKey val="0"/>
          <c:showVal val="0"/>
          <c:showCatName val="0"/>
          <c:showSerName val="0"/>
          <c:showPercent val="0"/>
          <c:showBubbleSize val="0"/>
        </c:dLbls>
        <c:gapWidth val="150"/>
        <c:overlap val="100"/>
        <c:axId val="-2139812280"/>
        <c:axId val="-2139817448"/>
      </c:barChart>
      <c:valAx>
        <c:axId val="-2139817448"/>
        <c:scaling>
          <c:orientation val="minMax"/>
          <c:max val="240.0"/>
          <c:min val="169.0"/>
        </c:scaling>
        <c:delete val="0"/>
        <c:axPos val="b"/>
        <c:majorGridlines/>
        <c:numFmt formatCode="[$-409]mmm;@" sourceLinked="0"/>
        <c:majorTickMark val="out"/>
        <c:minorTickMark val="none"/>
        <c:tickLblPos val="nextTo"/>
        <c:txPr>
          <a:bodyPr/>
          <a:lstStyle/>
          <a:p>
            <a:pPr>
              <a:defRPr sz="1000"/>
            </a:pPr>
            <a:endParaRPr lang="en-US"/>
          </a:p>
        </c:txPr>
        <c:crossAx val="-2139812280"/>
        <c:crosses val="autoZero"/>
        <c:crossBetween val="between"/>
        <c:majorUnit val="30.5"/>
        <c:minorUnit val="10.0"/>
      </c:valAx>
      <c:catAx>
        <c:axId val="-2139812280"/>
        <c:scaling>
          <c:orientation val="minMax"/>
        </c:scaling>
        <c:delete val="0"/>
        <c:axPos val="l"/>
        <c:numFmt formatCode="General" sourceLinked="1"/>
        <c:majorTickMark val="out"/>
        <c:minorTickMark val="none"/>
        <c:tickLblPos val="nextTo"/>
        <c:txPr>
          <a:bodyPr/>
          <a:lstStyle/>
          <a:p>
            <a:pPr>
              <a:defRPr sz="1000"/>
            </a:pPr>
            <a:endParaRPr lang="en-US"/>
          </a:p>
        </c:txPr>
        <c:crossAx val="-2139817448"/>
        <c:crosses val="autoZero"/>
        <c:auto val="1"/>
        <c:lblAlgn val="ctr"/>
        <c:lblOffset val="100"/>
        <c:noMultiLvlLbl val="1"/>
      </c:catAx>
    </c:plotArea>
    <c:plotVisOnly val="1"/>
    <c:dispBlanksAs val="zero"/>
    <c:showDLblsOverMax val="1"/>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1"/>
          <c:dLbls>
            <c:numFmt formatCode="#,##0.00" sourceLinked="0"/>
            <c:txPr>
              <a:bodyPr/>
              <a:lstStyle/>
              <a:p>
                <a:pPr>
                  <a:defRPr sz="1100"/>
                </a:pPr>
                <a:endParaRPr lang="en-US"/>
              </a:p>
            </c:txPr>
            <c:showLegendKey val="0"/>
            <c:showVal val="1"/>
            <c:showCatName val="0"/>
            <c:showSerName val="0"/>
            <c:showPercent val="0"/>
            <c:showBubbleSize val="0"/>
            <c:showLeaderLines val="0"/>
          </c:dLbls>
          <c:cat>
            <c:strRef>
              <c:f>Sheet1!$A$2:$A$5</c:f>
              <c:strCache>
                <c:ptCount val="4"/>
                <c:pt idx="0">
                  <c:v>Radio</c:v>
                </c:pt>
                <c:pt idx="1">
                  <c:v>Online Display</c:v>
                </c:pt>
                <c:pt idx="2">
                  <c:v>Newspaper</c:v>
                </c:pt>
                <c:pt idx="3">
                  <c:v>None</c:v>
                </c:pt>
              </c:strCache>
            </c:strRef>
          </c:cat>
          <c:val>
            <c:numRef>
              <c:f>Sheet1!$B$2:$B$5</c:f>
              <c:numCache>
                <c:formatCode>General</c:formatCode>
                <c:ptCount val="4"/>
                <c:pt idx="0">
                  <c:v>150.0</c:v>
                </c:pt>
                <c:pt idx="1">
                  <c:v>1061.68135686274</c:v>
                </c:pt>
                <c:pt idx="2">
                  <c:v>129.5</c:v>
                </c:pt>
                <c:pt idx="3">
                  <c:v>50.0</c:v>
                </c:pt>
              </c:numCache>
            </c:numRef>
          </c:val>
        </c:ser>
        <c:dLbls>
          <c:showLegendKey val="0"/>
          <c:showVal val="0"/>
          <c:showCatName val="0"/>
          <c:showSerName val="0"/>
          <c:showPercent val="0"/>
          <c:showBubbleSize val="0"/>
        </c:dLbls>
        <c:gapWidth val="150"/>
        <c:axId val="-2143241688"/>
        <c:axId val="-2143244728"/>
      </c:barChart>
      <c:valAx>
        <c:axId val="-2143244728"/>
        <c:scaling>
          <c:orientation val="minMax"/>
        </c:scaling>
        <c:delete val="1"/>
        <c:axPos val="t"/>
        <c:numFmt formatCode="General" sourceLinked="1"/>
        <c:majorTickMark val="out"/>
        <c:minorTickMark val="none"/>
        <c:tickLblPos val="none"/>
        <c:crossAx val="-2143241688"/>
        <c:crosses val="autoZero"/>
        <c:crossBetween val="between"/>
      </c:valAx>
      <c:catAx>
        <c:axId val="-2143241688"/>
        <c:scaling>
          <c:orientation val="maxMin"/>
        </c:scaling>
        <c:delete val="0"/>
        <c:axPos val="l"/>
        <c:numFmt formatCode="General" sourceLinked="1"/>
        <c:majorTickMark val="out"/>
        <c:minorTickMark val="none"/>
        <c:tickLblPos val="nextTo"/>
        <c:txPr>
          <a:bodyPr/>
          <a:lstStyle/>
          <a:p>
            <a:pPr>
              <a:defRPr>
                <a:latin typeface="Arial"/>
                <a:cs typeface="Arial"/>
              </a:defRPr>
            </a:pPr>
            <a:endParaRPr lang="en-US"/>
          </a:p>
        </c:txPr>
        <c:crossAx val="-2143244728"/>
        <c:crosses val="autoZero"/>
        <c:auto val="1"/>
        <c:lblAlgn val="ctr"/>
        <c:lblOffset val="100"/>
        <c:tickLblSkip val="1"/>
        <c:noMultiLvlLbl val="1"/>
      </c:catAx>
    </c:plotArea>
    <c:plotVisOnly val="1"/>
    <c:dispBlanksAs val="zero"/>
    <c:showDLblsOverMax val="1"/>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1"/>
          <c:dLbls>
            <c:numFmt formatCode="#,##0.00" sourceLinked="0"/>
            <c:txPr>
              <a:bodyPr/>
              <a:lstStyle/>
              <a:p>
                <a:pPr>
                  <a:defRPr sz="1100"/>
                </a:pPr>
                <a:endParaRPr lang="en-US"/>
              </a:p>
            </c:txPr>
            <c:showLegendKey val="0"/>
            <c:showVal val="1"/>
            <c:showCatName val="0"/>
            <c:showSerName val="0"/>
            <c:showPercent val="0"/>
            <c:showBubbleSize val="0"/>
            <c:showLeaderLines val="0"/>
          </c:dLbls>
          <c:cat>
            <c:strRef>
              <c:f>Sheet1!$A$2:$A$3</c:f>
              <c:strCache>
                <c:ptCount val="2"/>
                <c:pt idx="0">
                  <c:v>June</c:v>
                </c:pt>
                <c:pt idx="1">
                  <c:v>July</c:v>
                </c:pt>
              </c:strCache>
            </c:strRef>
          </c:cat>
          <c:val>
            <c:numRef>
              <c:f>Sheet1!$B$2:$B$3</c:f>
              <c:numCache>
                <c:formatCode>General</c:formatCode>
                <c:ptCount val="2"/>
                <c:pt idx="0">
                  <c:v>430.13</c:v>
                </c:pt>
                <c:pt idx="1">
                  <c:v>961.05</c:v>
                </c:pt>
              </c:numCache>
            </c:numRef>
          </c:val>
        </c:ser>
        <c:dLbls>
          <c:showLegendKey val="0"/>
          <c:showVal val="0"/>
          <c:showCatName val="0"/>
          <c:showSerName val="0"/>
          <c:showPercent val="0"/>
          <c:showBubbleSize val="0"/>
        </c:dLbls>
        <c:gapWidth val="150"/>
        <c:axId val="-2132306472"/>
        <c:axId val="-2132303448"/>
      </c:barChart>
      <c:catAx>
        <c:axId val="-2132306472"/>
        <c:scaling>
          <c:orientation val="minMax"/>
        </c:scaling>
        <c:delete val="0"/>
        <c:axPos val="b"/>
        <c:numFmt formatCode="General" sourceLinked="1"/>
        <c:majorTickMark val="out"/>
        <c:minorTickMark val="none"/>
        <c:tickLblPos val="nextTo"/>
        <c:txPr>
          <a:bodyPr/>
          <a:lstStyle/>
          <a:p>
            <a:pPr>
              <a:defRPr/>
            </a:pPr>
            <a:endParaRPr lang="en-US"/>
          </a:p>
        </c:txPr>
        <c:crossAx val="-2132303448"/>
        <c:crosses val="autoZero"/>
        <c:auto val="1"/>
        <c:lblAlgn val="ctr"/>
        <c:lblOffset val="100"/>
        <c:tickLblSkip val="1"/>
        <c:noMultiLvlLbl val="1"/>
      </c:catAx>
      <c:valAx>
        <c:axId val="-2132303448"/>
        <c:scaling>
          <c:orientation val="minMax"/>
        </c:scaling>
        <c:delete val="1"/>
        <c:axPos val="l"/>
        <c:numFmt formatCode="General" sourceLinked="1"/>
        <c:majorTickMark val="out"/>
        <c:minorTickMark val="none"/>
        <c:tickLblPos val="none"/>
        <c:crossAx val="-2132306472"/>
        <c:crosses val="autoZero"/>
        <c:crossBetween val="between"/>
      </c:valAx>
    </c:plotArea>
    <c:plotVisOnly val="1"/>
    <c:dispBlanksAs val="zero"/>
    <c:showDLblsOverMax val="1"/>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1"/>
          <c:dLbls>
            <c:numFmt formatCode="#,##0.00" sourceLinked="0"/>
            <c:txPr>
              <a:bodyPr/>
              <a:lstStyle/>
              <a:p>
                <a:pPr>
                  <a:defRPr sz="1100"/>
                </a:pPr>
                <a:endParaRPr lang="en-US"/>
              </a:p>
            </c:txPr>
            <c:showLegendKey val="0"/>
            <c:showVal val="1"/>
            <c:showCatName val="0"/>
            <c:showSerName val="0"/>
            <c:showPercent val="0"/>
            <c:showBubbleSize val="0"/>
            <c:showLeaderLines val="0"/>
          </c:dLbls>
          <c:cat>
            <c:strRef>
              <c:f>Sheet1!$A$2:$A$13</c:f>
              <c:strCache>
                <c:ptCount val="12"/>
                <c:pt idx="0">
                  <c:v>American City Business Journals</c:v>
                </c:pt>
                <c:pt idx="1">
                  <c:v>Cox Automotive Inc.</c:v>
                </c:pt>
                <c:pt idx="2">
                  <c:v>Edmunds Inc.</c:v>
                </c:pt>
                <c:pt idx="3">
                  <c:v>Gannett Co., Inc.</c:v>
                </c:pt>
                <c:pt idx="4">
                  <c:v>Hearst Corporation</c:v>
                </c:pt>
                <c:pt idx="5">
                  <c:v>Ignition Media</c:v>
                </c:pt>
                <c:pt idx="6">
                  <c:v>Internet Brands</c:v>
                </c:pt>
                <c:pt idx="7">
                  <c:v>MediaMath</c:v>
                </c:pt>
                <c:pt idx="8">
                  <c:v>Microsoft Corporation Advertising</c:v>
                </c:pt>
                <c:pt idx="9">
                  <c:v>National Appraisal Guides, Inc</c:v>
                </c:pt>
                <c:pt idx="10">
                  <c:v>The New York Times</c:v>
                </c:pt>
                <c:pt idx="11">
                  <c:v>iHeartMedia, Inc.</c:v>
                </c:pt>
              </c:strCache>
            </c:strRef>
          </c:cat>
          <c:val>
            <c:numRef>
              <c:f>Sheet1!$B$2:$B$13</c:f>
              <c:numCache>
                <c:formatCode>General</c:formatCode>
                <c:ptCount val="12"/>
                <c:pt idx="0">
                  <c:v>100.0</c:v>
                </c:pt>
                <c:pt idx="1">
                  <c:v>100.0</c:v>
                </c:pt>
                <c:pt idx="2">
                  <c:v>50.0</c:v>
                </c:pt>
                <c:pt idx="3">
                  <c:v>200.9669</c:v>
                </c:pt>
                <c:pt idx="4">
                  <c:v>50.0</c:v>
                </c:pt>
                <c:pt idx="5">
                  <c:v>400.0</c:v>
                </c:pt>
                <c:pt idx="6">
                  <c:v>50.0</c:v>
                </c:pt>
                <c:pt idx="7">
                  <c:v>50.0</c:v>
                </c:pt>
                <c:pt idx="8">
                  <c:v>190.214456862745</c:v>
                </c:pt>
                <c:pt idx="9">
                  <c:v>50.0</c:v>
                </c:pt>
                <c:pt idx="10">
                  <c:v>50.0</c:v>
                </c:pt>
                <c:pt idx="11">
                  <c:v>100.0</c:v>
                </c:pt>
              </c:numCache>
            </c:numRef>
          </c:val>
        </c:ser>
        <c:dLbls>
          <c:showLegendKey val="0"/>
          <c:showVal val="0"/>
          <c:showCatName val="0"/>
          <c:showSerName val="0"/>
          <c:showPercent val="0"/>
          <c:showBubbleSize val="0"/>
        </c:dLbls>
        <c:gapWidth val="150"/>
        <c:axId val="-2143211784"/>
        <c:axId val="-2143214776"/>
      </c:barChart>
      <c:valAx>
        <c:axId val="-2143214776"/>
        <c:scaling>
          <c:orientation val="minMax"/>
        </c:scaling>
        <c:delete val="1"/>
        <c:axPos val="t"/>
        <c:numFmt formatCode="General" sourceLinked="1"/>
        <c:majorTickMark val="out"/>
        <c:minorTickMark val="none"/>
        <c:tickLblPos val="none"/>
        <c:crossAx val="-2143211784"/>
        <c:crosses val="autoZero"/>
        <c:crossBetween val="between"/>
      </c:valAx>
      <c:catAx>
        <c:axId val="-2143211784"/>
        <c:scaling>
          <c:orientation val="maxMin"/>
        </c:scaling>
        <c:delete val="0"/>
        <c:axPos val="l"/>
        <c:numFmt formatCode="General" sourceLinked="1"/>
        <c:majorTickMark val="out"/>
        <c:minorTickMark val="none"/>
        <c:tickLblPos val="nextTo"/>
        <c:txPr>
          <a:bodyPr/>
          <a:lstStyle/>
          <a:p>
            <a:pPr>
              <a:defRPr/>
            </a:pPr>
            <a:endParaRPr lang="en-US"/>
          </a:p>
        </c:txPr>
        <c:crossAx val="-2143214776"/>
        <c:crosses val="autoZero"/>
        <c:auto val="1"/>
        <c:lblAlgn val="ctr"/>
        <c:lblOffset val="100"/>
        <c:tickLblSkip val="1"/>
        <c:noMultiLvlLbl val="1"/>
      </c:catAx>
    </c:plotArea>
    <c:plotVisOnly val="1"/>
    <c:dispBlanksAs val="zero"/>
    <c:showDLblsOverMax val="1"/>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1"/>
          <c:dLbls>
            <c:numFmt formatCode="#,##0.00" sourceLinked="0"/>
            <c:txPr>
              <a:bodyPr/>
              <a:lstStyle/>
              <a:p>
                <a:pPr>
                  <a:defRPr sz="1100"/>
                </a:pPr>
                <a:endParaRPr lang="en-US"/>
              </a:p>
            </c:txPr>
            <c:showLegendKey val="0"/>
            <c:showVal val="1"/>
            <c:showCatName val="0"/>
            <c:showSerName val="0"/>
            <c:showPercent val="0"/>
            <c:showBubbleSize val="0"/>
            <c:showLeaderLines val="0"/>
          </c:dLbls>
          <c:cat>
            <c:strRef>
              <c:f>Sheet1!$A$2:$A$21</c:f>
              <c:strCache>
                <c:ptCount val="20"/>
                <c:pt idx="0">
                  <c:v>Advance Auto Parts</c:v>
                </c:pt>
                <c:pt idx="1">
                  <c:v>AutoGuide.com Group</c:v>
                </c:pt>
                <c:pt idx="2">
                  <c:v>AutoTrader Classics - autotraderclassics.com</c:v>
                </c:pt>
                <c:pt idx="3">
                  <c:v>CARFAX.COM</c:v>
                </c:pt>
                <c:pt idx="4">
                  <c:v>CARMAX.COM</c:v>
                </c:pt>
                <c:pt idx="5">
                  <c:v>Car and Driver - caranddriver.com</c:v>
                </c:pt>
                <c:pt idx="6">
                  <c:v>Cars.com</c:v>
                </c:pt>
                <c:pt idx="7">
                  <c:v>Edmunds.com</c:v>
                </c:pt>
                <c:pt idx="8">
                  <c:v>Hemmings.com</c:v>
                </c:pt>
                <c:pt idx="9">
                  <c:v>High Gear Media</c:v>
                </c:pt>
                <c:pt idx="10">
                  <c:v>Internet Brands Automotive</c:v>
                </c:pt>
                <c:pt idx="11">
                  <c:v>Kelley Blue Book - kbb.com</c:v>
                </c:pt>
                <c:pt idx="12">
                  <c:v>MSN Autos</c:v>
                </c:pt>
                <c:pt idx="13">
                  <c:v>MediaMath</c:v>
                </c:pt>
                <c:pt idx="14">
                  <c:v>NADAGuides.com</c:v>
                </c:pt>
                <c:pt idx="15">
                  <c:v>RANKINGSANDREVIEWS.COM</c:v>
                </c:pt>
                <c:pt idx="16">
                  <c:v>The New York Times - nytimes.com</c:v>
                </c:pt>
                <c:pt idx="17">
                  <c:v>Yahoo! Auto</c:v>
                </c:pt>
                <c:pt idx="18">
                  <c:v>Z100 WBIZ FM</c:v>
                </c:pt>
                <c:pt idx="19">
                  <c:v>eHow Cars</c:v>
                </c:pt>
              </c:strCache>
            </c:strRef>
          </c:cat>
          <c:val>
            <c:numRef>
              <c:f>Sheet1!$B$2:$B$21</c:f>
              <c:numCache>
                <c:formatCode>General</c:formatCode>
                <c:ptCount val="20"/>
                <c:pt idx="0">
                  <c:v>50.0</c:v>
                </c:pt>
                <c:pt idx="1">
                  <c:v>50.0</c:v>
                </c:pt>
                <c:pt idx="2">
                  <c:v>50.0</c:v>
                </c:pt>
                <c:pt idx="3">
                  <c:v>50.0</c:v>
                </c:pt>
                <c:pt idx="4">
                  <c:v>50.0</c:v>
                </c:pt>
                <c:pt idx="5">
                  <c:v>50.0</c:v>
                </c:pt>
                <c:pt idx="6">
                  <c:v>200.9669</c:v>
                </c:pt>
                <c:pt idx="7">
                  <c:v>50.0</c:v>
                </c:pt>
                <c:pt idx="8">
                  <c:v>100.0</c:v>
                </c:pt>
                <c:pt idx="9">
                  <c:v>50.0</c:v>
                </c:pt>
                <c:pt idx="10">
                  <c:v>50.0</c:v>
                </c:pt>
                <c:pt idx="11">
                  <c:v>50.0</c:v>
                </c:pt>
                <c:pt idx="12">
                  <c:v>190.214456862745</c:v>
                </c:pt>
                <c:pt idx="13">
                  <c:v>50.0</c:v>
                </c:pt>
                <c:pt idx="14">
                  <c:v>50.0</c:v>
                </c:pt>
                <c:pt idx="15">
                  <c:v>50.0</c:v>
                </c:pt>
                <c:pt idx="16">
                  <c:v>50.0</c:v>
                </c:pt>
                <c:pt idx="17">
                  <c:v>50.0</c:v>
                </c:pt>
                <c:pt idx="18">
                  <c:v>100.0</c:v>
                </c:pt>
                <c:pt idx="19">
                  <c:v>50.0</c:v>
                </c:pt>
              </c:numCache>
            </c:numRef>
          </c:val>
        </c:ser>
        <c:dLbls>
          <c:showLegendKey val="0"/>
          <c:showVal val="0"/>
          <c:showCatName val="0"/>
          <c:showSerName val="0"/>
          <c:showPercent val="0"/>
          <c:showBubbleSize val="0"/>
        </c:dLbls>
        <c:gapWidth val="150"/>
        <c:axId val="-2143404328"/>
        <c:axId val="-2143408968"/>
      </c:barChart>
      <c:valAx>
        <c:axId val="-2143408968"/>
        <c:scaling>
          <c:orientation val="minMax"/>
        </c:scaling>
        <c:delete val="1"/>
        <c:axPos val="t"/>
        <c:numFmt formatCode="General" sourceLinked="1"/>
        <c:majorTickMark val="out"/>
        <c:minorTickMark val="none"/>
        <c:tickLblPos val="none"/>
        <c:crossAx val="-2143404328"/>
        <c:crosses val="autoZero"/>
        <c:crossBetween val="between"/>
      </c:valAx>
      <c:catAx>
        <c:axId val="-2143404328"/>
        <c:scaling>
          <c:orientation val="maxMin"/>
        </c:scaling>
        <c:delete val="0"/>
        <c:axPos val="l"/>
        <c:numFmt formatCode="General" sourceLinked="1"/>
        <c:majorTickMark val="out"/>
        <c:minorTickMark val="none"/>
        <c:tickLblPos val="nextTo"/>
        <c:txPr>
          <a:bodyPr/>
          <a:lstStyle/>
          <a:p>
            <a:pPr algn="l">
              <a:defRPr sz="1200"/>
            </a:pPr>
            <a:endParaRPr lang="en-US"/>
          </a:p>
        </c:txPr>
        <c:crossAx val="-2143408968"/>
        <c:crosses val="autoZero"/>
        <c:auto val="1"/>
        <c:lblAlgn val="ctr"/>
        <c:lblOffset val="100"/>
        <c:tickLblSkip val="1"/>
        <c:noMultiLvlLbl val="1"/>
      </c:catAx>
    </c:plotArea>
    <c:plotVisOnly val="1"/>
    <c:dispBlanksAs val="zero"/>
    <c:showDLblsOverMax val="1"/>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1"/>
          <c:dLbls>
            <c:numFmt formatCode="#,##0.00" sourceLinked="0"/>
            <c:txPr>
              <a:bodyPr/>
              <a:lstStyle/>
              <a:p>
                <a:pPr>
                  <a:defRPr sz="1100"/>
                </a:pPr>
                <a:endParaRPr lang="en-US"/>
              </a:p>
            </c:txPr>
            <c:showLegendKey val="0"/>
            <c:showVal val="1"/>
            <c:showCatName val="0"/>
            <c:showSerName val="0"/>
            <c:showPercent val="0"/>
            <c:showBubbleSize val="0"/>
            <c:showLeaderLines val="0"/>
          </c:dLbls>
          <c:cat>
            <c:strRef>
              <c:f>Sheet1!$A$2:$A$7</c:f>
              <c:strCache>
                <c:ptCount val="6"/>
                <c:pt idx="0">
                  <c:v>300x250</c:v>
                </c:pt>
                <c:pt idx="1">
                  <c:v>300x600</c:v>
                </c:pt>
                <c:pt idx="2">
                  <c:v>970x250</c:v>
                </c:pt>
                <c:pt idx="3">
                  <c:v>:30</c:v>
                </c:pt>
                <c:pt idx="4">
                  <c:v>Quarter page</c:v>
                </c:pt>
                <c:pt idx="5">
                  <c:v>None</c:v>
                </c:pt>
              </c:strCache>
            </c:strRef>
          </c:cat>
          <c:val>
            <c:numRef>
              <c:f>Sheet1!$B$2:$B$7</c:f>
              <c:numCache>
                <c:formatCode>General</c:formatCode>
                <c:ptCount val="6"/>
                <c:pt idx="0">
                  <c:v>150.9669</c:v>
                </c:pt>
                <c:pt idx="1">
                  <c:v>50.0</c:v>
                </c:pt>
                <c:pt idx="2">
                  <c:v>60.7144568627451</c:v>
                </c:pt>
                <c:pt idx="3">
                  <c:v>100.0</c:v>
                </c:pt>
                <c:pt idx="4">
                  <c:v>129.5</c:v>
                </c:pt>
                <c:pt idx="5">
                  <c:v>900.0</c:v>
                </c:pt>
              </c:numCache>
            </c:numRef>
          </c:val>
        </c:ser>
        <c:dLbls>
          <c:showLegendKey val="0"/>
          <c:showVal val="0"/>
          <c:showCatName val="0"/>
          <c:showSerName val="0"/>
          <c:showPercent val="0"/>
          <c:showBubbleSize val="0"/>
        </c:dLbls>
        <c:gapWidth val="150"/>
        <c:axId val="-2143330632"/>
        <c:axId val="-2143345288"/>
      </c:barChart>
      <c:valAx>
        <c:axId val="-2143345288"/>
        <c:scaling>
          <c:orientation val="minMax"/>
        </c:scaling>
        <c:delete val="1"/>
        <c:axPos val="t"/>
        <c:numFmt formatCode="General" sourceLinked="1"/>
        <c:majorTickMark val="out"/>
        <c:minorTickMark val="none"/>
        <c:tickLblPos val="none"/>
        <c:crossAx val="-2143330632"/>
        <c:crosses val="autoZero"/>
        <c:crossBetween val="between"/>
      </c:valAx>
      <c:catAx>
        <c:axId val="-2143330632"/>
        <c:scaling>
          <c:orientation val="maxMin"/>
        </c:scaling>
        <c:delete val="0"/>
        <c:axPos val="l"/>
        <c:numFmt formatCode="General" sourceLinked="1"/>
        <c:majorTickMark val="out"/>
        <c:minorTickMark val="none"/>
        <c:tickLblPos val="nextTo"/>
        <c:txPr>
          <a:bodyPr/>
          <a:lstStyle/>
          <a:p>
            <a:pPr>
              <a:defRPr/>
            </a:pPr>
            <a:endParaRPr lang="en-US"/>
          </a:p>
        </c:txPr>
        <c:crossAx val="-2143345288"/>
        <c:crosses val="autoZero"/>
        <c:auto val="1"/>
        <c:lblAlgn val="ctr"/>
        <c:lblOffset val="100"/>
        <c:tickLblSkip val="1"/>
        <c:noMultiLvlLbl val="1"/>
      </c:catAx>
    </c:plotArea>
    <c:plotVisOnly val="1"/>
    <c:dispBlanksAs val="zero"/>
    <c:showDLblsOverMax val="1"/>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1"/>
          <c:dLbls>
            <c:numFmt formatCode="#,##0.00" sourceLinked="0"/>
            <c:txPr>
              <a:bodyPr/>
              <a:lstStyle/>
              <a:p>
                <a:pPr>
                  <a:defRPr sz="1100"/>
                </a:pPr>
                <a:endParaRPr lang="en-US"/>
              </a:p>
            </c:txPr>
            <c:showLegendKey val="0"/>
            <c:showVal val="1"/>
            <c:showCatName val="0"/>
            <c:showSerName val="0"/>
            <c:showPercent val="0"/>
            <c:showBubbleSize val="0"/>
            <c:showLeaderLines val="0"/>
          </c:dLbls>
          <c:cat>
            <c:strRef>
              <c:f>Sheet1!$A$2:$A$4</c:f>
              <c:strCache>
                <c:ptCount val="3"/>
                <c:pt idx="0">
                  <c:v>adsfasdf</c:v>
                </c:pt>
                <c:pt idx="1">
                  <c:v>dis</c:v>
                </c:pt>
                <c:pt idx="2">
                  <c:v>None</c:v>
                </c:pt>
              </c:strCache>
            </c:strRef>
          </c:cat>
          <c:val>
            <c:numRef>
              <c:f>Sheet1!$B$2:$B$4</c:f>
              <c:numCache>
                <c:formatCode>General</c:formatCode>
                <c:ptCount val="3"/>
                <c:pt idx="0">
                  <c:v>50.0</c:v>
                </c:pt>
                <c:pt idx="1">
                  <c:v>50.0</c:v>
                </c:pt>
                <c:pt idx="2">
                  <c:v>1291.18135686274</c:v>
                </c:pt>
              </c:numCache>
            </c:numRef>
          </c:val>
        </c:ser>
        <c:dLbls>
          <c:showLegendKey val="0"/>
          <c:showVal val="0"/>
          <c:showCatName val="0"/>
          <c:showSerName val="0"/>
          <c:showPercent val="0"/>
          <c:showBubbleSize val="0"/>
        </c:dLbls>
        <c:gapWidth val="150"/>
        <c:axId val="-2136541080"/>
        <c:axId val="-2136526216"/>
      </c:barChart>
      <c:valAx>
        <c:axId val="-2136526216"/>
        <c:scaling>
          <c:orientation val="minMax"/>
        </c:scaling>
        <c:delete val="1"/>
        <c:axPos val="t"/>
        <c:numFmt formatCode="General" sourceLinked="1"/>
        <c:majorTickMark val="out"/>
        <c:minorTickMark val="none"/>
        <c:tickLblPos val="none"/>
        <c:crossAx val="-2136541080"/>
        <c:crosses val="autoZero"/>
        <c:crossBetween val="between"/>
      </c:valAx>
      <c:catAx>
        <c:axId val="-2136541080"/>
        <c:scaling>
          <c:orientation val="maxMin"/>
        </c:scaling>
        <c:delete val="0"/>
        <c:axPos val="l"/>
        <c:numFmt formatCode="General" sourceLinked="1"/>
        <c:majorTickMark val="out"/>
        <c:minorTickMark val="none"/>
        <c:tickLblPos val="nextTo"/>
        <c:txPr>
          <a:bodyPr/>
          <a:lstStyle/>
          <a:p>
            <a:pPr>
              <a:defRPr/>
            </a:pPr>
            <a:endParaRPr lang="en-US"/>
          </a:p>
        </c:txPr>
        <c:crossAx val="-2136526216"/>
        <c:crosses val="autoZero"/>
        <c:auto val="1"/>
        <c:lblAlgn val="ctr"/>
        <c:lblOffset val="100"/>
        <c:tickLblSkip val="1"/>
        <c:noMultiLvlLbl val="1"/>
      </c:catAx>
    </c:plotArea>
    <c:plotVisOnly val="1"/>
    <c:dispBlanksAs val="zero"/>
    <c:showDLblsOverMax val="1"/>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1"/>
          <c:dLbls>
            <c:numFmt formatCode="#,##0.00" sourceLinked="0"/>
            <c:txPr>
              <a:bodyPr/>
              <a:lstStyle/>
              <a:p>
                <a:pPr>
                  <a:defRPr sz="1100"/>
                </a:pPr>
                <a:endParaRPr lang="en-US"/>
              </a:p>
            </c:txPr>
            <c:showLegendKey val="0"/>
            <c:showVal val="1"/>
            <c:showCatName val="0"/>
            <c:showSerName val="0"/>
            <c:showPercent val="0"/>
            <c:showBubbleSize val="0"/>
            <c:showLeaderLines val="0"/>
          </c:dLbls>
          <c:cat>
            <c:strRef>
              <c:f>Sheet1!$A$2</c:f>
              <c:strCache>
                <c:ptCount val="1"/>
                <c:pt idx="0">
                  <c:v>None</c:v>
                </c:pt>
              </c:strCache>
            </c:strRef>
          </c:cat>
          <c:val>
            <c:numRef>
              <c:f>Sheet1!$B$2</c:f>
              <c:numCache>
                <c:formatCode>General</c:formatCode>
                <c:ptCount val="1"/>
                <c:pt idx="0">
                  <c:v>1391.18135686274</c:v>
                </c:pt>
              </c:numCache>
            </c:numRef>
          </c:val>
        </c:ser>
        <c:dLbls>
          <c:showLegendKey val="0"/>
          <c:showVal val="0"/>
          <c:showCatName val="0"/>
          <c:showSerName val="0"/>
          <c:showPercent val="0"/>
          <c:showBubbleSize val="0"/>
        </c:dLbls>
        <c:gapWidth val="150"/>
        <c:axId val="-2136573384"/>
        <c:axId val="-2136576440"/>
      </c:barChart>
      <c:valAx>
        <c:axId val="-2136576440"/>
        <c:scaling>
          <c:orientation val="minMax"/>
        </c:scaling>
        <c:delete val="1"/>
        <c:axPos val="t"/>
        <c:numFmt formatCode="General" sourceLinked="1"/>
        <c:majorTickMark val="out"/>
        <c:minorTickMark val="none"/>
        <c:tickLblPos val="none"/>
        <c:crossAx val="-2136573384"/>
        <c:crosses val="autoZero"/>
        <c:crossBetween val="between"/>
      </c:valAx>
      <c:catAx>
        <c:axId val="-2136573384"/>
        <c:scaling>
          <c:orientation val="maxMin"/>
        </c:scaling>
        <c:delete val="0"/>
        <c:axPos val="l"/>
        <c:numFmt formatCode="General" sourceLinked="1"/>
        <c:majorTickMark val="out"/>
        <c:minorTickMark val="none"/>
        <c:tickLblPos val="nextTo"/>
        <c:txPr>
          <a:bodyPr/>
          <a:lstStyle/>
          <a:p>
            <a:pPr>
              <a:defRPr/>
            </a:pPr>
            <a:endParaRPr lang="en-US"/>
          </a:p>
        </c:txPr>
        <c:crossAx val="-2136576440"/>
        <c:crosses val="autoZero"/>
        <c:auto val="1"/>
        <c:lblAlgn val="ctr"/>
        <c:lblOffset val="100"/>
        <c:tickLblSkip val="1"/>
        <c:noMultiLvlLbl val="1"/>
      </c:catAx>
    </c:plotArea>
    <c:plotVisOnly val="1"/>
    <c:dispBlanksAs val="zero"/>
    <c:showDLblsOverMax val="1"/>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1"/>
          <c:dLbls>
            <c:numFmt formatCode="#,##0.00" sourceLinked="0"/>
            <c:txPr>
              <a:bodyPr/>
              <a:lstStyle/>
              <a:p>
                <a:pPr>
                  <a:defRPr sz="1100"/>
                </a:pPr>
                <a:endParaRPr lang="en-US"/>
              </a:p>
            </c:txPr>
            <c:showLegendKey val="0"/>
            <c:showVal val="1"/>
            <c:showCatName val="0"/>
            <c:showSerName val="0"/>
            <c:showPercent val="0"/>
            <c:showBubbleSize val="0"/>
            <c:showLeaderLines val="0"/>
          </c:dLbls>
          <c:cat>
            <c:strRef>
              <c:f>Sheet1!$A$2:$A$3</c:f>
              <c:strCache>
                <c:ptCount val="2"/>
                <c:pt idx="0">
                  <c:v>Ben value 1</c:v>
                </c:pt>
                <c:pt idx="1">
                  <c:v>None</c:v>
                </c:pt>
              </c:strCache>
            </c:strRef>
          </c:cat>
          <c:val>
            <c:numRef>
              <c:f>Sheet1!$B$2:$B$3</c:f>
              <c:numCache>
                <c:formatCode>General</c:formatCode>
                <c:ptCount val="2"/>
                <c:pt idx="0">
                  <c:v>129.5</c:v>
                </c:pt>
                <c:pt idx="1">
                  <c:v>1261.68135686274</c:v>
                </c:pt>
              </c:numCache>
            </c:numRef>
          </c:val>
        </c:ser>
        <c:dLbls>
          <c:showLegendKey val="0"/>
          <c:showVal val="0"/>
          <c:showCatName val="0"/>
          <c:showSerName val="0"/>
          <c:showPercent val="0"/>
          <c:showBubbleSize val="0"/>
        </c:dLbls>
        <c:gapWidth val="150"/>
        <c:axId val="-2132270008"/>
        <c:axId val="-2132273016"/>
      </c:barChart>
      <c:valAx>
        <c:axId val="-2132273016"/>
        <c:scaling>
          <c:orientation val="minMax"/>
        </c:scaling>
        <c:delete val="1"/>
        <c:axPos val="t"/>
        <c:numFmt formatCode="General" sourceLinked="1"/>
        <c:majorTickMark val="out"/>
        <c:minorTickMark val="none"/>
        <c:tickLblPos val="none"/>
        <c:crossAx val="-2132270008"/>
        <c:crosses val="autoZero"/>
        <c:crossBetween val="between"/>
      </c:valAx>
      <c:catAx>
        <c:axId val="-2132270008"/>
        <c:scaling>
          <c:orientation val="maxMin"/>
        </c:scaling>
        <c:delete val="0"/>
        <c:axPos val="l"/>
        <c:numFmt formatCode="General" sourceLinked="1"/>
        <c:majorTickMark val="out"/>
        <c:minorTickMark val="none"/>
        <c:tickLblPos val="nextTo"/>
        <c:txPr>
          <a:bodyPr/>
          <a:lstStyle/>
          <a:p>
            <a:pPr>
              <a:defRPr/>
            </a:pPr>
            <a:endParaRPr lang="en-US"/>
          </a:p>
        </c:txPr>
        <c:crossAx val="-2132273016"/>
        <c:crosses val="autoZero"/>
        <c:auto val="1"/>
        <c:lblAlgn val="ctr"/>
        <c:lblOffset val="100"/>
        <c:tickLblSkip val="1"/>
        <c:noMultiLvlLbl val="1"/>
      </c:catAx>
    </c:plotArea>
    <c:plotVisOnly val="1"/>
    <c:dispBlanksAs val="zero"/>
    <c:showDLblsOverMax val="1"/>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683568" y="3886200"/>
            <a:ext cx="7776864" cy="845790"/>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8FD0B7A-F5DD-4F40-B4CB-3B2C354B893A}" type="datetimeFigureOut">
              <a:rPr lang="en-US" smtClean="0"/>
              <a:pPr/>
              <a:t>6/17/16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2283718"/>
            <a:ext cx="8229600" cy="424904"/>
          </a:xfrm>
        </p:spPr>
        <p:txBody>
          <a:bodyPr>
            <a:noAutofit/>
          </a:bodyPr>
          <a:lstStyle>
            <a:lvl1pPr>
              <a:defRPr sz="5400">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E8FD0B7A-F5DD-4F40-B4CB-3B2C354B893A}" type="datetimeFigureOut">
              <a:rPr lang="en-US" smtClean="0"/>
              <a:pPr/>
              <a:t>6/17/16</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3AE1883-0942-4AA3-9DB2-9C7C3A0314B1}" type="slidenum">
              <a:rPr lang="en-US" smtClean="0"/>
              <a:pPr/>
              <a:t>‹#›</a:t>
            </a:fld>
            <a:endParaRPr lang="en-US"/>
          </a:p>
        </p:txBody>
      </p:sp>
    </p:spTree>
    <p:extLst>
      <p:ext uri="{BB962C8B-B14F-4D97-AF65-F5344CB8AC3E}">
        <p14:creationId xmlns:p14="http://schemas.microsoft.com/office/powerpoint/2010/main" val="1610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8920"/>
          </a:xfrm>
        </p:spPr>
        <p:txBody>
          <a:bodyPr anchor="t"/>
          <a:lstStyle>
            <a:lvl1pPr>
              <a:defRPr baseline="0"/>
            </a:lvl1pPr>
          </a:lstStyle>
          <a:p>
            <a:endParaRPr lang="en-US" dirty="0"/>
          </a:p>
        </p:txBody>
      </p:sp>
      <p:sp>
        <p:nvSpPr>
          <p:cNvPr id="3" name="Content Placeholder 2"/>
          <p:cNvSpPr>
            <a:spLocks noGrp="1"/>
          </p:cNvSpPr>
          <p:nvPr>
            <p:ph idx="1"/>
          </p:nvPr>
        </p:nvSpPr>
        <p:spPr>
          <a:xfrm>
            <a:off x="457200" y="987574"/>
            <a:ext cx="8229600" cy="39604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8FD0B7A-F5DD-4F40-B4CB-3B2C354B893A}" type="datetimeFigureOut">
              <a:rPr lang="en-US" smtClean="0"/>
              <a:pPr/>
              <a:t>6/17/16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762843"/>
            <a:ext cx="4038600" cy="375312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762843"/>
            <a:ext cx="4038600" cy="375312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587974"/>
            <a:ext cx="2133600" cy="365125"/>
          </a:xfrm>
        </p:spPr>
        <p:txBody>
          <a:bodyPr/>
          <a:lstStyle/>
          <a:p>
            <a:fld id="{E8FD0B7A-F5DD-4F40-B4CB-3B2C354B893A}" type="datetimeFigureOut">
              <a:rPr lang="en-US" smtClean="0"/>
              <a:pPr/>
              <a:t>6/17/16</a:t>
            </a:fld>
            <a:endParaRPr lang="en-US"/>
          </a:p>
        </p:txBody>
      </p:sp>
      <p:sp>
        <p:nvSpPr>
          <p:cNvPr id="6" name="Footer Placeholder 5"/>
          <p:cNvSpPr>
            <a:spLocks noGrp="1"/>
          </p:cNvSpPr>
          <p:nvPr>
            <p:ph type="ftr" sz="quarter" idx="11"/>
          </p:nvPr>
        </p:nvSpPr>
        <p:spPr>
          <a:xfrm>
            <a:off x="3124200" y="4587974"/>
            <a:ext cx="2895600" cy="365125"/>
          </a:xfrm>
        </p:spPr>
        <p:txBody>
          <a:bodyPr/>
          <a:lstStyle/>
          <a:p>
            <a:endParaRPr lang="en-US"/>
          </a:p>
        </p:txBody>
      </p:sp>
      <p:sp>
        <p:nvSpPr>
          <p:cNvPr id="7" name="Slide Number Placeholder 6"/>
          <p:cNvSpPr>
            <a:spLocks noGrp="1"/>
          </p:cNvSpPr>
          <p:nvPr>
            <p:ph type="sldNum" sz="quarter" idx="12"/>
          </p:nvPr>
        </p:nvSpPr>
        <p:spPr>
          <a:xfrm>
            <a:off x="6553200" y="4587974"/>
            <a:ext cx="2133600" cy="365125"/>
          </a:xfrm>
        </p:spPr>
        <p:txBody>
          <a:bodyPr/>
          <a:lstStyle/>
          <a:p>
            <a:fld id="{93AE1883-0942-4AA3-9DB2-9C7C3A0314B1}"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E8FD0B7A-F5DD-4F40-B4CB-3B2C354B893A}" type="datetimeFigureOut">
              <a:rPr lang="en-US" smtClean="0"/>
              <a:pPr/>
              <a:t>6/17/16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smtClean="0"/>
              <a:pPr/>
              <a:t>6/17/16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2490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15566"/>
            <a:ext cx="8229600" cy="403244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pPr/>
              <a:t>6/17/16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2" r:id="rId4"/>
    <p:sldLayoutId id="2147483654" r:id="rId5"/>
    <p:sldLayoutId id="2147483655" r:id="rId6"/>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2800" b="1" kern="1200">
          <a:solidFill>
            <a:schemeClr val="tx1"/>
          </a:solidFill>
          <a:latin typeface="Arial"/>
          <a:ea typeface="+mj-ea"/>
          <a:cs typeface="Arial"/>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499742"/>
            <a:ext cx="7772400" cy="1470025"/>
          </a:xfrm>
        </p:spPr>
        <p:txBody>
          <a:bodyPr/>
          <a:lstStyle/>
          <a:p>
            <a:pPr algn="l"/>
            <a:r>
              <a:rPr b="1" dirty="0"/>
              <a:t>Model X SUV Launch</a:t>
            </a:r>
          </a:p>
        </p:txBody>
      </p:sp>
      <p:sp>
        <p:nvSpPr>
          <p:cNvPr id="3" name="Subtitle 2"/>
          <p:cNvSpPr>
            <a:spLocks noGrp="1"/>
          </p:cNvSpPr>
          <p:nvPr>
            <p:ph type="subTitle" idx="1"/>
          </p:nvPr>
        </p:nvSpPr>
        <p:spPr>
          <a:xfrm>
            <a:off x="395536" y="3507854"/>
            <a:ext cx="6400800" cy="889000"/>
          </a:xfrm>
        </p:spPr>
        <p:txBody>
          <a:bodyPr>
            <a:normAutofit lnSpcReduction="10000"/>
          </a:bodyPr>
          <a:lstStyle/>
          <a:p>
            <a:pPr algn="l"/>
            <a:r>
              <a:rPr dirty="0"/>
              <a:t>Prepared by </a:t>
            </a:r>
            <a:r>
              <a:rPr lang="en-US" dirty="0" smtClean="0"/>
              <a:t>Tim Jones</a:t>
            </a:r>
            <a:endParaRPr dirty="0"/>
          </a:p>
          <a:p>
            <a:pPr algn="l"/>
            <a:r>
              <a:rPr dirty="0"/>
              <a:t>May 26, 2016</a:t>
            </a:r>
          </a:p>
        </p:txBody>
      </p:sp>
      <p:pic>
        <p:nvPicPr>
          <p:cNvPr id="4" name="New picture"/>
          <p:cNvPicPr/>
          <p:nvPr/>
        </p:nvPicPr>
        <p:blipFill>
          <a:blip r:embed="rId2" cstate="print"/>
          <a:srcRect/>
          <a:stretch>
            <a:fillRect/>
          </a:stretch>
        </p:blipFill>
        <p:spPr>
          <a:xfrm>
            <a:off x="467544" y="411510"/>
            <a:ext cx="2304256" cy="960107"/>
          </a:xfrm>
          <a:prstGeom prst="rect">
            <a:avLst/>
          </a:prstGeom>
          <a:ln>
            <a:solidFill>
              <a:srgbClr val="FFFFFF"/>
            </a:solidFill>
          </a:ln>
        </p:spPr>
      </p:pic>
      <p:pic>
        <p:nvPicPr>
          <p:cNvPr id="6" name="Picture 5"/>
          <p:cNvPicPr>
            <a:picLocks noChangeAspect="1"/>
          </p:cNvPicPr>
          <p:nvPr/>
        </p:nvPicPr>
        <p:blipFill>
          <a:blip r:embed="rId3"/>
          <a:stretch>
            <a:fillRect/>
          </a:stretch>
        </p:blipFill>
        <p:spPr>
          <a:xfrm>
            <a:off x="6948264" y="3291830"/>
            <a:ext cx="1778000" cy="93791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Radio Overview</a:t>
            </a:r>
          </a:p>
        </p:txBody>
      </p:sp>
      <p:sp>
        <p:nvSpPr>
          <p:cNvPr id="3" name="Content Placeholder 2"/>
          <p:cNvSpPr>
            <a:spLocks noGrp="1"/>
          </p:cNvSpPr>
          <p:nvPr>
            <p:ph idx="1"/>
          </p:nvPr>
        </p:nvSpPr>
        <p:spPr/>
        <p:txBody>
          <a:bodyPr>
            <a:normAutofit/>
          </a:bodyPr>
          <a:lstStyle/>
          <a:p>
            <a:r>
              <a:rPr dirty="0"/>
              <a:t>Z100 WBIZ FM</a:t>
            </a:r>
          </a:p>
          <a:p>
            <a:r>
              <a:rPr dirty="0"/>
              <a:t>eHow Cars</a:t>
            </a:r>
          </a:p>
          <a:p>
            <a:endParaRPr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chor="t">
            <a:normAutofit fontScale="90000"/>
          </a:bodyPr>
          <a:lstStyle/>
          <a:p>
            <a:r>
              <a:rPr dirty="0"/>
              <a:t>Z100 </a:t>
            </a:r>
            <a:r>
              <a:rPr dirty="0" smtClean="0"/>
              <a:t>WBIZ</a:t>
            </a:r>
            <a:r>
              <a:rPr lang="en-US" dirty="0" smtClean="0"/>
              <a:t> FM</a:t>
            </a:r>
            <a:endParaRPr b="0" dirty="0"/>
          </a:p>
        </p:txBody>
      </p:sp>
      <p:sp>
        <p:nvSpPr>
          <p:cNvPr id="14" name="Content Placeholder 3"/>
          <p:cNvSpPr>
            <a:spLocks noGrp="1"/>
          </p:cNvSpPr>
          <p:nvPr>
            <p:ph sz="half" idx="1"/>
          </p:nvPr>
        </p:nvSpPr>
        <p:spPr/>
        <p:txBody>
          <a:bodyPr>
            <a:normAutofit/>
          </a:bodyPr>
          <a:lstStyle/>
          <a:p>
            <a:pPr marL="0" indent="0">
              <a:buNone/>
            </a:pPr>
            <a:r>
              <a:rPr sz="1400" dirty="0"/>
              <a:t>Z100, your home for Green Bay Packers Football, Wisconsin Badgers Football, American Top 40 with Ryan Seacrest, Saturday Night Online Live with Romeo, Club Kane, Dawson McAllister, and the Mountain Dew ZH3!</a:t>
            </a:r>
          </a:p>
        </p:txBody>
      </p:sp>
      <p:sp>
        <p:nvSpPr>
          <p:cNvPr id="5" name="Content Placeholder 4"/>
          <p:cNvSpPr>
            <a:spLocks noGrp="1"/>
          </p:cNvSpPr>
          <p:nvPr>
            <p:ph sz="half" idx="2"/>
          </p:nvPr>
        </p:nvSpPr>
        <p:spPr/>
        <p:txBody>
          <a:bodyPr>
            <a:norm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chor="t">
            <a:normAutofit/>
          </a:bodyPr>
          <a:lstStyle/>
          <a:p>
            <a:r>
              <a:rPr dirty="0"/>
              <a:t>Z100 </a:t>
            </a:r>
            <a:r>
              <a:rPr dirty="0" smtClean="0"/>
              <a:t>WBIZ</a:t>
            </a:r>
            <a:r>
              <a:rPr lang="en-US" dirty="0" smtClean="0"/>
              <a:t> FM: Placements</a:t>
            </a:r>
            <a:endParaRPr b="0" dirty="0"/>
          </a:p>
        </p:txBody>
      </p:sp>
      <p:graphicFrame>
        <p:nvGraphicFramePr>
          <p:cNvPr id="9" name="New Table"/>
          <p:cNvGraphicFramePr>
            <a:graphicFrameLocks noGrp="1"/>
          </p:cNvGraphicFramePr>
          <p:nvPr>
            <p:ph idx="1"/>
            <p:extLst>
              <p:ext uri="{D42A27DB-BD31-4B8C-83A1-F6EECF244321}">
                <p14:modId xmlns:p14="http://schemas.microsoft.com/office/powerpoint/2010/main" val="610759923"/>
              </p:ext>
            </p:extLst>
          </p:nvPr>
        </p:nvGraphicFramePr>
        <p:xfrm>
          <a:off x="457200" y="967601"/>
          <a:ext cx="8219256" cy="1100093"/>
        </p:xfrm>
        <a:graphic>
          <a:graphicData uri="http://schemas.openxmlformats.org/drawingml/2006/table">
            <a:tbl>
              <a:tblPr firstRow="1" bandRow="1">
                <a:tableStyleId>{69012ECD-51FC-41F1-AA8D-1B2483CD663E}</a:tableStyleId>
              </a:tblPr>
              <a:tblGrid>
                <a:gridCol w="1541477"/>
                <a:gridCol w="742273"/>
                <a:gridCol w="769139"/>
                <a:gridCol w="769139"/>
                <a:gridCol w="532481"/>
                <a:gridCol w="713681"/>
                <a:gridCol w="824596"/>
                <a:gridCol w="742293"/>
                <a:gridCol w="871248"/>
                <a:gridCol w="712929"/>
              </a:tblGrid>
              <a:tr h="216173">
                <a:tc>
                  <a:txBody>
                    <a:bodyPr/>
                    <a:lstStyle/>
                    <a:p>
                      <a:r>
                        <a:rPr sz="800" dirty="0">
                          <a:solidFill>
                            <a:schemeClr val="tx1">
                              <a:lumMod val="95000"/>
                              <a:lumOff val="5000"/>
                            </a:schemeClr>
                          </a:solidFill>
                          <a:latin typeface="Arial"/>
                          <a:cs typeface="Arial"/>
                        </a:rPr>
                        <a:t>Product</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sz="800" dirty="0">
                          <a:solidFill>
                            <a:schemeClr val="tx1">
                              <a:lumMod val="95000"/>
                              <a:lumOff val="5000"/>
                            </a:schemeClr>
                          </a:solidFill>
                          <a:latin typeface="Arial"/>
                          <a:cs typeface="Arial"/>
                        </a:rPr>
                        <a:t>Ad Unit</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sz="800" dirty="0">
                          <a:solidFill>
                            <a:schemeClr val="tx1">
                              <a:lumMod val="95000"/>
                              <a:lumOff val="5000"/>
                            </a:schemeClr>
                          </a:solidFill>
                          <a:latin typeface="Arial"/>
                          <a:cs typeface="Arial"/>
                        </a:rPr>
                        <a:t>Start Date</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sz="800" dirty="0">
                          <a:solidFill>
                            <a:schemeClr val="tx1">
                              <a:lumMod val="95000"/>
                              <a:lumOff val="5000"/>
                            </a:schemeClr>
                          </a:solidFill>
                          <a:latin typeface="Arial"/>
                          <a:cs typeface="Arial"/>
                        </a:rPr>
                        <a:t>End Date</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sz="800" dirty="0">
                          <a:solidFill>
                            <a:schemeClr val="tx1">
                              <a:lumMod val="95000"/>
                              <a:lumOff val="5000"/>
                            </a:schemeClr>
                          </a:solidFill>
                          <a:latin typeface="Arial"/>
                          <a:cs typeface="Arial"/>
                        </a:rPr>
                        <a:t>Day</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sz="800" dirty="0">
                          <a:solidFill>
                            <a:schemeClr val="tx1">
                              <a:lumMod val="95000"/>
                              <a:lumOff val="5000"/>
                            </a:schemeClr>
                          </a:solidFill>
                          <a:latin typeface="Arial"/>
                          <a:cs typeface="Arial"/>
                        </a:rPr>
                        <a:t>Time</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sz="800" dirty="0">
                          <a:solidFill>
                            <a:schemeClr val="tx1">
                              <a:lumMod val="95000"/>
                              <a:lumOff val="5000"/>
                            </a:schemeClr>
                          </a:solidFill>
                          <a:latin typeface="Arial"/>
                          <a:cs typeface="Arial"/>
                        </a:rPr>
                        <a:t>Rate</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sz="800" dirty="0">
                          <a:solidFill>
                            <a:schemeClr val="tx1">
                              <a:lumMod val="95000"/>
                              <a:lumOff val="5000"/>
                            </a:schemeClr>
                          </a:solidFill>
                          <a:latin typeface="Arial"/>
                          <a:cs typeface="Arial"/>
                        </a:rPr>
                        <a:t>Quantity</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sz="800" dirty="0" err="1" smtClean="0">
                          <a:solidFill>
                            <a:schemeClr val="tx1">
                              <a:lumMod val="95000"/>
                              <a:lumOff val="5000"/>
                            </a:schemeClr>
                          </a:solidFill>
                          <a:latin typeface="Arial"/>
                          <a:cs typeface="Arial"/>
                        </a:rPr>
                        <a:t>Add</a:t>
                      </a:r>
                      <a:r>
                        <a:rPr lang="en-US" sz="800" dirty="0" err="1" smtClean="0">
                          <a:solidFill>
                            <a:schemeClr val="tx1">
                              <a:lumMod val="95000"/>
                              <a:lumOff val="5000"/>
                            </a:schemeClr>
                          </a:solidFill>
                          <a:latin typeface="Arial"/>
                          <a:cs typeface="Arial"/>
                        </a:rPr>
                        <a:t>t’</a:t>
                      </a:r>
                      <a:r>
                        <a:rPr sz="800" dirty="0" err="1" smtClean="0">
                          <a:solidFill>
                            <a:schemeClr val="tx1">
                              <a:lumMod val="95000"/>
                              <a:lumOff val="5000"/>
                            </a:schemeClr>
                          </a:solidFill>
                          <a:latin typeface="Arial"/>
                          <a:cs typeface="Arial"/>
                        </a:rPr>
                        <a:t>l</a:t>
                      </a:r>
                      <a:r>
                        <a:rPr sz="800" dirty="0" smtClean="0">
                          <a:solidFill>
                            <a:schemeClr val="tx1">
                              <a:lumMod val="95000"/>
                              <a:lumOff val="5000"/>
                            </a:schemeClr>
                          </a:solidFill>
                          <a:latin typeface="Arial"/>
                          <a:cs typeface="Arial"/>
                        </a:rPr>
                        <a:t> </a:t>
                      </a:r>
                      <a:r>
                        <a:rPr sz="800" dirty="0">
                          <a:solidFill>
                            <a:schemeClr val="tx1">
                              <a:lumMod val="95000"/>
                              <a:lumOff val="5000"/>
                            </a:schemeClr>
                          </a:solidFill>
                          <a:latin typeface="Arial"/>
                          <a:cs typeface="Arial"/>
                        </a:rPr>
                        <a:t>Cost</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sz="800" dirty="0">
                          <a:solidFill>
                            <a:schemeClr val="tx1">
                              <a:lumMod val="95000"/>
                              <a:lumOff val="5000"/>
                            </a:schemeClr>
                          </a:solidFill>
                          <a:latin typeface="Arial"/>
                          <a:cs typeface="Arial"/>
                        </a:rPr>
                        <a:t>Total</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7500">
                <a:tc>
                  <a:txBody>
                    <a:bodyPr/>
                    <a:lstStyle/>
                    <a:p>
                      <a:r>
                        <a:rPr sz="800" dirty="0">
                          <a:latin typeface="Arial"/>
                          <a:cs typeface="Arial"/>
                        </a:rPr>
                        <a:t>Z100 WBIZ FM | :30 sec spot</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800" dirty="0">
                          <a:latin typeface="Arial"/>
                          <a:cs typeface="Arial"/>
                        </a:rPr>
                        <a:t>:30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800" dirty="0">
                          <a:latin typeface="Arial"/>
                          <a:cs typeface="Arial"/>
                        </a:rPr>
                        <a:t>06/22/2015</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800" dirty="0">
                          <a:latin typeface="Arial"/>
                          <a:cs typeface="Arial"/>
                        </a:rPr>
                        <a:t>07/26/2015</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800" dirty="0">
                          <a:latin typeface="Arial"/>
                          <a:cs typeface="Arial"/>
                        </a:rPr>
                        <a:t>- - - - - Sa Su</a:t>
                      </a:r>
                      <a:endParaRPr sz="800" dirty="0">
                        <a:solidFill>
                          <a:srgbClr val="000000"/>
                        </a:solidFill>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800" dirty="0">
                          <a:latin typeface="Arial"/>
                          <a:cs typeface="Arial"/>
                        </a:rPr>
                        <a:t>03:00 PM - 07:00 PM</a:t>
                      </a:r>
                      <a:endParaRPr sz="800" dirty="0">
                        <a:solidFill>
                          <a:srgbClr val="000000"/>
                        </a:solidFill>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sz="800" dirty="0">
                          <a:latin typeface="Arial"/>
                          <a:cs typeface="Arial"/>
                        </a:rPr>
                        <a:t>$ 500.00 Per Spot Net</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sz="800" dirty="0">
                          <a:latin typeface="Arial"/>
                          <a:cs typeface="Arial"/>
                        </a:rPr>
                        <a:t>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sz="800" dirty="0">
                          <a:latin typeface="Arial"/>
                          <a:cs typeface="Arial"/>
                        </a:rPr>
                        <a:t>$ 0.00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sz="800" dirty="0">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r>
              <a:tr h="317500">
                <a:tc>
                  <a:txBody>
                    <a:bodyPr/>
                    <a:lstStyle/>
                    <a:p>
                      <a:r>
                        <a:rPr sz="800" dirty="0">
                          <a:latin typeface="Arial"/>
                          <a:cs typeface="Arial"/>
                        </a:rPr>
                        <a:t>Z100 WBIZ FM | Morning Drive :30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800">
                          <a:latin typeface="Arial"/>
                          <a:cs typeface="Arial"/>
                        </a:rPr>
                        <a:t>:30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800" dirty="0">
                          <a:latin typeface="Arial"/>
                          <a:cs typeface="Arial"/>
                        </a:rPr>
                        <a:t>06/15/2015</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800" dirty="0">
                          <a:latin typeface="Arial"/>
                          <a:cs typeface="Arial"/>
                        </a:rPr>
                        <a:t>07/26/2015</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800" dirty="0">
                          <a:latin typeface="Arial"/>
                          <a:cs typeface="Arial"/>
                        </a:rPr>
                        <a:t>Every Day</a:t>
                      </a:r>
                      <a:endParaRPr sz="800" dirty="0">
                        <a:solidFill>
                          <a:srgbClr val="000000"/>
                        </a:solidFill>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800" dirty="0">
                          <a:latin typeface="Arial"/>
                          <a:cs typeface="Arial"/>
                        </a:rPr>
                        <a:t>06:00 AM - 10:00 AM</a:t>
                      </a:r>
                      <a:endParaRPr sz="800" dirty="0">
                        <a:solidFill>
                          <a:srgbClr val="000000"/>
                        </a:solidFill>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sz="800" dirty="0">
                          <a:latin typeface="Arial"/>
                          <a:cs typeface="Arial"/>
                        </a:rPr>
                        <a:t>$ 20.00 Per Spot Net</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sz="800" dirty="0">
                          <a:latin typeface="Arial"/>
                          <a:cs typeface="Arial"/>
                        </a:rPr>
                        <a:t>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sz="800" dirty="0">
                          <a:latin typeface="Arial"/>
                          <a:cs typeface="Arial"/>
                        </a:rPr>
                        <a:t>$ 0.00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sz="800" dirty="0">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r>
              <a:tr h="193536">
                <a:tc>
                  <a:txBody>
                    <a:bodyPr/>
                    <a:lstStyle/>
                    <a:p>
                      <a:r>
                        <a:rPr lang="en-US" sz="800" dirty="0" smtClean="0">
                          <a:latin typeface="Arial"/>
                          <a:cs typeface="Arial"/>
                        </a:rPr>
                        <a:t>2 Placements</a:t>
                      </a:r>
                      <a:endParaRPr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dirty="0" smtClean="0">
                          <a:latin typeface="Arial"/>
                          <a:cs typeface="Arial"/>
                        </a:rPr>
                        <a:t>6/15/2015</a:t>
                      </a:r>
                      <a:endParaRPr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dirty="0" smtClean="0">
                          <a:latin typeface="Arial"/>
                          <a:cs typeface="Arial"/>
                        </a:rPr>
                        <a:t>7/26/2015</a:t>
                      </a:r>
                      <a:endParaRPr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sz="800" dirty="0">
                        <a:solidFill>
                          <a:srgbClr val="000000"/>
                        </a:solidFill>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sz="800" dirty="0">
                        <a:solidFill>
                          <a:srgbClr val="000000"/>
                        </a:solidFill>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latin typeface="Arial"/>
                          <a:cs typeface="Arial"/>
                        </a:rPr>
                        <a:t>$ 100.00</a:t>
                      </a:r>
                      <a:endParaRPr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dirty="0"/>
              <a:t>Z100 WBIZ </a:t>
            </a:r>
            <a:r>
              <a:rPr dirty="0" smtClean="0"/>
              <a:t>FM</a:t>
            </a:r>
            <a:r>
              <a:rPr lang="en-US" dirty="0"/>
              <a:t>:</a:t>
            </a:r>
            <a:r>
              <a:rPr lang="en-US" dirty="0" smtClean="0"/>
              <a:t> Market &amp; Ratings</a:t>
            </a:r>
            <a:endParaRPr b="0" dirty="0"/>
          </a:p>
        </p:txBody>
      </p:sp>
      <p:graphicFrame>
        <p:nvGraphicFramePr>
          <p:cNvPr id="7" name="New Table"/>
          <p:cNvGraphicFramePr>
            <a:graphicFrameLocks noGrp="1"/>
          </p:cNvGraphicFramePr>
          <p:nvPr>
            <p:ph idx="1"/>
            <p:extLst>
              <p:ext uri="{D42A27DB-BD31-4B8C-83A1-F6EECF244321}">
                <p14:modId xmlns:p14="http://schemas.microsoft.com/office/powerpoint/2010/main" val="3506317579"/>
              </p:ext>
            </p:extLst>
          </p:nvPr>
        </p:nvGraphicFramePr>
        <p:xfrm>
          <a:off x="323530" y="987574"/>
          <a:ext cx="8302925" cy="1231900"/>
        </p:xfrm>
        <a:graphic>
          <a:graphicData uri="http://schemas.openxmlformats.org/drawingml/2006/table">
            <a:tbl>
              <a:tblPr firstRow="1" bandRow="1">
                <a:tableStyleId>{69012ECD-51FC-41F1-AA8D-1B2483CD663E}</a:tableStyleId>
              </a:tblPr>
              <a:tblGrid>
                <a:gridCol w="1756241"/>
                <a:gridCol w="1772149"/>
                <a:gridCol w="550140"/>
                <a:gridCol w="535536"/>
                <a:gridCol w="497786"/>
                <a:gridCol w="828448"/>
                <a:gridCol w="868680"/>
                <a:gridCol w="467840"/>
                <a:gridCol w="564528"/>
                <a:gridCol w="461577"/>
              </a:tblGrid>
              <a:tr h="317500">
                <a:tc>
                  <a:txBody>
                    <a:bodyPr/>
                    <a:lstStyle/>
                    <a:p>
                      <a:r>
                        <a:rPr sz="800" dirty="0">
                          <a:solidFill>
                            <a:schemeClr val="tx1">
                              <a:lumMod val="95000"/>
                              <a:lumOff val="5000"/>
                            </a:schemeClr>
                          </a:solidFill>
                          <a:latin typeface="Arial"/>
                          <a:cs typeface="Arial"/>
                        </a:rPr>
                        <a:t>Product</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dirty="0" smtClean="0">
                          <a:solidFill>
                            <a:schemeClr val="tx1">
                              <a:lumMod val="95000"/>
                              <a:lumOff val="5000"/>
                            </a:schemeClr>
                          </a:solidFill>
                          <a:latin typeface="Arial"/>
                          <a:cs typeface="Arial"/>
                        </a:rPr>
                        <a:t>Market &amp; Demographics</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Pop.</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Rating</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Spots</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Avg. Persons</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Points (GRPs)</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CPP</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Reach</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Freq.</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7500">
                <a:tc>
                  <a:txBody>
                    <a:bodyPr/>
                    <a:lstStyle/>
                    <a:p>
                      <a:r>
                        <a:rPr sz="800" dirty="0">
                          <a:latin typeface="Arial"/>
                          <a:cs typeface="Arial"/>
                        </a:rPr>
                        <a:t>Z100 WBIZ FM | :30 sec spot</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Arial"/>
                          <a:ea typeface="+mn-ea"/>
                          <a:cs typeface="Arial"/>
                        </a:rPr>
                        <a:t>Lebanon-Hanover-White River Junction, NH-VT</a:t>
                      </a:r>
                      <a:br>
                        <a:rPr lang="en-US" sz="800" kern="1200" dirty="0" smtClean="0">
                          <a:solidFill>
                            <a:schemeClr val="tx1"/>
                          </a:solidFill>
                          <a:latin typeface="Arial"/>
                          <a:ea typeface="+mn-ea"/>
                          <a:cs typeface="Arial"/>
                        </a:rPr>
                      </a:br>
                      <a:r>
                        <a:rPr lang="en-US" sz="800" kern="1200" dirty="0" smtClean="0">
                          <a:solidFill>
                            <a:schemeClr val="tx1"/>
                          </a:solidFill>
                          <a:latin typeface="Arial"/>
                          <a:ea typeface="+mn-ea"/>
                          <a:cs typeface="Arial"/>
                        </a:rPr>
                        <a:t>Women 25-54</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is-IS" sz="800" kern="1200" dirty="0" smtClean="0">
                          <a:solidFill>
                            <a:schemeClr val="tx1"/>
                          </a:solidFill>
                          <a:latin typeface="Arial"/>
                          <a:ea typeface="+mn-ea"/>
                          <a:cs typeface="Arial"/>
                        </a:rPr>
                        <a:t>157,800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latin typeface="Arial"/>
                          <a:cs typeface="Arial"/>
                        </a:rPr>
                        <a:t>5.4</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latin typeface="Arial"/>
                          <a:cs typeface="Arial"/>
                        </a:rPr>
                        <a:t>30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fi-FI" sz="800" kern="1200" dirty="0" smtClean="0">
                          <a:solidFill>
                            <a:schemeClr val="tx1"/>
                          </a:solidFill>
                          <a:latin typeface="Arial"/>
                          <a:ea typeface="+mn-ea"/>
                          <a:cs typeface="Arial"/>
                        </a:rPr>
                        <a:t>1,253</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hr-HR" sz="800" kern="1200" dirty="0" smtClean="0">
                          <a:solidFill>
                            <a:schemeClr val="tx1"/>
                          </a:solidFill>
                          <a:latin typeface="Arial"/>
                          <a:ea typeface="+mn-ea"/>
                          <a:cs typeface="Arial"/>
                        </a:rPr>
                        <a:t>162.0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kern="1200" dirty="0" smtClean="0">
                          <a:solidFill>
                            <a:schemeClr val="tx1"/>
                          </a:solidFill>
                          <a:latin typeface="Arial"/>
                          <a:ea typeface="+mn-ea"/>
                          <a:cs typeface="Arial"/>
                        </a:rPr>
                        <a:t>$7.87</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it-IT" sz="800" kern="1200" dirty="0" smtClean="0">
                          <a:solidFill>
                            <a:schemeClr val="tx1"/>
                          </a:solidFill>
                          <a:latin typeface="Arial"/>
                          <a:ea typeface="+mn-ea"/>
                          <a:cs typeface="Arial"/>
                        </a:rPr>
                        <a:t>81.09%</a:t>
                      </a:r>
                      <a:br>
                        <a:rPr lang="it-IT" sz="800" kern="1200" dirty="0" smtClean="0">
                          <a:solidFill>
                            <a:schemeClr val="tx1"/>
                          </a:solidFill>
                          <a:latin typeface="Arial"/>
                          <a:ea typeface="+mn-ea"/>
                          <a:cs typeface="Arial"/>
                        </a:rPr>
                      </a:br>
                      <a:r>
                        <a:rPr lang="it-IT" sz="800" kern="1200" dirty="0" smtClean="0">
                          <a:solidFill>
                            <a:schemeClr val="tx1"/>
                          </a:solidFill>
                          <a:latin typeface="Arial"/>
                          <a:ea typeface="+mn-ea"/>
                          <a:cs typeface="Arial"/>
                        </a:rPr>
                        <a:t>18,810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latin typeface="Arial"/>
                          <a:cs typeface="Arial"/>
                        </a:rPr>
                        <a:t>2.0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r>
              <a:tr h="317500">
                <a:tc>
                  <a:txBody>
                    <a:bodyPr/>
                    <a:lstStyle/>
                    <a:p>
                      <a:r>
                        <a:rPr sz="800" dirty="0">
                          <a:latin typeface="Arial"/>
                          <a:cs typeface="Arial"/>
                        </a:rPr>
                        <a:t>Z100 WBIZ FM | Morning Drive :30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kern="1200" dirty="0" smtClean="0">
                          <a:solidFill>
                            <a:schemeClr val="tx1"/>
                          </a:solidFill>
                          <a:latin typeface="Arial"/>
                          <a:ea typeface="+mn-ea"/>
                          <a:cs typeface="Arial"/>
                        </a:rPr>
                        <a:t>Lebanon-Hanover-White River Junction, NH-VT</a:t>
                      </a:r>
                      <a:br>
                        <a:rPr lang="en-US" sz="800" kern="1200" dirty="0" smtClean="0">
                          <a:solidFill>
                            <a:schemeClr val="tx1"/>
                          </a:solidFill>
                          <a:latin typeface="Arial"/>
                          <a:ea typeface="+mn-ea"/>
                          <a:cs typeface="Arial"/>
                        </a:rPr>
                      </a:br>
                      <a:r>
                        <a:rPr lang="en-US" sz="800" kern="1200" dirty="0" smtClean="0">
                          <a:solidFill>
                            <a:schemeClr val="tx1"/>
                          </a:solidFill>
                          <a:latin typeface="Arial"/>
                          <a:ea typeface="+mn-ea"/>
                          <a:cs typeface="Arial"/>
                        </a:rPr>
                        <a:t>Women 25-54</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is-IS" sz="800" kern="1200" dirty="0" smtClean="0">
                          <a:solidFill>
                            <a:schemeClr val="tx1"/>
                          </a:solidFill>
                          <a:latin typeface="Arial"/>
                          <a:ea typeface="+mn-ea"/>
                          <a:cs typeface="Arial"/>
                        </a:rPr>
                        <a:t>157,800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latin typeface="Arial"/>
                          <a:cs typeface="Arial"/>
                        </a:rPr>
                        <a:t>5.4</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latin typeface="Arial"/>
                          <a:cs typeface="Arial"/>
                        </a:rPr>
                        <a:t>30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fi-FI" sz="800" kern="1200" dirty="0" smtClean="0">
                          <a:solidFill>
                            <a:schemeClr val="tx1"/>
                          </a:solidFill>
                          <a:latin typeface="Arial"/>
                          <a:ea typeface="+mn-ea"/>
                          <a:cs typeface="Arial"/>
                        </a:rPr>
                        <a:t>1,253</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hr-HR" sz="800" kern="1200" dirty="0" smtClean="0">
                          <a:solidFill>
                            <a:schemeClr val="tx1"/>
                          </a:solidFill>
                          <a:latin typeface="Arial"/>
                          <a:ea typeface="+mn-ea"/>
                          <a:cs typeface="Arial"/>
                        </a:rPr>
                        <a:t>162.0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kern="1200" dirty="0" smtClean="0">
                          <a:solidFill>
                            <a:schemeClr val="tx1"/>
                          </a:solidFill>
                          <a:latin typeface="Arial"/>
                          <a:ea typeface="+mn-ea"/>
                          <a:cs typeface="Arial"/>
                        </a:rPr>
                        <a:t>$7.87</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it-IT" sz="800" kern="1200" dirty="0" smtClean="0">
                          <a:solidFill>
                            <a:schemeClr val="tx1"/>
                          </a:solidFill>
                          <a:latin typeface="Arial"/>
                          <a:ea typeface="+mn-ea"/>
                          <a:cs typeface="Arial"/>
                        </a:rPr>
                        <a:t>81.09%</a:t>
                      </a:r>
                      <a:br>
                        <a:rPr lang="it-IT" sz="800" kern="1200" dirty="0" smtClean="0">
                          <a:solidFill>
                            <a:schemeClr val="tx1"/>
                          </a:solidFill>
                          <a:latin typeface="Arial"/>
                          <a:ea typeface="+mn-ea"/>
                          <a:cs typeface="Arial"/>
                        </a:rPr>
                      </a:br>
                      <a:r>
                        <a:rPr lang="it-IT" sz="800" kern="1200" dirty="0" smtClean="0">
                          <a:solidFill>
                            <a:schemeClr val="tx1"/>
                          </a:solidFill>
                          <a:latin typeface="Arial"/>
                          <a:ea typeface="+mn-ea"/>
                          <a:cs typeface="Arial"/>
                        </a:rPr>
                        <a:t>18,810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latin typeface="Arial"/>
                          <a:cs typeface="Arial"/>
                        </a:rPr>
                        <a:t>2.0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60786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eHow Cars</a:t>
            </a:r>
          </a:p>
        </p:txBody>
      </p:sp>
      <p:sp>
        <p:nvSpPr>
          <p:cNvPr id="6" name="Content Placeholder 3"/>
          <p:cNvSpPr>
            <a:spLocks noGrp="1"/>
          </p:cNvSpPr>
          <p:nvPr>
            <p:ph sz="half" idx="1"/>
          </p:nvPr>
        </p:nvSpPr>
        <p:spPr>
          <a:xfrm>
            <a:off x="457200" y="762843"/>
            <a:ext cx="4038600" cy="3753123"/>
          </a:xfrm>
        </p:spPr>
        <p:txBody>
          <a:bodyPr>
            <a:normAutofit/>
          </a:bodyPr>
          <a:lstStyle/>
          <a:p>
            <a:pPr marL="0" indent="0">
              <a:buNone/>
            </a:pPr>
            <a:r>
              <a:rPr sz="1800" dirty="0"/>
              <a:t>Z100, your home for Green Bay Packers Football, Wisconsin Badgers Football, American Top 40 with Ryan Seacrest, Saturday Night Online Live with Romeo, Club Kane, Dawson McAllister, and the Mountain Dew ZH3!</a:t>
            </a:r>
          </a:p>
        </p:txBody>
      </p:sp>
      <p:sp>
        <p:nvSpPr>
          <p:cNvPr id="7" name="Content Placeholder 4"/>
          <p:cNvSpPr>
            <a:spLocks noGrp="1"/>
          </p:cNvSpPr>
          <p:nvPr>
            <p:ph sz="half" idx="2"/>
          </p:nvPr>
        </p:nvSpPr>
        <p:spPr>
          <a:xfrm>
            <a:off x="4648200" y="762843"/>
            <a:ext cx="4038600" cy="3753123"/>
          </a:xfrm>
        </p:spPr>
        <p:txBody>
          <a:bodyPr>
            <a:norm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eHow </a:t>
            </a:r>
            <a:r>
              <a:rPr dirty="0" smtClean="0"/>
              <a:t>Cars</a:t>
            </a:r>
            <a:r>
              <a:rPr lang="en-US" dirty="0" smtClean="0"/>
              <a:t>: Placements</a:t>
            </a:r>
            <a:endParaRPr dirty="0"/>
          </a:p>
        </p:txBody>
      </p:sp>
      <p:graphicFrame>
        <p:nvGraphicFramePr>
          <p:cNvPr id="9" name="New Table"/>
          <p:cNvGraphicFramePr>
            <a:graphicFrameLocks noGrp="1"/>
          </p:cNvGraphicFramePr>
          <p:nvPr>
            <p:extLst>
              <p:ext uri="{D42A27DB-BD31-4B8C-83A1-F6EECF244321}">
                <p14:modId xmlns:p14="http://schemas.microsoft.com/office/powerpoint/2010/main" val="3046703369"/>
              </p:ext>
            </p:extLst>
          </p:nvPr>
        </p:nvGraphicFramePr>
        <p:xfrm>
          <a:off x="467543" y="915566"/>
          <a:ext cx="8352929" cy="670560"/>
        </p:xfrm>
        <a:graphic>
          <a:graphicData uri="http://schemas.openxmlformats.org/drawingml/2006/table">
            <a:tbl>
              <a:tblPr firstRow="1" bandRow="1">
                <a:tableStyleId>{69012ECD-51FC-41F1-AA8D-1B2483CD663E}</a:tableStyleId>
              </a:tblPr>
              <a:tblGrid>
                <a:gridCol w="1232678"/>
                <a:gridCol w="1090445"/>
                <a:gridCol w="830108"/>
                <a:gridCol w="830108"/>
                <a:gridCol w="618746"/>
                <a:gridCol w="770253"/>
                <a:gridCol w="889961"/>
                <a:gridCol w="630215"/>
                <a:gridCol w="690973"/>
                <a:gridCol w="769442"/>
              </a:tblGrid>
              <a:tr h="317500">
                <a:tc>
                  <a:txBody>
                    <a:bodyPr/>
                    <a:lstStyle/>
                    <a:p>
                      <a:r>
                        <a:rPr sz="800" dirty="0">
                          <a:solidFill>
                            <a:schemeClr val="tx1">
                              <a:lumMod val="95000"/>
                              <a:lumOff val="5000"/>
                            </a:schemeClr>
                          </a:solidFill>
                          <a:latin typeface="Arial"/>
                          <a:cs typeface="Arial"/>
                        </a:rPr>
                        <a:t>Product</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sz="800" dirty="0">
                          <a:solidFill>
                            <a:schemeClr val="tx1">
                              <a:lumMod val="95000"/>
                              <a:lumOff val="5000"/>
                            </a:schemeClr>
                          </a:solidFill>
                          <a:latin typeface="Arial"/>
                          <a:cs typeface="Arial"/>
                        </a:rPr>
                        <a:t>Ad Unit</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sz="800" dirty="0">
                          <a:solidFill>
                            <a:schemeClr val="tx1">
                              <a:lumMod val="95000"/>
                              <a:lumOff val="5000"/>
                            </a:schemeClr>
                          </a:solidFill>
                          <a:latin typeface="Arial"/>
                          <a:cs typeface="Arial"/>
                        </a:rPr>
                        <a:t>Start Date</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sz="800" dirty="0">
                          <a:solidFill>
                            <a:schemeClr val="tx1">
                              <a:lumMod val="95000"/>
                              <a:lumOff val="5000"/>
                            </a:schemeClr>
                          </a:solidFill>
                          <a:latin typeface="Arial"/>
                          <a:cs typeface="Arial"/>
                        </a:rPr>
                        <a:t>End Date</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sz="800" dirty="0">
                          <a:solidFill>
                            <a:schemeClr val="tx1">
                              <a:lumMod val="95000"/>
                              <a:lumOff val="5000"/>
                            </a:schemeClr>
                          </a:solidFill>
                          <a:latin typeface="Arial"/>
                          <a:cs typeface="Arial"/>
                        </a:rPr>
                        <a:t>Day</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sz="800" dirty="0">
                          <a:solidFill>
                            <a:schemeClr val="tx1">
                              <a:lumMod val="95000"/>
                              <a:lumOff val="5000"/>
                            </a:schemeClr>
                          </a:solidFill>
                          <a:latin typeface="Arial"/>
                          <a:cs typeface="Arial"/>
                        </a:rPr>
                        <a:t>Time</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sz="800" dirty="0">
                          <a:solidFill>
                            <a:schemeClr val="tx1">
                              <a:lumMod val="95000"/>
                              <a:lumOff val="5000"/>
                            </a:schemeClr>
                          </a:solidFill>
                          <a:latin typeface="Arial"/>
                          <a:cs typeface="Arial"/>
                        </a:rPr>
                        <a:t>Rate</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sz="800" dirty="0">
                          <a:solidFill>
                            <a:schemeClr val="tx1">
                              <a:lumMod val="95000"/>
                              <a:lumOff val="5000"/>
                            </a:schemeClr>
                          </a:solidFill>
                          <a:latin typeface="Arial"/>
                          <a:cs typeface="Arial"/>
                        </a:rPr>
                        <a:t>Quantity</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err="1" smtClean="0">
                          <a:solidFill>
                            <a:schemeClr val="tx1">
                              <a:lumMod val="95000"/>
                              <a:lumOff val="5000"/>
                            </a:schemeClr>
                          </a:solidFill>
                          <a:latin typeface="Arial"/>
                          <a:cs typeface="Arial"/>
                        </a:rPr>
                        <a:t>Addt’l</a:t>
                      </a:r>
                      <a:r>
                        <a:rPr lang="en-US" sz="800" dirty="0" smtClean="0">
                          <a:solidFill>
                            <a:schemeClr val="tx1">
                              <a:lumMod val="95000"/>
                              <a:lumOff val="5000"/>
                            </a:schemeClr>
                          </a:solidFill>
                          <a:latin typeface="Arial"/>
                          <a:cs typeface="Arial"/>
                        </a:rPr>
                        <a:t> </a:t>
                      </a:r>
                      <a:r>
                        <a:rPr sz="800" dirty="0" smtClean="0">
                          <a:solidFill>
                            <a:schemeClr val="tx1">
                              <a:lumMod val="95000"/>
                              <a:lumOff val="5000"/>
                            </a:schemeClr>
                          </a:solidFill>
                          <a:latin typeface="Arial"/>
                          <a:cs typeface="Arial"/>
                        </a:rPr>
                        <a:t>Cost</a:t>
                      </a:r>
                      <a:endParaRPr sz="800" dirty="0">
                        <a:solidFill>
                          <a:schemeClr val="tx1">
                            <a:lumMod val="95000"/>
                            <a:lumOff val="5000"/>
                          </a:schemeClr>
                        </a:solidFill>
                        <a:latin typeface="Arial"/>
                        <a:cs typeface="Arial"/>
                      </a:endParaRP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sz="800" dirty="0">
                          <a:solidFill>
                            <a:schemeClr val="tx1">
                              <a:lumMod val="95000"/>
                              <a:lumOff val="5000"/>
                            </a:schemeClr>
                          </a:solidFill>
                          <a:latin typeface="Arial"/>
                          <a:cs typeface="Arial"/>
                        </a:rPr>
                        <a:t>Total</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7500">
                <a:tc>
                  <a:txBody>
                    <a:bodyPr/>
                    <a:lstStyle/>
                    <a:p>
                      <a:r>
                        <a:rPr lang="en-US" sz="800" dirty="0" err="1" smtClean="0">
                          <a:latin typeface="Arial"/>
                          <a:cs typeface="Arial"/>
                        </a:rPr>
                        <a:t>eHow</a:t>
                      </a:r>
                      <a:r>
                        <a:rPr lang="en-US" sz="800" baseline="0" dirty="0" smtClean="0">
                          <a:latin typeface="Arial"/>
                          <a:cs typeface="Arial"/>
                        </a:rPr>
                        <a:t> Cars</a:t>
                      </a:r>
                      <a:r>
                        <a:rPr lang="en-US" sz="800" dirty="0" smtClean="0">
                          <a:latin typeface="Arial"/>
                          <a:cs typeface="Arial"/>
                        </a:rPr>
                        <a:t>| :30 sec spot</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800" dirty="0">
                          <a:latin typeface="Arial"/>
                          <a:cs typeface="Arial"/>
                        </a:rPr>
                        <a:t>06/22/2015</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800" dirty="0">
                          <a:latin typeface="Arial"/>
                          <a:cs typeface="Arial"/>
                        </a:rPr>
                        <a:t>07/26/2015</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800" dirty="0">
                          <a:solidFill>
                            <a:srgbClr val="000000"/>
                          </a:solidFill>
                          <a:latin typeface="Arial"/>
                          <a:cs typeface="Arial"/>
                        </a:rPr>
                        <a:t>Every Day</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sz="800" dirty="0">
                          <a:solidFill>
                            <a:srgbClr val="000000"/>
                          </a:solidFill>
                          <a:latin typeface="Arial"/>
                          <a:cs typeface="Arial"/>
                        </a:rPr>
                        <a:t>All Day</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sz="800" dirty="0">
                          <a:latin typeface="Arial"/>
                          <a:cs typeface="Arial"/>
                        </a:rPr>
                        <a:t>$ 0.00  CPM Gross</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sz="800" dirty="0">
                          <a:latin typeface="Arial"/>
                          <a:cs typeface="Arial"/>
                        </a:rPr>
                        <a:t>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sz="800" dirty="0">
                          <a:latin typeface="Arial"/>
                          <a:cs typeface="Arial"/>
                        </a:rPr>
                        <a:t>$ 0.00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sz="800" dirty="0">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1603242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eHow </a:t>
            </a:r>
            <a:r>
              <a:rPr dirty="0" smtClean="0"/>
              <a:t>Cars</a:t>
            </a:r>
            <a:r>
              <a:rPr lang="en-US" dirty="0" smtClean="0"/>
              <a:t>: Market &amp; Ratings</a:t>
            </a:r>
            <a:endParaRPr dirty="0"/>
          </a:p>
        </p:txBody>
      </p:sp>
      <p:graphicFrame>
        <p:nvGraphicFramePr>
          <p:cNvPr id="4" name="New Table"/>
          <p:cNvGraphicFramePr>
            <a:graphicFrameLocks noGrp="1"/>
          </p:cNvGraphicFramePr>
          <p:nvPr>
            <p:ph idx="1"/>
            <p:extLst>
              <p:ext uri="{D42A27DB-BD31-4B8C-83A1-F6EECF244321}">
                <p14:modId xmlns:p14="http://schemas.microsoft.com/office/powerpoint/2010/main" val="2519267212"/>
              </p:ext>
            </p:extLst>
          </p:nvPr>
        </p:nvGraphicFramePr>
        <p:xfrm>
          <a:off x="179512" y="843558"/>
          <a:ext cx="8778240" cy="658020"/>
        </p:xfrm>
        <a:graphic>
          <a:graphicData uri="http://schemas.openxmlformats.org/drawingml/2006/table">
            <a:tbl>
              <a:tblPr firstRow="1" bandRow="1">
                <a:tableStyleId>{69012ECD-51FC-41F1-AA8D-1B2483CD663E}</a:tableStyleId>
              </a:tblPr>
              <a:tblGrid>
                <a:gridCol w="1763141"/>
                <a:gridCol w="2338331"/>
                <a:gridCol w="552301"/>
                <a:gridCol w="502346"/>
                <a:gridCol w="466936"/>
                <a:gridCol w="831702"/>
                <a:gridCol w="895658"/>
                <a:gridCol w="438845"/>
                <a:gridCol w="529540"/>
                <a:gridCol w="459440"/>
              </a:tblGrid>
              <a:tr h="322740">
                <a:tc>
                  <a:txBody>
                    <a:bodyPr/>
                    <a:lstStyle/>
                    <a:p>
                      <a:r>
                        <a:rPr sz="800" dirty="0">
                          <a:solidFill>
                            <a:schemeClr val="tx1">
                              <a:lumMod val="95000"/>
                              <a:lumOff val="5000"/>
                            </a:schemeClr>
                          </a:solidFill>
                          <a:latin typeface="Arial"/>
                          <a:cs typeface="Arial"/>
                        </a:rPr>
                        <a:t>Product</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dirty="0" smtClean="0">
                          <a:solidFill>
                            <a:schemeClr val="tx1">
                              <a:lumMod val="95000"/>
                              <a:lumOff val="5000"/>
                            </a:schemeClr>
                          </a:solidFill>
                          <a:latin typeface="Arial"/>
                          <a:cs typeface="Arial"/>
                        </a:rPr>
                        <a:t>Market &amp; Demographics</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Pop.</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Rating</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Spots</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Avg. Persons</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Points (GRPs)</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CPP</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Reach</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800" dirty="0" smtClean="0">
                          <a:solidFill>
                            <a:schemeClr val="tx1">
                              <a:lumMod val="95000"/>
                              <a:lumOff val="5000"/>
                            </a:schemeClr>
                          </a:solidFill>
                          <a:latin typeface="Arial"/>
                          <a:cs typeface="Arial"/>
                        </a:rPr>
                        <a:t>Freq.</a:t>
                      </a:r>
                      <a:endParaRPr lang="en-US" sz="800" dirty="0"/>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26484">
                <a:tc>
                  <a:txBody>
                    <a:bodyPr/>
                    <a:lstStyle/>
                    <a:p>
                      <a:r>
                        <a:rPr lang="en-US" sz="800" dirty="0" err="1" smtClean="0">
                          <a:latin typeface="Arial"/>
                          <a:cs typeface="Arial"/>
                        </a:rPr>
                        <a:t>eHow</a:t>
                      </a:r>
                      <a:r>
                        <a:rPr lang="en-US" sz="800" baseline="0" dirty="0" smtClean="0">
                          <a:latin typeface="Arial"/>
                          <a:cs typeface="Arial"/>
                        </a:rPr>
                        <a:t> Cars</a:t>
                      </a:r>
                      <a:r>
                        <a:rPr sz="800" dirty="0" smtClean="0">
                          <a:latin typeface="Arial"/>
                          <a:cs typeface="Arial"/>
                        </a:rPr>
                        <a:t>| </a:t>
                      </a:r>
                      <a:r>
                        <a:rPr sz="800" dirty="0">
                          <a:latin typeface="Arial"/>
                          <a:cs typeface="Arial"/>
                        </a:rPr>
                        <a:t>:30 sec spot</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Arial"/>
                          <a:ea typeface="+mn-ea"/>
                          <a:cs typeface="Arial"/>
                        </a:rPr>
                        <a:t>Lebanon-Hanover-White River Junction, NH-VT</a:t>
                      </a:r>
                      <a:br>
                        <a:rPr lang="en-US" sz="800" kern="1200" dirty="0" smtClean="0">
                          <a:solidFill>
                            <a:schemeClr val="tx1"/>
                          </a:solidFill>
                          <a:latin typeface="Arial"/>
                          <a:ea typeface="+mn-ea"/>
                          <a:cs typeface="Arial"/>
                        </a:rPr>
                      </a:br>
                      <a:r>
                        <a:rPr lang="en-US" sz="800" kern="1200" dirty="0" smtClean="0">
                          <a:solidFill>
                            <a:schemeClr val="tx1"/>
                          </a:solidFill>
                          <a:latin typeface="Arial"/>
                          <a:ea typeface="+mn-ea"/>
                          <a:cs typeface="Arial"/>
                        </a:rPr>
                        <a:t>Women 25-54</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is-IS" sz="800" kern="1200" dirty="0" smtClean="0">
                          <a:solidFill>
                            <a:schemeClr val="tx1"/>
                          </a:solidFill>
                          <a:latin typeface="Arial"/>
                          <a:ea typeface="+mn-ea"/>
                          <a:cs typeface="Arial"/>
                        </a:rPr>
                        <a:t>157,800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latin typeface="Arial"/>
                          <a:cs typeface="Arial"/>
                        </a:rPr>
                        <a:t>5.4</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latin typeface="Arial"/>
                          <a:cs typeface="Arial"/>
                        </a:rPr>
                        <a:t>30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fi-FI" sz="800" kern="1200" dirty="0" smtClean="0">
                          <a:solidFill>
                            <a:schemeClr val="tx1"/>
                          </a:solidFill>
                          <a:latin typeface="Arial"/>
                          <a:ea typeface="+mn-ea"/>
                          <a:cs typeface="Arial"/>
                        </a:rPr>
                        <a:t>1,253</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hr-HR" sz="800" kern="1200" dirty="0" smtClean="0">
                          <a:solidFill>
                            <a:schemeClr val="tx1"/>
                          </a:solidFill>
                          <a:latin typeface="Arial"/>
                          <a:ea typeface="+mn-ea"/>
                          <a:cs typeface="Arial"/>
                        </a:rPr>
                        <a:t>162.0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kern="1200" dirty="0" smtClean="0">
                          <a:solidFill>
                            <a:schemeClr val="tx1"/>
                          </a:solidFill>
                          <a:latin typeface="Arial"/>
                          <a:ea typeface="+mn-ea"/>
                          <a:cs typeface="Arial"/>
                        </a:rPr>
                        <a:t>$7.87</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it-IT" sz="800" kern="1200" dirty="0" smtClean="0">
                          <a:solidFill>
                            <a:schemeClr val="tx1"/>
                          </a:solidFill>
                          <a:latin typeface="Arial"/>
                          <a:ea typeface="+mn-ea"/>
                          <a:cs typeface="Arial"/>
                        </a:rPr>
                        <a:t>81.09%</a:t>
                      </a:r>
                      <a:br>
                        <a:rPr lang="it-IT" sz="800" kern="1200" dirty="0" smtClean="0">
                          <a:solidFill>
                            <a:schemeClr val="tx1"/>
                          </a:solidFill>
                          <a:latin typeface="Arial"/>
                          <a:ea typeface="+mn-ea"/>
                          <a:cs typeface="Arial"/>
                        </a:rPr>
                      </a:br>
                      <a:r>
                        <a:rPr lang="it-IT" sz="800" kern="1200" dirty="0" smtClean="0">
                          <a:solidFill>
                            <a:schemeClr val="tx1"/>
                          </a:solidFill>
                          <a:latin typeface="Arial"/>
                          <a:ea typeface="+mn-ea"/>
                          <a:cs typeface="Arial"/>
                        </a:rPr>
                        <a:t>18,810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latin typeface="Arial"/>
                          <a:cs typeface="Arial"/>
                        </a:rPr>
                        <a:t>2.0</a:t>
                      </a:r>
                      <a:endParaRPr lang="en-US" sz="800" dirty="0">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6558103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Radio Summary</a:t>
            </a:r>
          </a:p>
        </p:txBody>
      </p:sp>
      <p:graphicFrame>
        <p:nvGraphicFramePr>
          <p:cNvPr id="6" name="New Table"/>
          <p:cNvGraphicFramePr>
            <a:graphicFrameLocks noGrp="1"/>
          </p:cNvGraphicFramePr>
          <p:nvPr>
            <p:extLst>
              <p:ext uri="{D42A27DB-BD31-4B8C-83A1-F6EECF244321}">
                <p14:modId xmlns:p14="http://schemas.microsoft.com/office/powerpoint/2010/main" val="96058668"/>
              </p:ext>
            </p:extLst>
          </p:nvPr>
        </p:nvGraphicFramePr>
        <p:xfrm>
          <a:off x="539552" y="1275606"/>
          <a:ext cx="7776864" cy="1463040"/>
        </p:xfrm>
        <a:graphic>
          <a:graphicData uri="http://schemas.openxmlformats.org/drawingml/2006/table">
            <a:tbl>
              <a:tblPr firstRow="1" bandRow="1">
                <a:tableStyleId>{69012ECD-51FC-41F1-AA8D-1B2483CD663E}</a:tableStyleId>
              </a:tblPr>
              <a:tblGrid>
                <a:gridCol w="3791087"/>
                <a:gridCol w="3985777"/>
              </a:tblGrid>
              <a:tr h="317500">
                <a:tc>
                  <a:txBody>
                    <a:bodyPr/>
                    <a:lstStyle/>
                    <a:p>
                      <a:r>
                        <a:rPr lang="en-US" sz="1800" dirty="0" smtClean="0">
                          <a:solidFill>
                            <a:schemeClr val="tx1">
                              <a:lumMod val="95000"/>
                              <a:lumOff val="5000"/>
                            </a:schemeClr>
                          </a:solidFill>
                          <a:latin typeface="Arial"/>
                          <a:cs typeface="Arial"/>
                        </a:rPr>
                        <a:t>Program</a:t>
                      </a:r>
                      <a:endParaRPr sz="1800" dirty="0">
                        <a:solidFill>
                          <a:schemeClr val="tx1">
                            <a:lumMod val="95000"/>
                            <a:lumOff val="5000"/>
                          </a:schemeClr>
                        </a:solidFill>
                        <a:latin typeface="Arial"/>
                        <a:cs typeface="Arial"/>
                      </a:endParaRP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1800" dirty="0" smtClean="0">
                          <a:solidFill>
                            <a:schemeClr val="tx1">
                              <a:lumMod val="95000"/>
                              <a:lumOff val="5000"/>
                            </a:schemeClr>
                          </a:solidFill>
                          <a:latin typeface="Arial"/>
                          <a:cs typeface="Arial"/>
                        </a:rPr>
                        <a:t>Total Cost</a:t>
                      </a:r>
                      <a:endParaRPr sz="1800" dirty="0">
                        <a:solidFill>
                          <a:schemeClr val="tx1">
                            <a:lumMod val="95000"/>
                            <a:lumOff val="5000"/>
                          </a:schemeClr>
                        </a:solidFill>
                        <a:latin typeface="Arial"/>
                        <a:cs typeface="Arial"/>
                      </a:endParaRP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7500">
                <a:tc>
                  <a:txBody>
                    <a:bodyPr/>
                    <a:lstStyle/>
                    <a:p>
                      <a:r>
                        <a:rPr dirty="0">
                          <a:latin typeface="Arial"/>
                          <a:cs typeface="Arial"/>
                        </a:rPr>
                        <a:t>Z100 WBIZ FM</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dirty="0">
                          <a:latin typeface="Arial"/>
                          <a:cs typeface="Arial"/>
                        </a:rPr>
                        <a:t>$ 100.00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r>
              <a:tr h="317500">
                <a:tc>
                  <a:txBody>
                    <a:bodyPr/>
                    <a:lstStyle/>
                    <a:p>
                      <a:r>
                        <a:rPr dirty="0">
                          <a:latin typeface="Arial"/>
                          <a:cs typeface="Arial"/>
                        </a:rPr>
                        <a:t>eHow Cars</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dirty="0">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r>
              <a:tr h="317500">
                <a:tc>
                  <a:txBody>
                    <a:bodyPr/>
                    <a:lstStyle/>
                    <a:p>
                      <a:r>
                        <a:rPr dirty="0">
                          <a:latin typeface="Arial"/>
                          <a:cs typeface="Arial"/>
                        </a:rPr>
                        <a:t>Total:</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dirty="0">
                          <a:latin typeface="Arial"/>
                          <a:cs typeface="Arial"/>
                        </a:rPr>
                        <a:t>$ 150.00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Online Display Overview</a:t>
            </a:r>
          </a:p>
        </p:txBody>
      </p:sp>
      <p:sp>
        <p:nvSpPr>
          <p:cNvPr id="3" name="Content Placeholder 2"/>
          <p:cNvSpPr>
            <a:spLocks noGrp="1"/>
          </p:cNvSpPr>
          <p:nvPr>
            <p:ph idx="1"/>
          </p:nvPr>
        </p:nvSpPr>
        <p:spPr/>
        <p:txBody>
          <a:bodyPr>
            <a:normAutofit fontScale="50000" lnSpcReduction="20000"/>
          </a:bodyPr>
          <a:lstStyle/>
          <a:p>
            <a:r>
              <a:rPr dirty="0"/>
              <a:t>AutoGuide.com Group</a:t>
            </a:r>
          </a:p>
          <a:p>
            <a:r>
              <a:rPr dirty="0"/>
              <a:t>AutoTrader Classics - autotraderclassics.com</a:t>
            </a:r>
          </a:p>
          <a:p>
            <a:r>
              <a:rPr dirty="0"/>
              <a:t>Internet Brands Automotive</a:t>
            </a:r>
          </a:p>
          <a:p>
            <a:r>
              <a:rPr dirty="0"/>
              <a:t>Cars.com</a:t>
            </a:r>
          </a:p>
          <a:p>
            <a:r>
              <a:rPr dirty="0"/>
              <a:t>Edmunds.com</a:t>
            </a:r>
          </a:p>
          <a:p>
            <a:r>
              <a:rPr dirty="0"/>
              <a:t>Kelley Blue Book - kbb.com</a:t>
            </a:r>
          </a:p>
          <a:p>
            <a:r>
              <a:rPr dirty="0"/>
              <a:t>RANKINGSANDREVIEWS.COM</a:t>
            </a:r>
          </a:p>
          <a:p>
            <a:r>
              <a:rPr dirty="0"/>
              <a:t>NADAGuides.com</a:t>
            </a:r>
          </a:p>
          <a:p>
            <a:r>
              <a:rPr dirty="0"/>
              <a:t>CARMAX.COM</a:t>
            </a:r>
          </a:p>
          <a:p>
            <a:r>
              <a:rPr dirty="0"/>
              <a:t>Advance Auto Parts</a:t>
            </a:r>
          </a:p>
          <a:p>
            <a:r>
              <a:rPr dirty="0"/>
              <a:t>Car and Driver - caranddriver.com</a:t>
            </a:r>
          </a:p>
          <a:p>
            <a:r>
              <a:rPr dirty="0"/>
              <a:t>CARFAX.COM</a:t>
            </a:r>
          </a:p>
          <a:p>
            <a:r>
              <a:rPr dirty="0"/>
              <a:t>High Gear Media</a:t>
            </a:r>
          </a:p>
          <a:p>
            <a:r>
              <a:rPr dirty="0"/>
              <a:t>MSN Autos</a:t>
            </a:r>
          </a:p>
          <a:p>
            <a:r>
              <a:rPr dirty="0"/>
              <a:t>Hemmings.com</a:t>
            </a:r>
          </a:p>
          <a:p>
            <a:r>
              <a:rPr dirty="0"/>
              <a:t>Yahoo! Auto</a:t>
            </a:r>
          </a:p>
          <a:p>
            <a:r>
              <a:rPr dirty="0" smtClean="0"/>
              <a:t>MediaMath</a:t>
            </a:r>
            <a:endParaRPr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Cars.com</a:t>
            </a:r>
          </a:p>
        </p:txBody>
      </p:sp>
      <p:sp>
        <p:nvSpPr>
          <p:cNvPr id="4" name="Content Placeholder 3"/>
          <p:cNvSpPr>
            <a:spLocks noGrp="1"/>
          </p:cNvSpPr>
          <p:nvPr>
            <p:ph sz="half" idx="2"/>
          </p:nvPr>
        </p:nvSpPr>
        <p:spPr>
          <a:xfrm>
            <a:off x="467544" y="987574"/>
            <a:ext cx="3816424" cy="3384376"/>
          </a:xfrm>
        </p:spPr>
        <p:txBody>
          <a:bodyPr>
            <a:noAutofit/>
          </a:bodyPr>
          <a:lstStyle/>
          <a:p>
            <a:r>
              <a:rPr sz="1800" dirty="0"/>
              <a:t>Cars.com is the second largest automotive classified website, Visited by more than 11 million car shoppers each month, Cars.com is the leading destination for online car shoppers, offering credible and easy-to-understand information from consumers and experts to help buyers formulate opinions on what to buy, where to buy and how much to pay for a car.</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Agenda</a:t>
            </a:r>
          </a:p>
        </p:txBody>
      </p:sp>
      <p:sp>
        <p:nvSpPr>
          <p:cNvPr id="3" name="Content Placeholder 2"/>
          <p:cNvSpPr>
            <a:spLocks noGrp="1"/>
          </p:cNvSpPr>
          <p:nvPr>
            <p:ph idx="1"/>
          </p:nvPr>
        </p:nvSpPr>
        <p:spPr/>
        <p:txBody>
          <a:bodyPr>
            <a:normAutofit/>
          </a:bodyPr>
          <a:lstStyle/>
          <a:p>
            <a:pPr marL="457200" indent="-457200">
              <a:lnSpc>
                <a:spcPct val="80000"/>
              </a:lnSpc>
              <a:buFont typeface="+mj-lt"/>
              <a:buAutoNum type="arabicPeriod"/>
            </a:pPr>
            <a:r>
              <a:rPr sz="2400" dirty="0"/>
              <a:t>Objectives</a:t>
            </a:r>
          </a:p>
          <a:p>
            <a:pPr marL="457200" indent="-457200">
              <a:lnSpc>
                <a:spcPct val="80000"/>
              </a:lnSpc>
              <a:buFont typeface="+mj-lt"/>
              <a:buAutoNum type="arabicPeriod"/>
            </a:pPr>
            <a:r>
              <a:rPr sz="2400" dirty="0"/>
              <a:t>Timing and Budget</a:t>
            </a:r>
          </a:p>
          <a:p>
            <a:pPr marL="457200" indent="-457200">
              <a:lnSpc>
                <a:spcPct val="80000"/>
              </a:lnSpc>
              <a:buFont typeface="+mj-lt"/>
              <a:buAutoNum type="arabicPeriod"/>
            </a:pPr>
            <a:r>
              <a:rPr sz="2400" dirty="0"/>
              <a:t>Target Audiences &amp; Geography</a:t>
            </a:r>
          </a:p>
          <a:p>
            <a:pPr marL="457200" indent="-457200">
              <a:lnSpc>
                <a:spcPct val="80000"/>
              </a:lnSpc>
              <a:buFont typeface="+mj-lt"/>
              <a:buAutoNum type="arabicPeriod"/>
            </a:pPr>
            <a:r>
              <a:rPr sz="2400" dirty="0"/>
              <a:t>Media Habits</a:t>
            </a:r>
          </a:p>
          <a:p>
            <a:pPr marL="457200" indent="-457200">
              <a:lnSpc>
                <a:spcPct val="80000"/>
              </a:lnSpc>
              <a:buFont typeface="+mj-lt"/>
              <a:buAutoNum type="arabicPeriod"/>
            </a:pPr>
            <a:r>
              <a:rPr sz="2400" dirty="0"/>
              <a:t>Media Strategy</a:t>
            </a:r>
          </a:p>
          <a:p>
            <a:pPr marL="457200" indent="-457200">
              <a:lnSpc>
                <a:spcPct val="80000"/>
              </a:lnSpc>
              <a:buFont typeface="+mj-lt"/>
              <a:buAutoNum type="arabicPeriod"/>
            </a:pPr>
            <a:r>
              <a:rPr sz="2400" dirty="0"/>
              <a:t>Media Plan</a:t>
            </a:r>
          </a:p>
          <a:p>
            <a:pPr marL="457200" indent="-457200">
              <a:lnSpc>
                <a:spcPct val="80000"/>
              </a:lnSpc>
              <a:buFont typeface="+mj-lt"/>
              <a:buAutoNum type="arabicPeriod"/>
            </a:pPr>
            <a:r>
              <a:rPr sz="2400" dirty="0"/>
              <a:t>Allocations</a:t>
            </a:r>
          </a:p>
          <a:p>
            <a:pPr marL="457200" indent="-457200">
              <a:lnSpc>
                <a:spcPct val="80000"/>
              </a:lnSpc>
              <a:buFont typeface="+mj-lt"/>
              <a:buAutoNum type="arabicPeriod"/>
            </a:pPr>
            <a:r>
              <a:rPr sz="2400" dirty="0"/>
              <a:t>Flowchart</a:t>
            </a:r>
          </a:p>
          <a:p>
            <a:pPr marL="457200" indent="-457200">
              <a:lnSpc>
                <a:spcPct val="80000"/>
              </a:lnSpc>
              <a:buFont typeface="+mj-lt"/>
              <a:buAutoNum type="arabicPeriod"/>
            </a:pPr>
            <a:r>
              <a:rPr sz="2400" dirty="0"/>
              <a:t>Final Budget</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Cars.com</a:t>
            </a:r>
          </a:p>
        </p:txBody>
      </p:sp>
      <p:graphicFrame>
        <p:nvGraphicFramePr>
          <p:cNvPr id="5" name="New Table"/>
          <p:cNvGraphicFramePr>
            <a:graphicFrameLocks noGrp="1"/>
          </p:cNvGraphicFramePr>
          <p:nvPr>
            <p:extLst>
              <p:ext uri="{D42A27DB-BD31-4B8C-83A1-F6EECF244321}">
                <p14:modId xmlns:p14="http://schemas.microsoft.com/office/powerpoint/2010/main" val="2473132706"/>
              </p:ext>
            </p:extLst>
          </p:nvPr>
        </p:nvGraphicFramePr>
        <p:xfrm>
          <a:off x="251520" y="915566"/>
          <a:ext cx="8361254" cy="2562984"/>
        </p:xfrm>
        <a:graphic>
          <a:graphicData uri="http://schemas.openxmlformats.org/drawingml/2006/table">
            <a:tbl>
              <a:tblPr firstRow="1" bandRow="1">
                <a:tableStyleId>{5C22544A-7EE6-4342-B048-85BDC9FD1C3A}</a:tableStyleId>
              </a:tblPr>
              <a:tblGrid>
                <a:gridCol w="1440160"/>
                <a:gridCol w="572710"/>
                <a:gridCol w="825500"/>
                <a:gridCol w="825500"/>
                <a:gridCol w="571500"/>
                <a:gridCol w="571500"/>
                <a:gridCol w="1103284"/>
                <a:gridCol w="762000"/>
                <a:gridCol w="762000"/>
                <a:gridCol w="927100"/>
              </a:tblGrid>
              <a:tr h="216024">
                <a:tc>
                  <a:txBody>
                    <a:bodyPr/>
                    <a:lstStyle/>
                    <a:p>
                      <a:r>
                        <a:rPr sz="800" dirty="0">
                          <a:solidFill>
                            <a:srgbClr val="000000"/>
                          </a:solidFill>
                          <a:latin typeface="Arial"/>
                          <a:cs typeface="Arial"/>
                        </a:rPr>
                        <a:t>Product</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r>
                        <a:rPr sz="800" dirty="0">
                          <a:solidFill>
                            <a:srgbClr val="000000"/>
                          </a:solidFill>
                          <a:latin typeface="Arial"/>
                          <a:cs typeface="Arial"/>
                        </a:rPr>
                        <a:t>Ad Unit</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r>
                        <a:rPr sz="800" dirty="0">
                          <a:solidFill>
                            <a:srgbClr val="000000"/>
                          </a:solidFill>
                          <a:latin typeface="Arial"/>
                          <a:cs typeface="Arial"/>
                        </a:rPr>
                        <a:t>Start Date</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r>
                        <a:rPr sz="800">
                          <a:solidFill>
                            <a:srgbClr val="000000"/>
                          </a:solidFill>
                          <a:latin typeface="Arial"/>
                          <a:cs typeface="Arial"/>
                        </a:rPr>
                        <a:t>End Date</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r>
                        <a:rPr sz="800" dirty="0">
                          <a:solidFill>
                            <a:srgbClr val="000000"/>
                          </a:solidFill>
                          <a:latin typeface="Arial"/>
                          <a:cs typeface="Arial"/>
                        </a:rPr>
                        <a:t>Day</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r>
                        <a:rPr sz="800" dirty="0">
                          <a:solidFill>
                            <a:srgbClr val="000000"/>
                          </a:solidFill>
                          <a:latin typeface="Arial"/>
                          <a:cs typeface="Arial"/>
                        </a:rPr>
                        <a:t>Time</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pPr algn="r"/>
                      <a:r>
                        <a:rPr sz="800" dirty="0">
                          <a:solidFill>
                            <a:srgbClr val="000000"/>
                          </a:solidFill>
                          <a:latin typeface="Arial"/>
                          <a:cs typeface="Arial"/>
                        </a:rPr>
                        <a:t>Rate</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pPr algn="r"/>
                      <a:r>
                        <a:rPr sz="800" dirty="0">
                          <a:solidFill>
                            <a:srgbClr val="000000"/>
                          </a:solidFill>
                          <a:latin typeface="Arial"/>
                          <a:cs typeface="Arial"/>
                        </a:rPr>
                        <a:t>Quantity</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pPr algn="r"/>
                      <a:r>
                        <a:rPr lang="en-US" sz="800" dirty="0" err="1" smtClean="0">
                          <a:solidFill>
                            <a:srgbClr val="000000"/>
                          </a:solidFill>
                          <a:latin typeface="Arial"/>
                          <a:cs typeface="Arial"/>
                        </a:rPr>
                        <a:t>Addt’l</a:t>
                      </a:r>
                      <a:r>
                        <a:rPr lang="en-US" sz="800" dirty="0" smtClean="0">
                          <a:solidFill>
                            <a:srgbClr val="000000"/>
                          </a:solidFill>
                          <a:latin typeface="Arial"/>
                          <a:cs typeface="Arial"/>
                        </a:rPr>
                        <a:t> </a:t>
                      </a:r>
                      <a:r>
                        <a:rPr sz="800" dirty="0" smtClean="0">
                          <a:solidFill>
                            <a:srgbClr val="000000"/>
                          </a:solidFill>
                          <a:latin typeface="Arial"/>
                          <a:cs typeface="Arial"/>
                        </a:rPr>
                        <a:t>Cost</a:t>
                      </a:r>
                      <a:endParaRPr sz="800" dirty="0">
                        <a:solidFill>
                          <a:srgbClr val="000000"/>
                        </a:solidFill>
                        <a:latin typeface="Arial"/>
                        <a:cs typeface="Arial"/>
                      </a:endParaRP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pPr algn="r"/>
                      <a:r>
                        <a:rPr sz="800" dirty="0">
                          <a:solidFill>
                            <a:srgbClr val="000000"/>
                          </a:solidFill>
                          <a:latin typeface="Arial"/>
                          <a:cs typeface="Arial"/>
                        </a:rPr>
                        <a:t>Total</a:t>
                      </a:r>
                    </a:p>
                  </a:txBody>
                  <a:tcPr anchor="b">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r>
              <a:tr h="317500">
                <a:tc>
                  <a:txBody>
                    <a:bodyPr/>
                    <a:lstStyle/>
                    <a:p>
                      <a:r>
                        <a:rPr sz="800" dirty="0">
                          <a:solidFill>
                            <a:srgbClr val="000000"/>
                          </a:solidFill>
                          <a:latin typeface="Arial"/>
                          <a:cs typeface="Arial"/>
                        </a:rPr>
                        <a:t>Cars.com</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endParaRPr sz="800">
                        <a:solidFill>
                          <a:srgbClr val="000000"/>
                        </a:solidFill>
                        <a:latin typeface="Arial"/>
                        <a:cs typeface="Arial"/>
                      </a:endParaRP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dirty="0">
                          <a:solidFill>
                            <a:srgbClr val="000000"/>
                          </a:solidFill>
                          <a:latin typeface="Arial"/>
                          <a:cs typeface="Arial"/>
                        </a:rPr>
                        <a:t>06/22/2015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07/26/2015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Every Day</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All Day</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$ 0.00  CPM Net</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$ 0.00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$ 50.00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r>
              <a:tr h="317500">
                <a:tc>
                  <a:txBody>
                    <a:bodyPr/>
                    <a:lstStyle/>
                    <a:p>
                      <a:r>
                        <a:rPr sz="800">
                          <a:solidFill>
                            <a:srgbClr val="000000"/>
                          </a:solidFill>
                          <a:latin typeface="Arial"/>
                          <a:cs typeface="Arial"/>
                        </a:rPr>
                        <a:t>Cars.com | 300x250 Medium Rectangle</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300x250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dirty="0">
                          <a:solidFill>
                            <a:srgbClr val="000000"/>
                          </a:solidFill>
                          <a:latin typeface="Arial"/>
                          <a:cs typeface="Arial"/>
                        </a:rPr>
                        <a:t>06/22/2015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dirty="0">
                          <a:solidFill>
                            <a:srgbClr val="000000"/>
                          </a:solidFill>
                          <a:latin typeface="Arial"/>
                          <a:cs typeface="Arial"/>
                        </a:rPr>
                        <a:t>07/26/2015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Every Day</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dirty="0">
                          <a:solidFill>
                            <a:srgbClr val="000000"/>
                          </a:solidFill>
                          <a:latin typeface="Arial"/>
                          <a:cs typeface="Arial"/>
                        </a:rPr>
                        <a:t>All Day</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Mixed</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dirty="0">
                          <a:solidFill>
                            <a:srgbClr val="000000"/>
                          </a:solidFill>
                          <a:latin typeface="Arial"/>
                          <a:cs typeface="Arial"/>
                        </a:rPr>
                        <a:t>10,000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$ 0.00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$ 150.00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r>
              <a:tr h="317500">
                <a:tc>
                  <a:txBody>
                    <a:bodyPr/>
                    <a:lstStyle/>
                    <a:p>
                      <a:r>
                        <a:rPr sz="800">
                          <a:solidFill>
                            <a:srgbClr val="000000"/>
                          </a:solidFill>
                          <a:latin typeface="Arial"/>
                          <a:cs typeface="Arial"/>
                        </a:rPr>
                        <a:t>    Flight 1</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300x250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06/22/2015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06/28/2015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dirty="0">
                          <a:solidFill>
                            <a:srgbClr val="000000"/>
                          </a:solidFill>
                          <a:latin typeface="Arial"/>
                          <a:cs typeface="Arial"/>
                        </a:rPr>
                        <a:t>Every Day</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dirty="0">
                          <a:solidFill>
                            <a:srgbClr val="000000"/>
                          </a:solidFill>
                          <a:latin typeface="Arial"/>
                          <a:cs typeface="Arial"/>
                        </a:rPr>
                        <a:t>All Day</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dirty="0">
                          <a:solidFill>
                            <a:srgbClr val="000000"/>
                          </a:solidFill>
                          <a:latin typeface="Arial"/>
                          <a:cs typeface="Arial"/>
                        </a:rPr>
                        <a:t>$ 10.00  CPM Gross</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10,000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$ 0.00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$ 110.00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r>
              <a:tr h="317500">
                <a:tc>
                  <a:txBody>
                    <a:bodyPr/>
                    <a:lstStyle/>
                    <a:p>
                      <a:r>
                        <a:rPr sz="800">
                          <a:solidFill>
                            <a:srgbClr val="000000"/>
                          </a:solidFill>
                          <a:latin typeface="Arial"/>
                          <a:cs typeface="Arial"/>
                        </a:rPr>
                        <a:t>    Flight 2</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300x250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06/29/2015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07/05/2015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Every Day</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dirty="0">
                          <a:solidFill>
                            <a:srgbClr val="000000"/>
                          </a:solidFill>
                          <a:latin typeface="Arial"/>
                          <a:cs typeface="Arial"/>
                        </a:rPr>
                        <a:t>All Day</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dirty="0">
                          <a:solidFill>
                            <a:srgbClr val="000000"/>
                          </a:solidFill>
                          <a:latin typeface="Arial"/>
                          <a:cs typeface="Arial"/>
                        </a:rPr>
                        <a:t>$ 9.00  CPM Gross</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dirty="0">
                          <a:solidFill>
                            <a:srgbClr val="000000"/>
                          </a:solidFill>
                          <a:latin typeface="Arial"/>
                          <a:cs typeface="Arial"/>
                        </a:rPr>
                        <a:t>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$ 0.00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$ 10.00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r>
              <a:tr h="317500">
                <a:tc>
                  <a:txBody>
                    <a:bodyPr/>
                    <a:lstStyle/>
                    <a:p>
                      <a:r>
                        <a:rPr sz="800">
                          <a:solidFill>
                            <a:srgbClr val="000000"/>
                          </a:solidFill>
                          <a:latin typeface="Arial"/>
                          <a:cs typeface="Arial"/>
                        </a:rPr>
                        <a:t>    Flight 3</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300x250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07/06/2015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07/12/2015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Every Day</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All Day</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$ 12.00  CPM Gross</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dirty="0">
                          <a:solidFill>
                            <a:srgbClr val="000000"/>
                          </a:solidFill>
                          <a:latin typeface="Arial"/>
                          <a:cs typeface="Arial"/>
                        </a:rPr>
                        <a:t>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dirty="0">
                          <a:solidFill>
                            <a:srgbClr val="000000"/>
                          </a:solidFill>
                          <a:latin typeface="Arial"/>
                          <a:cs typeface="Arial"/>
                        </a:rPr>
                        <a:t>$ 0.00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$ 10.00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r>
              <a:tr h="317500">
                <a:tc>
                  <a:txBody>
                    <a:bodyPr/>
                    <a:lstStyle/>
                    <a:p>
                      <a:r>
                        <a:rPr sz="800">
                          <a:solidFill>
                            <a:srgbClr val="000000"/>
                          </a:solidFill>
                          <a:latin typeface="Arial"/>
                          <a:cs typeface="Arial"/>
                        </a:rPr>
                        <a:t>    Flight 4</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300x250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07/13/2015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07/19/2015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Every Day</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All Day</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$ 10.00  CPM Gross</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dirty="0">
                          <a:solidFill>
                            <a:srgbClr val="000000"/>
                          </a:solidFill>
                          <a:latin typeface="Arial"/>
                          <a:cs typeface="Arial"/>
                        </a:rPr>
                        <a:t>$ 0.00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dirty="0">
                          <a:solidFill>
                            <a:srgbClr val="000000"/>
                          </a:solidFill>
                          <a:latin typeface="Arial"/>
                          <a:cs typeface="Arial"/>
                        </a:rPr>
                        <a:t>$ 10.00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r>
              <a:tr h="317500">
                <a:tc>
                  <a:txBody>
                    <a:bodyPr/>
                    <a:lstStyle/>
                    <a:p>
                      <a:r>
                        <a:rPr sz="800">
                          <a:solidFill>
                            <a:srgbClr val="000000"/>
                          </a:solidFill>
                          <a:latin typeface="Arial"/>
                          <a:cs typeface="Arial"/>
                        </a:rPr>
                        <a:t>    Flight 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300x250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07/20/2015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07/26/2015</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Every Day</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r>
                        <a:rPr sz="800">
                          <a:solidFill>
                            <a:srgbClr val="000000"/>
                          </a:solidFill>
                          <a:latin typeface="Arial"/>
                          <a:cs typeface="Arial"/>
                        </a:rPr>
                        <a:t>All Day</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$ 9.00  CPM Gross</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a:solidFill>
                            <a:srgbClr val="000000"/>
                          </a:solidFill>
                          <a:latin typeface="Arial"/>
                          <a:cs typeface="Arial"/>
                        </a:rPr>
                        <a:t>$ 0.00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c>
                  <a:txBody>
                    <a:bodyPr/>
                    <a:lstStyle/>
                    <a:p>
                      <a:pPr algn="r"/>
                      <a:r>
                        <a:rPr sz="800" dirty="0">
                          <a:solidFill>
                            <a:srgbClr val="000000"/>
                          </a:solidFill>
                          <a:latin typeface="Arial"/>
                          <a:cs typeface="Arial"/>
                        </a:rPr>
                        <a:t>$ 10.00</a:t>
                      </a:r>
                    </a:p>
                  </a:txBody>
                  <a:tcPr anchor="ct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08547794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Online Display Summary</a:t>
            </a:r>
          </a:p>
        </p:txBody>
      </p:sp>
      <p:graphicFrame>
        <p:nvGraphicFramePr>
          <p:cNvPr id="4" name="New Table"/>
          <p:cNvGraphicFramePr>
            <a:graphicFrameLocks noGrp="1"/>
          </p:cNvGraphicFramePr>
          <p:nvPr>
            <p:extLst>
              <p:ext uri="{D42A27DB-BD31-4B8C-83A1-F6EECF244321}">
                <p14:modId xmlns:p14="http://schemas.microsoft.com/office/powerpoint/2010/main" val="3664138102"/>
              </p:ext>
            </p:extLst>
          </p:nvPr>
        </p:nvGraphicFramePr>
        <p:xfrm>
          <a:off x="539552" y="811484"/>
          <a:ext cx="7874000" cy="4053840"/>
        </p:xfrm>
        <a:graphic>
          <a:graphicData uri="http://schemas.openxmlformats.org/drawingml/2006/table">
            <a:tbl>
              <a:tblPr firstRow="1" bandRow="1">
                <a:tableStyleId>{5C22544A-7EE6-4342-B048-85BDC9FD1C3A}</a:tableStyleId>
              </a:tblPr>
              <a:tblGrid>
                <a:gridCol w="3937000"/>
                <a:gridCol w="3937000"/>
              </a:tblGrid>
              <a:tr h="176090">
                <a:tc>
                  <a:txBody>
                    <a:bodyPr/>
                    <a:lstStyle/>
                    <a:p>
                      <a:r>
                        <a:rPr sz="800" dirty="0">
                          <a:solidFill>
                            <a:srgbClr val="000000"/>
                          </a:solidFill>
                          <a:latin typeface="Arial"/>
                          <a:cs typeface="Arial"/>
                        </a:rPr>
                        <a:t>Program</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pPr algn="r"/>
                      <a:r>
                        <a:rPr sz="800" dirty="0">
                          <a:solidFill>
                            <a:srgbClr val="000000"/>
                          </a:solidFill>
                          <a:latin typeface="Arial"/>
                          <a:cs typeface="Arial"/>
                        </a:rPr>
                        <a:t>Total Cost</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r>
              <a:tr h="135998">
                <a:tc>
                  <a:txBody>
                    <a:bodyPr/>
                    <a:lstStyle/>
                    <a:p>
                      <a:r>
                        <a:rPr sz="800" dirty="0">
                          <a:solidFill>
                            <a:srgbClr val="000000"/>
                          </a:solidFill>
                          <a:latin typeface="Arial"/>
                          <a:cs typeface="Arial"/>
                        </a:rPr>
                        <a:t>AutoGuide.com Group</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dirty="0">
                          <a:solidFill>
                            <a:srgbClr val="000000"/>
                          </a:solidFill>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138662">
                <a:tc>
                  <a:txBody>
                    <a:bodyPr/>
                    <a:lstStyle/>
                    <a:p>
                      <a:r>
                        <a:rPr sz="800" dirty="0">
                          <a:solidFill>
                            <a:srgbClr val="000000"/>
                          </a:solidFill>
                          <a:latin typeface="Arial"/>
                          <a:cs typeface="Arial"/>
                        </a:rPr>
                        <a:t>AutoTrader Classics - autotraderclassics.com</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dirty="0">
                          <a:solidFill>
                            <a:srgbClr val="000000"/>
                          </a:solidFill>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141326">
                <a:tc>
                  <a:txBody>
                    <a:bodyPr/>
                    <a:lstStyle/>
                    <a:p>
                      <a:r>
                        <a:rPr sz="800" dirty="0">
                          <a:solidFill>
                            <a:srgbClr val="000000"/>
                          </a:solidFill>
                          <a:latin typeface="Arial"/>
                          <a:cs typeface="Arial"/>
                        </a:rPr>
                        <a:t>Internet Brands Automotive</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dirty="0">
                          <a:solidFill>
                            <a:srgbClr val="000000"/>
                          </a:solidFill>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143990">
                <a:tc>
                  <a:txBody>
                    <a:bodyPr/>
                    <a:lstStyle/>
                    <a:p>
                      <a:r>
                        <a:rPr sz="800" dirty="0">
                          <a:solidFill>
                            <a:srgbClr val="000000"/>
                          </a:solidFill>
                          <a:latin typeface="Arial"/>
                          <a:cs typeface="Arial"/>
                        </a:rPr>
                        <a:t>Cars.com</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a:solidFill>
                            <a:srgbClr val="000000"/>
                          </a:solidFill>
                          <a:latin typeface="Arial"/>
                          <a:cs typeface="Arial"/>
                        </a:rPr>
                        <a:t>$ 200.00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146654">
                <a:tc>
                  <a:txBody>
                    <a:bodyPr/>
                    <a:lstStyle/>
                    <a:p>
                      <a:r>
                        <a:rPr sz="800">
                          <a:solidFill>
                            <a:srgbClr val="000000"/>
                          </a:solidFill>
                          <a:latin typeface="Arial"/>
                          <a:cs typeface="Arial"/>
                        </a:rPr>
                        <a:t>Edmunds.com</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a:solidFill>
                            <a:srgbClr val="000000"/>
                          </a:solidFill>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149318">
                <a:tc>
                  <a:txBody>
                    <a:bodyPr/>
                    <a:lstStyle/>
                    <a:p>
                      <a:r>
                        <a:rPr sz="800" dirty="0">
                          <a:solidFill>
                            <a:srgbClr val="000000"/>
                          </a:solidFill>
                          <a:latin typeface="Arial"/>
                          <a:cs typeface="Arial"/>
                        </a:rPr>
                        <a:t>Kelley Blue Book - kbb.com</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dirty="0">
                          <a:solidFill>
                            <a:srgbClr val="000000"/>
                          </a:solidFill>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151982">
                <a:tc>
                  <a:txBody>
                    <a:bodyPr/>
                    <a:lstStyle/>
                    <a:p>
                      <a:r>
                        <a:rPr sz="800" dirty="0">
                          <a:solidFill>
                            <a:srgbClr val="000000"/>
                          </a:solidFill>
                          <a:latin typeface="Arial"/>
                          <a:cs typeface="Arial"/>
                        </a:rPr>
                        <a:t>RANKINGSANDREVIEWS.COM</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a:solidFill>
                            <a:srgbClr val="000000"/>
                          </a:solidFill>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0">
                <a:tc>
                  <a:txBody>
                    <a:bodyPr/>
                    <a:lstStyle/>
                    <a:p>
                      <a:r>
                        <a:rPr sz="800">
                          <a:solidFill>
                            <a:srgbClr val="000000"/>
                          </a:solidFill>
                          <a:latin typeface="Arial"/>
                          <a:cs typeface="Arial"/>
                        </a:rPr>
                        <a:t>NADAGuides.com</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dirty="0">
                          <a:solidFill>
                            <a:srgbClr val="000000"/>
                          </a:solidFill>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157310">
                <a:tc>
                  <a:txBody>
                    <a:bodyPr/>
                    <a:lstStyle/>
                    <a:p>
                      <a:r>
                        <a:rPr sz="800">
                          <a:solidFill>
                            <a:srgbClr val="000000"/>
                          </a:solidFill>
                          <a:latin typeface="Arial"/>
                          <a:cs typeface="Arial"/>
                        </a:rPr>
                        <a:t>CARMAX.COM</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dirty="0">
                          <a:solidFill>
                            <a:srgbClr val="000000"/>
                          </a:solidFill>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159974">
                <a:tc>
                  <a:txBody>
                    <a:bodyPr/>
                    <a:lstStyle/>
                    <a:p>
                      <a:r>
                        <a:rPr sz="800">
                          <a:solidFill>
                            <a:srgbClr val="000000"/>
                          </a:solidFill>
                          <a:latin typeface="Arial"/>
                          <a:cs typeface="Arial"/>
                        </a:rPr>
                        <a:t>Advance Auto Parts</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dirty="0">
                          <a:solidFill>
                            <a:srgbClr val="000000"/>
                          </a:solidFill>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0">
                <a:tc>
                  <a:txBody>
                    <a:bodyPr/>
                    <a:lstStyle/>
                    <a:p>
                      <a:r>
                        <a:rPr sz="800">
                          <a:solidFill>
                            <a:srgbClr val="000000"/>
                          </a:solidFill>
                          <a:latin typeface="Arial"/>
                          <a:cs typeface="Arial"/>
                        </a:rPr>
                        <a:t>Car and Driver - caranddriver.com</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dirty="0">
                          <a:solidFill>
                            <a:srgbClr val="000000"/>
                          </a:solidFill>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0">
                <a:tc>
                  <a:txBody>
                    <a:bodyPr/>
                    <a:lstStyle/>
                    <a:p>
                      <a:r>
                        <a:rPr sz="800">
                          <a:solidFill>
                            <a:srgbClr val="000000"/>
                          </a:solidFill>
                          <a:latin typeface="Arial"/>
                          <a:cs typeface="Arial"/>
                        </a:rPr>
                        <a:t>CARFAX.COM</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dirty="0">
                          <a:solidFill>
                            <a:srgbClr val="000000"/>
                          </a:solidFill>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0">
                <a:tc>
                  <a:txBody>
                    <a:bodyPr/>
                    <a:lstStyle/>
                    <a:p>
                      <a:r>
                        <a:rPr sz="800">
                          <a:solidFill>
                            <a:srgbClr val="000000"/>
                          </a:solidFill>
                          <a:latin typeface="Arial"/>
                          <a:cs typeface="Arial"/>
                        </a:rPr>
                        <a:t>High Gear Media</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dirty="0">
                          <a:solidFill>
                            <a:srgbClr val="000000"/>
                          </a:solidFill>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0">
                <a:tc>
                  <a:txBody>
                    <a:bodyPr/>
                    <a:lstStyle/>
                    <a:p>
                      <a:r>
                        <a:rPr sz="800">
                          <a:solidFill>
                            <a:srgbClr val="000000"/>
                          </a:solidFill>
                          <a:latin typeface="Arial"/>
                          <a:cs typeface="Arial"/>
                        </a:rPr>
                        <a:t>MSN Autos</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dirty="0">
                          <a:solidFill>
                            <a:srgbClr val="000000"/>
                          </a:solidFill>
                          <a:latin typeface="Arial"/>
                          <a:cs typeface="Arial"/>
                        </a:rPr>
                        <a:t>$ 60.39</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0">
                <a:tc>
                  <a:txBody>
                    <a:bodyPr/>
                    <a:lstStyle/>
                    <a:p>
                      <a:r>
                        <a:rPr sz="800">
                          <a:solidFill>
                            <a:srgbClr val="000000"/>
                          </a:solidFill>
                          <a:latin typeface="Arial"/>
                          <a:cs typeface="Arial"/>
                        </a:rPr>
                        <a:t>Hemmings.com</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dirty="0">
                          <a:solidFill>
                            <a:srgbClr val="000000"/>
                          </a:solidFill>
                          <a:latin typeface="Arial"/>
                          <a:cs typeface="Arial"/>
                        </a:rPr>
                        <a:t>$ 100.00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0">
                <a:tc>
                  <a:txBody>
                    <a:bodyPr/>
                    <a:lstStyle/>
                    <a:p>
                      <a:r>
                        <a:rPr sz="800">
                          <a:solidFill>
                            <a:srgbClr val="000000"/>
                          </a:solidFill>
                          <a:latin typeface="Arial"/>
                          <a:cs typeface="Arial"/>
                        </a:rPr>
                        <a:t>Yahoo! Auto</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dirty="0">
                          <a:solidFill>
                            <a:srgbClr val="000000"/>
                          </a:solidFill>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0">
                <a:tc>
                  <a:txBody>
                    <a:bodyPr/>
                    <a:lstStyle/>
                    <a:p>
                      <a:r>
                        <a:rPr sz="800">
                          <a:solidFill>
                            <a:srgbClr val="000000"/>
                          </a:solidFill>
                          <a:latin typeface="Arial"/>
                          <a:cs typeface="Arial"/>
                        </a:rPr>
                        <a:t>MediaMath</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c>
                  <a:txBody>
                    <a:bodyPr/>
                    <a:lstStyle/>
                    <a:p>
                      <a:pPr algn="r"/>
                      <a:r>
                        <a:rPr sz="800" dirty="0">
                          <a:solidFill>
                            <a:srgbClr val="000000"/>
                          </a:solidFill>
                          <a:latin typeface="Arial"/>
                          <a:cs typeface="Arial"/>
                        </a:rPr>
                        <a:t>$ 50.00</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solidFill>
                  </a:tcPr>
                </a:tc>
              </a:tr>
              <a:tr h="0">
                <a:tc>
                  <a:txBody>
                    <a:bodyPr/>
                    <a:lstStyle/>
                    <a:p>
                      <a:r>
                        <a:rPr sz="800" b="1" dirty="0" smtClean="0">
                          <a:solidFill>
                            <a:srgbClr val="000000"/>
                          </a:solidFill>
                          <a:latin typeface="Arial"/>
                          <a:cs typeface="Arial"/>
                        </a:rPr>
                        <a:t>Total</a:t>
                      </a:r>
                      <a:endParaRPr sz="800" b="1" dirty="0">
                        <a:solidFill>
                          <a:srgbClr val="000000"/>
                        </a:solidFill>
                        <a:latin typeface="Arial"/>
                        <a:cs typeface="Arial"/>
                      </a:endParaRP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c>
                  <a:txBody>
                    <a:bodyPr/>
                    <a:lstStyle/>
                    <a:p>
                      <a:pPr algn="r"/>
                      <a:r>
                        <a:rPr sz="800" b="1" dirty="0">
                          <a:solidFill>
                            <a:srgbClr val="000000"/>
                          </a:solidFill>
                          <a:latin typeface="Arial"/>
                          <a:cs typeface="Arial"/>
                        </a:rPr>
                        <a:t>$ 1,060.39</a:t>
                      </a:r>
                    </a:p>
                  </a:txBody>
                  <a:tcPr>
                    <a:lnL w="12700" cap="flat" cmpd="sng" algn="ctr">
                      <a:solidFill>
                        <a:prstClr val="white">
                          <a:lumMod val="85000"/>
                        </a:prstClr>
                      </a:solidFill>
                      <a:prstDash val="solid"/>
                      <a:round/>
                      <a:headEnd type="none" w="med" len="med"/>
                      <a:tailEnd type="none" w="med" len="med"/>
                    </a:lnL>
                    <a:lnR w="12700" cap="flat" cmpd="sng" algn="ctr">
                      <a:solidFill>
                        <a:prstClr val="white">
                          <a:lumMod val="85000"/>
                        </a:prstClr>
                      </a:solidFill>
                      <a:prstDash val="solid"/>
                      <a:round/>
                      <a:headEnd type="none" w="med" len="med"/>
                      <a:tailEnd type="none" w="med" len="med"/>
                    </a:lnR>
                    <a:lnT w="12700" cap="flat" cmpd="sng" algn="ctr">
                      <a:solidFill>
                        <a:prstClr val="white">
                          <a:lumMod val="85000"/>
                        </a:prstClr>
                      </a:solidFill>
                      <a:prstDash val="solid"/>
                      <a:round/>
                      <a:headEnd type="none" w="med" len="med"/>
                      <a:tailEnd type="none" w="med" len="med"/>
                    </a:lnT>
                    <a:lnB w="12700" cap="flat" cmpd="sng" algn="ctr">
                      <a:solidFill>
                        <a:prstClr val="white">
                          <a:lumMod val="85000"/>
                        </a:prstClr>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dirty="0"/>
              <a:t>Allocations</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Spending by Channel ($)</a:t>
            </a:r>
          </a:p>
        </p:txBody>
      </p:sp>
      <p:graphicFrame>
        <p:nvGraphicFramePr>
          <p:cNvPr id="9" name="ChartObject"/>
          <p:cNvGraphicFramePr/>
          <p:nvPr>
            <p:extLst>
              <p:ext uri="{D42A27DB-BD31-4B8C-83A1-F6EECF244321}">
                <p14:modId xmlns:p14="http://schemas.microsoft.com/office/powerpoint/2010/main" val="578228213"/>
              </p:ext>
            </p:extLst>
          </p:nvPr>
        </p:nvGraphicFramePr>
        <p:xfrm>
          <a:off x="444500" y="1270000"/>
          <a:ext cx="8255000" cy="3365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Spending Over Time ($)</a:t>
            </a:r>
          </a:p>
        </p:txBody>
      </p:sp>
      <p:graphicFrame>
        <p:nvGraphicFramePr>
          <p:cNvPr id="9" name="ChartObject"/>
          <p:cNvGraphicFramePr/>
          <p:nvPr/>
        </p:nvGraphicFramePr>
        <p:xfrm>
          <a:off x="444500" y="1270000"/>
          <a:ext cx="8255000" cy="3365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Spending by Sellers ($)</a:t>
            </a:r>
          </a:p>
        </p:txBody>
      </p:sp>
      <p:graphicFrame>
        <p:nvGraphicFramePr>
          <p:cNvPr id="9" name="ChartObject"/>
          <p:cNvGraphicFramePr/>
          <p:nvPr>
            <p:extLst>
              <p:ext uri="{D42A27DB-BD31-4B8C-83A1-F6EECF244321}">
                <p14:modId xmlns:p14="http://schemas.microsoft.com/office/powerpoint/2010/main" val="330273629"/>
              </p:ext>
            </p:extLst>
          </p:nvPr>
        </p:nvGraphicFramePr>
        <p:xfrm>
          <a:off x="444500" y="987574"/>
          <a:ext cx="8255000" cy="388843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Spending by Program ($)</a:t>
            </a:r>
          </a:p>
        </p:txBody>
      </p:sp>
      <p:graphicFrame>
        <p:nvGraphicFramePr>
          <p:cNvPr id="9" name="ChartObject"/>
          <p:cNvGraphicFramePr/>
          <p:nvPr>
            <p:extLst>
              <p:ext uri="{D42A27DB-BD31-4B8C-83A1-F6EECF244321}">
                <p14:modId xmlns:p14="http://schemas.microsoft.com/office/powerpoint/2010/main" val="1933552588"/>
              </p:ext>
            </p:extLst>
          </p:nvPr>
        </p:nvGraphicFramePr>
        <p:xfrm>
          <a:off x="444500" y="771550"/>
          <a:ext cx="8255000" cy="42484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Spending by Ad Unit ($)</a:t>
            </a:r>
          </a:p>
        </p:txBody>
      </p:sp>
      <p:graphicFrame>
        <p:nvGraphicFramePr>
          <p:cNvPr id="9" name="ChartObject"/>
          <p:cNvGraphicFramePr/>
          <p:nvPr/>
        </p:nvGraphicFramePr>
        <p:xfrm>
          <a:off x="444500" y="1270000"/>
          <a:ext cx="8255000" cy="3365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DCM Placement Compatibility ($)</a:t>
            </a:r>
          </a:p>
        </p:txBody>
      </p:sp>
      <p:graphicFrame>
        <p:nvGraphicFramePr>
          <p:cNvPr id="9" name="ChartObject"/>
          <p:cNvGraphicFramePr/>
          <p:nvPr/>
        </p:nvGraphicFramePr>
        <p:xfrm>
          <a:off x="444500" y="1270000"/>
          <a:ext cx="8255000" cy="3365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Avis Car Rental Centre ($)</a:t>
            </a:r>
          </a:p>
        </p:txBody>
      </p:sp>
      <p:graphicFrame>
        <p:nvGraphicFramePr>
          <p:cNvPr id="9" name="ChartObject"/>
          <p:cNvGraphicFramePr/>
          <p:nvPr/>
        </p:nvGraphicFramePr>
        <p:xfrm>
          <a:off x="444500" y="1270000"/>
          <a:ext cx="8255000" cy="3365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dirty="0"/>
              <a:t>Media Objectives</a:t>
            </a:r>
          </a:p>
        </p:txBody>
      </p:sp>
      <p:sp>
        <p:nvSpPr>
          <p:cNvPr id="3" name="Content Placeholder 2"/>
          <p:cNvSpPr>
            <a:spLocks noGrp="1"/>
          </p:cNvSpPr>
          <p:nvPr>
            <p:ph idx="1"/>
          </p:nvPr>
        </p:nvSpPr>
        <p:spPr/>
        <p:txBody>
          <a:bodyPr/>
          <a:lstStyle/>
          <a:p>
            <a:pPr marL="0" indent="0">
              <a:buNone/>
            </a:pPr>
            <a:r>
              <a:rPr dirty="0"/>
              <a:t>Enter your Media Objectives here</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Ben's Custom Column ($)</a:t>
            </a:r>
          </a:p>
        </p:txBody>
      </p:sp>
      <p:graphicFrame>
        <p:nvGraphicFramePr>
          <p:cNvPr id="9" name="ChartObject"/>
          <p:cNvGraphicFramePr/>
          <p:nvPr/>
        </p:nvGraphicFramePr>
        <p:xfrm>
          <a:off x="444500" y="1270000"/>
          <a:ext cx="8255000" cy="3365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Expenditures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69772569"/>
              </p:ext>
            </p:extLst>
          </p:nvPr>
        </p:nvGraphicFramePr>
        <p:xfrm>
          <a:off x="467544" y="1203598"/>
          <a:ext cx="8229600" cy="2743200"/>
        </p:xfrm>
        <a:graphic>
          <a:graphicData uri="http://schemas.openxmlformats.org/drawingml/2006/table">
            <a:tbl>
              <a:tblPr>
                <a:tableStyleId>{2D5ABB26-0587-4C30-8999-92F81FD0307C}</a:tableStyleId>
              </a:tblPr>
              <a:tblGrid>
                <a:gridCol w="4114800"/>
                <a:gridCol w="4114800"/>
              </a:tblGrid>
              <a:tr h="370840">
                <a:tc>
                  <a:txBody>
                    <a:bodyPr/>
                    <a:lstStyle/>
                    <a:p>
                      <a:r>
                        <a:rPr lang="en-US" sz="2400" dirty="0" smtClean="0">
                          <a:latin typeface="Arial"/>
                          <a:cs typeface="Arial"/>
                        </a:rPr>
                        <a:t>Net Media Cost</a:t>
                      </a:r>
                      <a:endParaRPr lang="en-US" sz="2400" dirty="0">
                        <a:latin typeface="Arial"/>
                        <a:cs typeface="Arial"/>
                      </a:endParaRPr>
                    </a:p>
                  </a:txBody>
                  <a:tcPr/>
                </a:tc>
                <a:tc>
                  <a:txBody>
                    <a:bodyPr/>
                    <a:lstStyle/>
                    <a:p>
                      <a:pPr algn="r"/>
                      <a:r>
                        <a:rPr lang="en-US" sz="2400" dirty="0" smtClean="0">
                          <a:latin typeface="Arial"/>
                          <a:cs typeface="Arial"/>
                        </a:rPr>
                        <a:t>228.07</a:t>
                      </a:r>
                      <a:endParaRPr lang="en-US" sz="2400" dirty="0">
                        <a:latin typeface="Arial"/>
                        <a:cs typeface="Arial"/>
                      </a:endParaRPr>
                    </a:p>
                  </a:txBody>
                  <a:tcPr/>
                </a:tc>
              </a:tr>
              <a:tr h="370840">
                <a:tc>
                  <a:txBody>
                    <a:bodyPr/>
                    <a:lstStyle/>
                    <a:p>
                      <a:r>
                        <a:rPr lang="en-US" sz="2400" dirty="0" smtClean="0">
                          <a:latin typeface="Arial"/>
                          <a:cs typeface="Arial"/>
                        </a:rPr>
                        <a:t>Agency</a:t>
                      </a:r>
                      <a:r>
                        <a:rPr lang="en-US" sz="2400" baseline="0" dirty="0" smtClean="0">
                          <a:latin typeface="Arial"/>
                          <a:cs typeface="Arial"/>
                        </a:rPr>
                        <a:t> Compensation</a:t>
                      </a:r>
                      <a:endParaRPr lang="en-US" sz="2400" dirty="0">
                        <a:latin typeface="Arial"/>
                        <a:cs typeface="Arial"/>
                      </a:endParaRPr>
                    </a:p>
                  </a:txBody>
                  <a:tcPr/>
                </a:tc>
                <a:tc>
                  <a:txBody>
                    <a:bodyPr/>
                    <a:lstStyle/>
                    <a:p>
                      <a:pPr algn="r"/>
                      <a:r>
                        <a:rPr lang="en-US" sz="2400" dirty="0" smtClean="0">
                          <a:latin typeface="Arial"/>
                          <a:cs typeface="Arial"/>
                        </a:rPr>
                        <a:t>1,340.25</a:t>
                      </a:r>
                      <a:endParaRPr lang="en-US" sz="2400" dirty="0">
                        <a:latin typeface="Arial"/>
                        <a:cs typeface="Arial"/>
                      </a:endParaRPr>
                    </a:p>
                  </a:txBody>
                  <a:tcPr/>
                </a:tc>
              </a:tr>
              <a:tr h="370840">
                <a:tc>
                  <a:txBody>
                    <a:bodyPr/>
                    <a:lstStyle/>
                    <a:p>
                      <a:r>
                        <a:rPr lang="en-US" sz="2400" dirty="0" smtClean="0">
                          <a:latin typeface="Arial"/>
                          <a:cs typeface="Arial"/>
                        </a:rPr>
                        <a:t>Ad Serving</a:t>
                      </a:r>
                      <a:endParaRPr lang="en-US" sz="2400" dirty="0">
                        <a:latin typeface="Arial"/>
                        <a:cs typeface="Arial"/>
                      </a:endParaRPr>
                    </a:p>
                  </a:txBody>
                  <a:tcPr/>
                </a:tc>
                <a:tc>
                  <a:txBody>
                    <a:bodyPr/>
                    <a:lstStyle/>
                    <a:p>
                      <a:pPr algn="r"/>
                      <a:r>
                        <a:rPr lang="en-US" sz="2400" dirty="0" smtClean="0">
                          <a:latin typeface="Arial"/>
                          <a:cs typeface="Arial"/>
                        </a:rPr>
                        <a:t>1.93</a:t>
                      </a:r>
                      <a:endParaRPr lang="en-US" sz="2400" dirty="0">
                        <a:latin typeface="Arial"/>
                        <a:cs typeface="Arial"/>
                      </a:endParaRPr>
                    </a:p>
                  </a:txBody>
                  <a:tcPr/>
                </a:tc>
              </a:tr>
              <a:tr h="370840">
                <a:tc>
                  <a:txBody>
                    <a:bodyPr/>
                    <a:lstStyle/>
                    <a:p>
                      <a:r>
                        <a:rPr lang="en-US" sz="2400" dirty="0" smtClean="0">
                          <a:latin typeface="Arial"/>
                          <a:cs typeface="Arial"/>
                        </a:rPr>
                        <a:t>Additional Costs</a:t>
                      </a:r>
                      <a:endParaRPr lang="en-US" sz="2400" dirty="0">
                        <a:latin typeface="Arial"/>
                        <a:cs typeface="Arial"/>
                      </a:endParaRPr>
                    </a:p>
                  </a:txBody>
                  <a:tcPr/>
                </a:tc>
                <a:tc>
                  <a:txBody>
                    <a:bodyPr/>
                    <a:lstStyle/>
                    <a:p>
                      <a:pPr algn="r"/>
                      <a:r>
                        <a:rPr lang="en-US" sz="2400" dirty="0" smtClean="0">
                          <a:latin typeface="Arial"/>
                          <a:cs typeface="Arial"/>
                        </a:rPr>
                        <a:t>0.00</a:t>
                      </a:r>
                      <a:endParaRPr lang="en-US" sz="2400" dirty="0">
                        <a:latin typeface="Arial"/>
                        <a:cs typeface="Arial"/>
                      </a:endParaRPr>
                    </a:p>
                  </a:txBody>
                  <a:tcPr/>
                </a:tc>
              </a:tr>
              <a:tr h="370840">
                <a:tc>
                  <a:txBody>
                    <a:bodyPr/>
                    <a:lstStyle/>
                    <a:p>
                      <a:r>
                        <a:rPr lang="en-US" sz="2400" dirty="0" smtClean="0">
                          <a:latin typeface="Arial"/>
                          <a:cs typeface="Arial"/>
                        </a:rPr>
                        <a:t>Campaign Fee</a:t>
                      </a:r>
                      <a:endParaRPr lang="en-US" sz="2400" dirty="0">
                        <a:latin typeface="Arial"/>
                        <a:cs typeface="Arial"/>
                      </a:endParaRPr>
                    </a:p>
                  </a:txBody>
                  <a:tcPr>
                    <a:lnB w="12700" cap="flat" cmpd="sng" algn="ctr">
                      <a:solidFill>
                        <a:schemeClr val="tx1"/>
                      </a:solidFill>
                      <a:prstDash val="solid"/>
                      <a:round/>
                      <a:headEnd type="none" w="med" len="med"/>
                      <a:tailEnd type="none" w="med" len="med"/>
                    </a:lnB>
                  </a:tcPr>
                </a:tc>
                <a:tc>
                  <a:txBody>
                    <a:bodyPr/>
                    <a:lstStyle/>
                    <a:p>
                      <a:pPr algn="r"/>
                      <a:r>
                        <a:rPr lang="en-US" sz="2400" dirty="0" smtClean="0">
                          <a:latin typeface="Arial"/>
                          <a:cs typeface="Arial"/>
                        </a:rPr>
                        <a:t>10,000.00</a:t>
                      </a:r>
                      <a:endParaRPr lang="en-US" sz="2400" dirty="0">
                        <a:latin typeface="Arial"/>
                        <a:cs typeface="Arial"/>
                      </a:endParaRPr>
                    </a:p>
                  </a:txBody>
                  <a:tcPr>
                    <a:lnB w="12700" cap="flat" cmpd="sng" algn="ctr">
                      <a:solidFill>
                        <a:schemeClr val="tx1"/>
                      </a:solidFill>
                      <a:prstDash val="solid"/>
                      <a:round/>
                      <a:headEnd type="none" w="med" len="med"/>
                      <a:tailEnd type="none" w="med" len="med"/>
                    </a:lnB>
                  </a:tcPr>
                </a:tc>
              </a:tr>
              <a:tr h="370840">
                <a:tc>
                  <a:txBody>
                    <a:bodyPr/>
                    <a:lstStyle/>
                    <a:p>
                      <a:r>
                        <a:rPr lang="en-US" sz="2400" dirty="0" smtClean="0">
                          <a:latin typeface="Arial"/>
                          <a:cs typeface="Arial"/>
                        </a:rPr>
                        <a:t>Total</a:t>
                      </a:r>
                      <a:endParaRPr lang="en-US" sz="2400" dirty="0">
                        <a:latin typeface="Arial"/>
                        <a:cs typeface="Arial"/>
                      </a:endParaRPr>
                    </a:p>
                  </a:txBody>
                  <a:tcPr>
                    <a:lnT w="12700" cap="flat" cmpd="sng" algn="ctr">
                      <a:solidFill>
                        <a:schemeClr val="tx1"/>
                      </a:solidFill>
                      <a:prstDash val="solid"/>
                      <a:round/>
                      <a:headEnd type="none" w="med" len="med"/>
                      <a:tailEnd type="none" w="med" len="med"/>
                    </a:lnT>
                  </a:tcPr>
                </a:tc>
                <a:tc>
                  <a:txBody>
                    <a:bodyPr/>
                    <a:lstStyle/>
                    <a:p>
                      <a:pPr algn="r"/>
                      <a:r>
                        <a:rPr lang="en-US" sz="2400" b="1" dirty="0" smtClean="0">
                          <a:latin typeface="Arial"/>
                          <a:cs typeface="Arial"/>
                        </a:rPr>
                        <a:t>$ 11,570.26</a:t>
                      </a:r>
                      <a:endParaRPr lang="en-US" sz="2400" b="1" dirty="0">
                        <a:latin typeface="Arial"/>
                        <a:cs typeface="Arial"/>
                      </a:endParaRPr>
                    </a:p>
                  </a:txBody>
                  <a:tcPr>
                    <a:lnT w="12700" cap="flat" cmpd="sng" algn="ctr">
                      <a:solidFill>
                        <a:schemeClr val="tx1"/>
                      </a:solidFill>
                      <a:prstDash val="solid"/>
                      <a:round/>
                      <a:headEnd type="none" w="med" len="med"/>
                      <a:tailEnd type="none" w="med" len="med"/>
                    </a:lnT>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70000"/>
            <a:ext cx="7772400" cy="1470025"/>
          </a:xfrm>
        </p:spPr>
        <p:txBody>
          <a:bodyPr/>
          <a:lstStyle/>
          <a:p>
            <a:r>
              <a:t>Thank You!</a:t>
            </a:r>
          </a:p>
        </p:txBody>
      </p:sp>
      <p:sp>
        <p:nvSpPr>
          <p:cNvPr id="3" name="Subtitle 2"/>
          <p:cNvSpPr>
            <a:spLocks noGrp="1"/>
          </p:cNvSpPr>
          <p:nvPr>
            <p:ph type="subTitle" idx="1"/>
          </p:nvPr>
        </p:nvSpPr>
        <p:spPr>
          <a:xfrm>
            <a:off x="683568" y="2499742"/>
            <a:ext cx="6400800" cy="1752600"/>
          </a:xfrm>
        </p:spPr>
        <p:txBody>
          <a:bodyPr/>
          <a:lstStyle/>
          <a:p>
            <a:r>
              <a:rPr dirty="0"/>
              <a:t>Paulette Planner</a:t>
            </a:r>
          </a:p>
          <a:p>
            <a:r>
              <a:rPr dirty="0"/>
              <a:t>jpych@nextmark.com</a:t>
            </a:r>
          </a:p>
          <a:p>
            <a:r>
              <a:rPr dirty="0"/>
              <a:t>(212) 555-1212</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6912"/>
          </a:xfrm>
        </p:spPr>
        <p:txBody>
          <a:bodyPr>
            <a:noAutofit/>
          </a:bodyPr>
          <a:lstStyle/>
          <a:p>
            <a:r>
              <a:rPr dirty="0"/>
              <a:t>Budget and Timing</a:t>
            </a:r>
          </a:p>
        </p:txBody>
      </p:sp>
      <p:sp>
        <p:nvSpPr>
          <p:cNvPr id="3" name="Content Placeholder 2"/>
          <p:cNvSpPr>
            <a:spLocks noGrp="1"/>
          </p:cNvSpPr>
          <p:nvPr>
            <p:ph idx="1"/>
          </p:nvPr>
        </p:nvSpPr>
        <p:spPr/>
        <p:txBody>
          <a:bodyPr>
            <a:normAutofit/>
          </a:bodyPr>
          <a:lstStyle/>
          <a:p>
            <a:pPr marL="0" indent="0">
              <a:buNone/>
            </a:pPr>
            <a:r>
              <a:rPr dirty="0" smtClean="0"/>
              <a:t>Budget</a:t>
            </a:r>
          </a:p>
          <a:p>
            <a:pPr marL="0" indent="0">
              <a:buNone/>
            </a:pPr>
            <a:r>
              <a:rPr dirty="0" smtClean="0"/>
              <a:t>$ </a:t>
            </a:r>
            <a:r>
              <a:rPr dirty="0"/>
              <a:t>700,000.00</a:t>
            </a:r>
          </a:p>
          <a:p>
            <a:pPr marL="0" indent="0">
              <a:buNone/>
            </a:pPr>
            <a:endParaRPr dirty="0" smtClean="0"/>
          </a:p>
          <a:p>
            <a:pPr marL="0" indent="0">
              <a:buNone/>
            </a:pPr>
            <a:r>
              <a:rPr dirty="0" smtClean="0"/>
              <a:t>Timing</a:t>
            </a:r>
            <a:endParaRPr dirty="0"/>
          </a:p>
          <a:p>
            <a:r>
              <a:rPr dirty="0" smtClean="0"/>
              <a:t>06</a:t>
            </a:r>
            <a:r>
              <a:rPr dirty="0"/>
              <a:t>/22/2015 - 07/26/2015</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Audience and Geography</a:t>
            </a:r>
          </a:p>
        </p:txBody>
      </p:sp>
      <p:sp>
        <p:nvSpPr>
          <p:cNvPr id="3" name="Content Placeholder 2"/>
          <p:cNvSpPr>
            <a:spLocks noGrp="1"/>
          </p:cNvSpPr>
          <p:nvPr>
            <p:ph idx="1"/>
          </p:nvPr>
        </p:nvSpPr>
        <p:spPr/>
        <p:txBody>
          <a:bodyPr/>
          <a:lstStyle/>
          <a:p>
            <a:r>
              <a:rPr dirty="0"/>
              <a:t>Add your audience and Geography here</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Media Habits</a:t>
            </a:r>
          </a:p>
        </p:txBody>
      </p:sp>
      <p:sp>
        <p:nvSpPr>
          <p:cNvPr id="3" name="Content Placeholder 2"/>
          <p:cNvSpPr>
            <a:spLocks noGrp="1"/>
          </p:cNvSpPr>
          <p:nvPr>
            <p:ph idx="1"/>
          </p:nvPr>
        </p:nvSpPr>
        <p:spPr/>
        <p:txBody>
          <a:bodyPr/>
          <a:lstStyle/>
          <a:p>
            <a:r>
              <a:rPr dirty="0"/>
              <a:t>Add your Media Habits here</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Media Strategy</a:t>
            </a:r>
          </a:p>
        </p:txBody>
      </p:sp>
      <p:sp>
        <p:nvSpPr>
          <p:cNvPr id="3" name="Content Placeholder 2"/>
          <p:cNvSpPr>
            <a:spLocks noGrp="1"/>
          </p:cNvSpPr>
          <p:nvPr>
            <p:ph idx="1"/>
          </p:nvPr>
        </p:nvSpPr>
        <p:spPr/>
        <p:txBody>
          <a:bodyPr/>
          <a:lstStyle/>
          <a:p>
            <a:r>
              <a:rPr dirty="0"/>
              <a:t>Add your Media Strategy here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Media Plan</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Media Plan Overview</a:t>
            </a:r>
          </a:p>
        </p:txBody>
      </p:sp>
      <p:graphicFrame>
        <p:nvGraphicFramePr>
          <p:cNvPr id="9" name="ChartObject"/>
          <p:cNvGraphicFramePr/>
          <p:nvPr/>
        </p:nvGraphicFramePr>
        <p:xfrm>
          <a:off x="444500" y="1270000"/>
          <a:ext cx="8255000" cy="3365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RELEASE_DATE" val="2014.07.08"/>
  <p:tag name="AS_TITLE" val="Aspose.Slides for Java"/>
  <p:tag name="AS_VERSION" val="8.7.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4587</TotalTime>
  <Words>973</Words>
  <Application>Microsoft Macintosh PowerPoint</Application>
  <PresentationFormat>On-screen Show (16:9)</PresentationFormat>
  <Paragraphs>317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Model X SUV Launch</vt:lpstr>
      <vt:lpstr>Agenda</vt:lpstr>
      <vt:lpstr>Media Objectives</vt:lpstr>
      <vt:lpstr>Budget and Timing</vt:lpstr>
      <vt:lpstr>Audience and Geography</vt:lpstr>
      <vt:lpstr>Media Habits</vt:lpstr>
      <vt:lpstr>Media Strategy</vt:lpstr>
      <vt:lpstr>Media Plan</vt:lpstr>
      <vt:lpstr>Media Plan Overview</vt:lpstr>
      <vt:lpstr>Radio Overview</vt:lpstr>
      <vt:lpstr>Z100 WBIZ FM</vt:lpstr>
      <vt:lpstr>Z100 WBIZ FM: Placements</vt:lpstr>
      <vt:lpstr>Z100 WBIZ FM: Market &amp; Ratings</vt:lpstr>
      <vt:lpstr>eHow Cars</vt:lpstr>
      <vt:lpstr>eHow Cars: Placements</vt:lpstr>
      <vt:lpstr>eHow Cars: Market &amp; Ratings</vt:lpstr>
      <vt:lpstr>Radio Summary</vt:lpstr>
      <vt:lpstr>Online Display Overview</vt:lpstr>
      <vt:lpstr>Cars.com</vt:lpstr>
      <vt:lpstr>Cars.com</vt:lpstr>
      <vt:lpstr>Online Display Summary</vt:lpstr>
      <vt:lpstr>Allocations</vt:lpstr>
      <vt:lpstr>Spending by Channel ($)</vt:lpstr>
      <vt:lpstr>Spending Over Time ($)</vt:lpstr>
      <vt:lpstr>Spending by Sellers ($)</vt:lpstr>
      <vt:lpstr>Spending by Program ($)</vt:lpstr>
      <vt:lpstr>Spending by Ad Unit ($)</vt:lpstr>
      <vt:lpstr>DCM Placement Compatibility ($)</vt:lpstr>
      <vt:lpstr>Avis Car Rental Centre ($)</vt:lpstr>
      <vt:lpstr>Ben's Custom Column ($)</vt:lpstr>
      <vt:lpstr>Final Expenditures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X SUV Launch</dc:title>
  <dc:creator>Joseph Pych</dc:creator>
  <cp:lastModifiedBy>Tim Jones</cp:lastModifiedBy>
  <cp:revision>42</cp:revision>
  <cp:lastPrinted>1969-12-31T19:00:00Z</cp:lastPrinted>
  <dcterms:created xsi:type="dcterms:W3CDTF">2016-05-26T11:24:52Z</dcterms:created>
  <dcterms:modified xsi:type="dcterms:W3CDTF">2016-06-17T19:57:58Z</dcterms:modified>
</cp:coreProperties>
</file>