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77" r:id="rId4"/>
    <p:sldId id="259" r:id="rId5"/>
    <p:sldId id="260" r:id="rId6"/>
    <p:sldId id="261" r:id="rId7"/>
    <p:sldId id="262" r:id="rId8"/>
    <p:sldId id="263" r:id="rId9"/>
    <p:sldId id="280" r:id="rId10"/>
    <p:sldId id="264" r:id="rId11"/>
    <p:sldId id="265" r:id="rId12"/>
    <p:sldId id="268" r:id="rId13"/>
    <p:sldId id="266" r:id="rId14"/>
    <p:sldId id="267" r:id="rId15"/>
    <p:sldId id="270" r:id="rId16"/>
    <p:sldId id="271" r:id="rId17"/>
    <p:sldId id="272" r:id="rId18"/>
    <p:sldId id="273" r:id="rId19"/>
    <p:sldId id="274" r:id="rId20"/>
    <p:sldId id="275" r:id="rId21"/>
    <p:sldId id="276" r:id="rId22"/>
    <p:sldId id="279" r:id="rId23"/>
    <p:sldId id="281" r:id="rId24"/>
    <p:sldId id="282" r:id="rId25"/>
    <p:sldId id="283"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73" autoAdjust="0"/>
  </p:normalViewPr>
  <p:slideViewPr>
    <p:cSldViewPr snapToGrid="0">
      <p:cViewPr varScale="1">
        <p:scale>
          <a:sx n="105" d="100"/>
          <a:sy n="105" d="100"/>
        </p:scale>
        <p:origin x="834"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10491-D55A-4D1E-8BA9-67BCBA2E06AF}" type="doc">
      <dgm:prSet loTypeId="urn:microsoft.com/office/officeart/2016/7/layout/RepeatingBendingProcessNew" loCatId="process" qsTypeId="urn:microsoft.com/office/officeart/2005/8/quickstyle/simple1" qsCatId="simple" csTypeId="urn:microsoft.com/office/officeart/2005/8/colors/accent3_2" csCatId="accent3" phldr="1"/>
      <dgm:spPr/>
      <dgm:t>
        <a:bodyPr/>
        <a:lstStyle/>
        <a:p>
          <a:endParaRPr lang="en-US"/>
        </a:p>
      </dgm:t>
    </dgm:pt>
    <dgm:pt modelId="{28722CD0-0C5B-4B9E-91E4-8A86B456B2F9}">
      <dgm:prSet/>
      <dgm:spPr/>
      <dgm:t>
        <a:bodyPr/>
        <a:lstStyle/>
        <a:p>
          <a:pPr>
            <a:lnSpc>
              <a:spcPct val="100000"/>
            </a:lnSpc>
          </a:pPr>
          <a:r>
            <a:rPr lang="en-IN" dirty="0"/>
            <a:t>Understanding the Problem (5W1H Framework)</a:t>
          </a:r>
          <a:endParaRPr lang="en-US" dirty="0"/>
        </a:p>
      </dgm:t>
    </dgm:pt>
    <dgm:pt modelId="{2BA0E0BF-83C7-4C79-A0D1-B77998B9367D}" type="parTrans" cxnId="{FBB4430C-3FA7-4414-B1B3-FF54D5555814}">
      <dgm:prSet/>
      <dgm:spPr/>
      <dgm:t>
        <a:bodyPr/>
        <a:lstStyle/>
        <a:p>
          <a:endParaRPr lang="en-US"/>
        </a:p>
      </dgm:t>
    </dgm:pt>
    <dgm:pt modelId="{2D75B6CD-151F-4651-95F0-05FF0ADBB408}" type="sibTrans" cxnId="{FBB4430C-3FA7-4414-B1B3-FF54D5555814}">
      <dgm:prSet/>
      <dgm:spPr/>
      <dgm:t>
        <a:bodyPr/>
        <a:lstStyle/>
        <a:p>
          <a:endParaRPr lang="en-US"/>
        </a:p>
      </dgm:t>
    </dgm:pt>
    <dgm:pt modelId="{D981A6EA-1F37-43F7-BFEC-A6EFB0C8493A}">
      <dgm:prSet/>
      <dgm:spPr/>
      <dgm:t>
        <a:bodyPr/>
        <a:lstStyle/>
        <a:p>
          <a:pPr>
            <a:lnSpc>
              <a:spcPct val="100000"/>
            </a:lnSpc>
          </a:pPr>
          <a:r>
            <a:rPr lang="en-IN" dirty="0"/>
            <a:t>Data Collection Approach</a:t>
          </a:r>
          <a:endParaRPr lang="en-US" dirty="0"/>
        </a:p>
      </dgm:t>
    </dgm:pt>
    <dgm:pt modelId="{389CB1C5-A7BA-4453-B44D-4C78C47EC1AE}" type="parTrans" cxnId="{C648F9A6-88F4-4BE4-8FB5-C222FF15CE36}">
      <dgm:prSet/>
      <dgm:spPr/>
      <dgm:t>
        <a:bodyPr/>
        <a:lstStyle/>
        <a:p>
          <a:endParaRPr lang="en-US"/>
        </a:p>
      </dgm:t>
    </dgm:pt>
    <dgm:pt modelId="{357ECCD9-6A2E-41EB-9A60-A1B5DAB4FE43}" type="sibTrans" cxnId="{C648F9A6-88F4-4BE4-8FB5-C222FF15CE36}">
      <dgm:prSet/>
      <dgm:spPr/>
      <dgm:t>
        <a:bodyPr/>
        <a:lstStyle/>
        <a:p>
          <a:endParaRPr lang="en-US"/>
        </a:p>
      </dgm:t>
    </dgm:pt>
    <dgm:pt modelId="{D65C65C5-351C-4FA4-A5F6-B6E0C7F72A4E}">
      <dgm:prSet/>
      <dgm:spPr/>
      <dgm:t>
        <a:bodyPr/>
        <a:lstStyle/>
        <a:p>
          <a:pPr>
            <a:lnSpc>
              <a:spcPct val="100000"/>
            </a:lnSpc>
          </a:pPr>
          <a:r>
            <a:rPr lang="en-IN" dirty="0"/>
            <a:t>Data Cleaning &amp; Preparation</a:t>
          </a:r>
          <a:endParaRPr lang="en-US" dirty="0"/>
        </a:p>
      </dgm:t>
    </dgm:pt>
    <dgm:pt modelId="{EC2AED3D-6EB8-4727-808F-5305D39BEA22}" type="parTrans" cxnId="{4443B501-8F65-4A72-AFB4-9AD67F654913}">
      <dgm:prSet/>
      <dgm:spPr/>
      <dgm:t>
        <a:bodyPr/>
        <a:lstStyle/>
        <a:p>
          <a:endParaRPr lang="en-US"/>
        </a:p>
      </dgm:t>
    </dgm:pt>
    <dgm:pt modelId="{E0062F74-646A-4A67-8503-068C65889A6D}" type="sibTrans" cxnId="{4443B501-8F65-4A72-AFB4-9AD67F654913}">
      <dgm:prSet/>
      <dgm:spPr/>
      <dgm:t>
        <a:bodyPr/>
        <a:lstStyle/>
        <a:p>
          <a:endParaRPr lang="en-US"/>
        </a:p>
      </dgm:t>
    </dgm:pt>
    <dgm:pt modelId="{F72272CE-87C9-4C2C-98CD-43E604525564}">
      <dgm:prSet/>
      <dgm:spPr/>
      <dgm:t>
        <a:bodyPr/>
        <a:lstStyle/>
        <a:p>
          <a:pPr>
            <a:lnSpc>
              <a:spcPct val="100000"/>
            </a:lnSpc>
          </a:pPr>
          <a:r>
            <a:rPr lang="en-IN" dirty="0"/>
            <a:t>Data Analysis &amp; Key Trends</a:t>
          </a:r>
          <a:endParaRPr lang="en-US" dirty="0"/>
        </a:p>
      </dgm:t>
    </dgm:pt>
    <dgm:pt modelId="{7F63E874-51DD-4EF9-98D2-7F1B10A9B258}" type="parTrans" cxnId="{687676B0-A0C2-473F-99DB-ADF7F48A82DB}">
      <dgm:prSet/>
      <dgm:spPr/>
      <dgm:t>
        <a:bodyPr/>
        <a:lstStyle/>
        <a:p>
          <a:endParaRPr lang="en-US"/>
        </a:p>
      </dgm:t>
    </dgm:pt>
    <dgm:pt modelId="{2F2A93CE-6DC8-4400-A2DF-41A14DE164F5}" type="sibTrans" cxnId="{687676B0-A0C2-473F-99DB-ADF7F48A82DB}">
      <dgm:prSet/>
      <dgm:spPr/>
      <dgm:t>
        <a:bodyPr/>
        <a:lstStyle/>
        <a:p>
          <a:endParaRPr lang="en-US"/>
        </a:p>
      </dgm:t>
    </dgm:pt>
    <dgm:pt modelId="{881D7860-E359-4438-8575-605E8C239F93}">
      <dgm:prSet/>
      <dgm:spPr/>
      <dgm:t>
        <a:bodyPr/>
        <a:lstStyle/>
        <a:p>
          <a:pPr>
            <a:lnSpc>
              <a:spcPct val="100000"/>
            </a:lnSpc>
          </a:pPr>
          <a:r>
            <a:rPr lang="en-IN" dirty="0"/>
            <a:t>Key Takeaways &amp; Recommendations</a:t>
          </a:r>
          <a:endParaRPr lang="en-US" dirty="0"/>
        </a:p>
      </dgm:t>
    </dgm:pt>
    <dgm:pt modelId="{CB977F72-4A4D-43E2-B2C5-3FC6AEF15738}" type="parTrans" cxnId="{16CB0EF1-B37D-4AA2-A6E3-3CFF8A2F9367}">
      <dgm:prSet/>
      <dgm:spPr/>
      <dgm:t>
        <a:bodyPr/>
        <a:lstStyle/>
        <a:p>
          <a:endParaRPr lang="en-US"/>
        </a:p>
      </dgm:t>
    </dgm:pt>
    <dgm:pt modelId="{B6424389-080C-4470-AD6A-7E950A1A2B67}" type="sibTrans" cxnId="{16CB0EF1-B37D-4AA2-A6E3-3CFF8A2F9367}">
      <dgm:prSet/>
      <dgm:spPr/>
      <dgm:t>
        <a:bodyPr/>
        <a:lstStyle/>
        <a:p>
          <a:endParaRPr lang="en-US"/>
        </a:p>
      </dgm:t>
    </dgm:pt>
    <dgm:pt modelId="{06D2ADC3-C725-4AB8-9A88-A46DD4A1BF9D}">
      <dgm:prSet/>
      <dgm:spPr/>
      <dgm:t>
        <a:bodyPr/>
        <a:lstStyle/>
        <a:p>
          <a:pPr>
            <a:lnSpc>
              <a:spcPct val="100000"/>
            </a:lnSpc>
          </a:pPr>
          <a:r>
            <a:rPr lang="en-IN" dirty="0"/>
            <a:t>Power BI Dashboard</a:t>
          </a:r>
          <a:endParaRPr lang="en-US" dirty="0"/>
        </a:p>
      </dgm:t>
    </dgm:pt>
    <dgm:pt modelId="{D2C5220F-E568-4148-ABA6-6BDCD045D000}" type="sibTrans" cxnId="{CB3CFB88-D858-400D-8951-2F667AFF2DB4}">
      <dgm:prSet/>
      <dgm:spPr/>
      <dgm:t>
        <a:bodyPr/>
        <a:lstStyle/>
        <a:p>
          <a:endParaRPr lang="en-US"/>
        </a:p>
      </dgm:t>
    </dgm:pt>
    <dgm:pt modelId="{E206D4CF-3B5D-4FBB-B06F-0973EFA19933}" type="parTrans" cxnId="{CB3CFB88-D858-400D-8951-2F667AFF2DB4}">
      <dgm:prSet/>
      <dgm:spPr/>
      <dgm:t>
        <a:bodyPr/>
        <a:lstStyle/>
        <a:p>
          <a:endParaRPr lang="en-US"/>
        </a:p>
      </dgm:t>
    </dgm:pt>
    <dgm:pt modelId="{03F9FDFE-05DE-422D-A399-22C6A496509E}" type="pres">
      <dgm:prSet presAssocID="{9B610491-D55A-4D1E-8BA9-67BCBA2E06AF}" presName="Name0" presStyleCnt="0">
        <dgm:presLayoutVars>
          <dgm:dir/>
          <dgm:resizeHandles val="exact"/>
        </dgm:presLayoutVars>
      </dgm:prSet>
      <dgm:spPr/>
    </dgm:pt>
    <dgm:pt modelId="{38ED3C90-D74D-4FE9-AE6D-B54C68DF6553}" type="pres">
      <dgm:prSet presAssocID="{28722CD0-0C5B-4B9E-91E4-8A86B456B2F9}" presName="node" presStyleLbl="node1" presStyleIdx="0" presStyleCnt="6">
        <dgm:presLayoutVars>
          <dgm:bulletEnabled val="1"/>
        </dgm:presLayoutVars>
      </dgm:prSet>
      <dgm:spPr/>
    </dgm:pt>
    <dgm:pt modelId="{8A5E5FFB-B0DF-4222-8235-6A03D8DCD468}" type="pres">
      <dgm:prSet presAssocID="{2D75B6CD-151F-4651-95F0-05FF0ADBB408}" presName="sibTrans" presStyleLbl="sibTrans1D1" presStyleIdx="0" presStyleCnt="5"/>
      <dgm:spPr/>
    </dgm:pt>
    <dgm:pt modelId="{C7A652D4-36AB-430C-BC92-CE7E2861C416}" type="pres">
      <dgm:prSet presAssocID="{2D75B6CD-151F-4651-95F0-05FF0ADBB408}" presName="connectorText" presStyleLbl="sibTrans1D1" presStyleIdx="0" presStyleCnt="5"/>
      <dgm:spPr/>
    </dgm:pt>
    <dgm:pt modelId="{81822DB6-3203-4F6C-878A-D44EE8ADA111}" type="pres">
      <dgm:prSet presAssocID="{D981A6EA-1F37-43F7-BFEC-A6EFB0C8493A}" presName="node" presStyleLbl="node1" presStyleIdx="1" presStyleCnt="6">
        <dgm:presLayoutVars>
          <dgm:bulletEnabled val="1"/>
        </dgm:presLayoutVars>
      </dgm:prSet>
      <dgm:spPr/>
    </dgm:pt>
    <dgm:pt modelId="{BAF38A2F-3F14-4035-8D68-3A2C2C334E72}" type="pres">
      <dgm:prSet presAssocID="{357ECCD9-6A2E-41EB-9A60-A1B5DAB4FE43}" presName="sibTrans" presStyleLbl="sibTrans1D1" presStyleIdx="1" presStyleCnt="5"/>
      <dgm:spPr/>
    </dgm:pt>
    <dgm:pt modelId="{C92501DB-71EB-4486-AAAD-C4F64D0B3EF5}" type="pres">
      <dgm:prSet presAssocID="{357ECCD9-6A2E-41EB-9A60-A1B5DAB4FE43}" presName="connectorText" presStyleLbl="sibTrans1D1" presStyleIdx="1" presStyleCnt="5"/>
      <dgm:spPr/>
    </dgm:pt>
    <dgm:pt modelId="{44D9F866-65D3-4E53-9427-4C58C96F59CB}" type="pres">
      <dgm:prSet presAssocID="{D65C65C5-351C-4FA4-A5F6-B6E0C7F72A4E}" presName="node" presStyleLbl="node1" presStyleIdx="2" presStyleCnt="6">
        <dgm:presLayoutVars>
          <dgm:bulletEnabled val="1"/>
        </dgm:presLayoutVars>
      </dgm:prSet>
      <dgm:spPr/>
    </dgm:pt>
    <dgm:pt modelId="{39AF5D96-B19F-460F-BC1B-0DC63C98F830}" type="pres">
      <dgm:prSet presAssocID="{E0062F74-646A-4A67-8503-068C65889A6D}" presName="sibTrans" presStyleLbl="sibTrans1D1" presStyleIdx="2" presStyleCnt="5"/>
      <dgm:spPr/>
    </dgm:pt>
    <dgm:pt modelId="{F7916BDF-8FCF-4AC0-9F5D-38F19BD4C02C}" type="pres">
      <dgm:prSet presAssocID="{E0062F74-646A-4A67-8503-068C65889A6D}" presName="connectorText" presStyleLbl="sibTrans1D1" presStyleIdx="2" presStyleCnt="5"/>
      <dgm:spPr/>
    </dgm:pt>
    <dgm:pt modelId="{20CD649C-7C99-4F06-9216-430401849A1E}" type="pres">
      <dgm:prSet presAssocID="{F72272CE-87C9-4C2C-98CD-43E604525564}" presName="node" presStyleLbl="node1" presStyleIdx="3" presStyleCnt="6">
        <dgm:presLayoutVars>
          <dgm:bulletEnabled val="1"/>
        </dgm:presLayoutVars>
      </dgm:prSet>
      <dgm:spPr/>
    </dgm:pt>
    <dgm:pt modelId="{714284F1-EA76-4F4E-AA46-DCEAEBA57263}" type="pres">
      <dgm:prSet presAssocID="{2F2A93CE-6DC8-4400-A2DF-41A14DE164F5}" presName="sibTrans" presStyleLbl="sibTrans1D1" presStyleIdx="3" presStyleCnt="5"/>
      <dgm:spPr/>
    </dgm:pt>
    <dgm:pt modelId="{4036ABE2-DAC5-4E8F-B906-3DA26556C7D1}" type="pres">
      <dgm:prSet presAssocID="{2F2A93CE-6DC8-4400-A2DF-41A14DE164F5}" presName="connectorText" presStyleLbl="sibTrans1D1" presStyleIdx="3" presStyleCnt="5"/>
      <dgm:spPr/>
    </dgm:pt>
    <dgm:pt modelId="{B6DB0020-B2A7-4DB3-BACB-5E2623674AC8}" type="pres">
      <dgm:prSet presAssocID="{06D2ADC3-C725-4AB8-9A88-A46DD4A1BF9D}" presName="node" presStyleLbl="node1" presStyleIdx="4" presStyleCnt="6">
        <dgm:presLayoutVars>
          <dgm:bulletEnabled val="1"/>
        </dgm:presLayoutVars>
      </dgm:prSet>
      <dgm:spPr/>
    </dgm:pt>
    <dgm:pt modelId="{6C5464F4-8213-4DD7-8B15-1C10C119F2C3}" type="pres">
      <dgm:prSet presAssocID="{D2C5220F-E568-4148-ABA6-6BDCD045D000}" presName="sibTrans" presStyleLbl="sibTrans1D1" presStyleIdx="4" presStyleCnt="5"/>
      <dgm:spPr/>
    </dgm:pt>
    <dgm:pt modelId="{A3671C48-F561-4CD2-8934-A1BA4F2FC2C6}" type="pres">
      <dgm:prSet presAssocID="{D2C5220F-E568-4148-ABA6-6BDCD045D000}" presName="connectorText" presStyleLbl="sibTrans1D1" presStyleIdx="4" presStyleCnt="5"/>
      <dgm:spPr/>
    </dgm:pt>
    <dgm:pt modelId="{BD7AF5F5-A2BB-4C4F-8011-030EFF3F3B07}" type="pres">
      <dgm:prSet presAssocID="{881D7860-E359-4438-8575-605E8C239F93}" presName="node" presStyleLbl="node1" presStyleIdx="5" presStyleCnt="6">
        <dgm:presLayoutVars>
          <dgm:bulletEnabled val="1"/>
        </dgm:presLayoutVars>
      </dgm:prSet>
      <dgm:spPr/>
    </dgm:pt>
  </dgm:ptLst>
  <dgm:cxnLst>
    <dgm:cxn modelId="{4443B501-8F65-4A72-AFB4-9AD67F654913}" srcId="{9B610491-D55A-4D1E-8BA9-67BCBA2E06AF}" destId="{D65C65C5-351C-4FA4-A5F6-B6E0C7F72A4E}" srcOrd="2" destOrd="0" parTransId="{EC2AED3D-6EB8-4727-808F-5305D39BEA22}" sibTransId="{E0062F74-646A-4A67-8503-068C65889A6D}"/>
    <dgm:cxn modelId="{FBB4430C-3FA7-4414-B1B3-FF54D5555814}" srcId="{9B610491-D55A-4D1E-8BA9-67BCBA2E06AF}" destId="{28722CD0-0C5B-4B9E-91E4-8A86B456B2F9}" srcOrd="0" destOrd="0" parTransId="{2BA0E0BF-83C7-4C79-A0D1-B77998B9367D}" sibTransId="{2D75B6CD-151F-4651-95F0-05FF0ADBB408}"/>
    <dgm:cxn modelId="{2A396926-A204-4BE3-9471-5D663AC39A85}" type="presOf" srcId="{9B610491-D55A-4D1E-8BA9-67BCBA2E06AF}" destId="{03F9FDFE-05DE-422D-A399-22C6A496509E}" srcOrd="0" destOrd="0" presId="urn:microsoft.com/office/officeart/2016/7/layout/RepeatingBendingProcessNew"/>
    <dgm:cxn modelId="{0E0D0741-5B36-474D-9621-7AC4629C7410}" type="presOf" srcId="{28722CD0-0C5B-4B9E-91E4-8A86B456B2F9}" destId="{38ED3C90-D74D-4FE9-AE6D-B54C68DF6553}" srcOrd="0" destOrd="0" presId="urn:microsoft.com/office/officeart/2016/7/layout/RepeatingBendingProcessNew"/>
    <dgm:cxn modelId="{53B33462-BFD0-4589-9319-4DFBF00D45E1}" type="presOf" srcId="{357ECCD9-6A2E-41EB-9A60-A1B5DAB4FE43}" destId="{BAF38A2F-3F14-4035-8D68-3A2C2C334E72}" srcOrd="0" destOrd="0" presId="urn:microsoft.com/office/officeart/2016/7/layout/RepeatingBendingProcessNew"/>
    <dgm:cxn modelId="{502F3E42-68BC-415B-A215-5ADD62A832A7}" type="presOf" srcId="{357ECCD9-6A2E-41EB-9A60-A1B5DAB4FE43}" destId="{C92501DB-71EB-4486-AAAD-C4F64D0B3EF5}" srcOrd="1" destOrd="0" presId="urn:microsoft.com/office/officeart/2016/7/layout/RepeatingBendingProcessNew"/>
    <dgm:cxn modelId="{A623A443-5683-4EE6-8258-85A6B40BBAEF}" type="presOf" srcId="{2F2A93CE-6DC8-4400-A2DF-41A14DE164F5}" destId="{714284F1-EA76-4F4E-AA46-DCEAEBA57263}" srcOrd="0" destOrd="0" presId="urn:microsoft.com/office/officeart/2016/7/layout/RepeatingBendingProcessNew"/>
    <dgm:cxn modelId="{879B2D69-618C-4109-A051-EF7D033616E2}" type="presOf" srcId="{2F2A93CE-6DC8-4400-A2DF-41A14DE164F5}" destId="{4036ABE2-DAC5-4E8F-B906-3DA26556C7D1}" srcOrd="1" destOrd="0" presId="urn:microsoft.com/office/officeart/2016/7/layout/RepeatingBendingProcessNew"/>
    <dgm:cxn modelId="{0369306B-F4ED-4227-88E6-C142ECAADC04}" type="presOf" srcId="{E0062F74-646A-4A67-8503-068C65889A6D}" destId="{39AF5D96-B19F-460F-BC1B-0DC63C98F830}" srcOrd="0" destOrd="0" presId="urn:microsoft.com/office/officeart/2016/7/layout/RepeatingBendingProcessNew"/>
    <dgm:cxn modelId="{B1F18176-587A-423C-9E9C-E0E0211213F6}" type="presOf" srcId="{F72272CE-87C9-4C2C-98CD-43E604525564}" destId="{20CD649C-7C99-4F06-9216-430401849A1E}" srcOrd="0" destOrd="0" presId="urn:microsoft.com/office/officeart/2016/7/layout/RepeatingBendingProcessNew"/>
    <dgm:cxn modelId="{F8DE5979-1400-4154-9CD2-6B05B24F0B7B}" type="presOf" srcId="{D65C65C5-351C-4FA4-A5F6-B6E0C7F72A4E}" destId="{44D9F866-65D3-4E53-9427-4C58C96F59CB}" srcOrd="0" destOrd="0" presId="urn:microsoft.com/office/officeart/2016/7/layout/RepeatingBendingProcessNew"/>
    <dgm:cxn modelId="{2B36A979-EFEB-45ED-93AD-9E03F1408629}" type="presOf" srcId="{D981A6EA-1F37-43F7-BFEC-A6EFB0C8493A}" destId="{81822DB6-3203-4F6C-878A-D44EE8ADA111}" srcOrd="0" destOrd="0" presId="urn:microsoft.com/office/officeart/2016/7/layout/RepeatingBendingProcessNew"/>
    <dgm:cxn modelId="{CB3CFB88-D858-400D-8951-2F667AFF2DB4}" srcId="{9B610491-D55A-4D1E-8BA9-67BCBA2E06AF}" destId="{06D2ADC3-C725-4AB8-9A88-A46DD4A1BF9D}" srcOrd="4" destOrd="0" parTransId="{E206D4CF-3B5D-4FBB-B06F-0973EFA19933}" sibTransId="{D2C5220F-E568-4148-ABA6-6BDCD045D000}"/>
    <dgm:cxn modelId="{457B9199-C842-4D2C-BC06-A1EFD8B54E16}" type="presOf" srcId="{06D2ADC3-C725-4AB8-9A88-A46DD4A1BF9D}" destId="{B6DB0020-B2A7-4DB3-BACB-5E2623674AC8}" srcOrd="0" destOrd="0" presId="urn:microsoft.com/office/officeart/2016/7/layout/RepeatingBendingProcessNew"/>
    <dgm:cxn modelId="{C648F9A6-88F4-4BE4-8FB5-C222FF15CE36}" srcId="{9B610491-D55A-4D1E-8BA9-67BCBA2E06AF}" destId="{D981A6EA-1F37-43F7-BFEC-A6EFB0C8493A}" srcOrd="1" destOrd="0" parTransId="{389CB1C5-A7BA-4453-B44D-4C78C47EC1AE}" sibTransId="{357ECCD9-6A2E-41EB-9A60-A1B5DAB4FE43}"/>
    <dgm:cxn modelId="{687676B0-A0C2-473F-99DB-ADF7F48A82DB}" srcId="{9B610491-D55A-4D1E-8BA9-67BCBA2E06AF}" destId="{F72272CE-87C9-4C2C-98CD-43E604525564}" srcOrd="3" destOrd="0" parTransId="{7F63E874-51DD-4EF9-98D2-7F1B10A9B258}" sibTransId="{2F2A93CE-6DC8-4400-A2DF-41A14DE164F5}"/>
    <dgm:cxn modelId="{B7FB61B3-3E42-461B-8CE3-D6F987622735}" type="presOf" srcId="{E0062F74-646A-4A67-8503-068C65889A6D}" destId="{F7916BDF-8FCF-4AC0-9F5D-38F19BD4C02C}" srcOrd="1" destOrd="0" presId="urn:microsoft.com/office/officeart/2016/7/layout/RepeatingBendingProcessNew"/>
    <dgm:cxn modelId="{E99E47BC-9D52-4D82-AA01-D4FC224FDBD6}" type="presOf" srcId="{2D75B6CD-151F-4651-95F0-05FF0ADBB408}" destId="{8A5E5FFB-B0DF-4222-8235-6A03D8DCD468}" srcOrd="0" destOrd="0" presId="urn:microsoft.com/office/officeart/2016/7/layout/RepeatingBendingProcessNew"/>
    <dgm:cxn modelId="{24B882BF-BC47-4447-B04F-5D0B39DBEA08}" type="presOf" srcId="{D2C5220F-E568-4148-ABA6-6BDCD045D000}" destId="{A3671C48-F561-4CD2-8934-A1BA4F2FC2C6}" srcOrd="1" destOrd="0" presId="urn:microsoft.com/office/officeart/2016/7/layout/RepeatingBendingProcessNew"/>
    <dgm:cxn modelId="{C27D17E3-E250-4BEB-95BF-32A6EF6F94BE}" type="presOf" srcId="{881D7860-E359-4438-8575-605E8C239F93}" destId="{BD7AF5F5-A2BB-4C4F-8011-030EFF3F3B07}" srcOrd="0" destOrd="0" presId="urn:microsoft.com/office/officeart/2016/7/layout/RepeatingBendingProcessNew"/>
    <dgm:cxn modelId="{93D61FE3-E445-4FA4-9EB9-748E7670C488}" type="presOf" srcId="{2D75B6CD-151F-4651-95F0-05FF0ADBB408}" destId="{C7A652D4-36AB-430C-BC92-CE7E2861C416}" srcOrd="1" destOrd="0" presId="urn:microsoft.com/office/officeart/2016/7/layout/RepeatingBendingProcessNew"/>
    <dgm:cxn modelId="{16CB0EF1-B37D-4AA2-A6E3-3CFF8A2F9367}" srcId="{9B610491-D55A-4D1E-8BA9-67BCBA2E06AF}" destId="{881D7860-E359-4438-8575-605E8C239F93}" srcOrd="5" destOrd="0" parTransId="{CB977F72-4A4D-43E2-B2C5-3FC6AEF15738}" sibTransId="{B6424389-080C-4470-AD6A-7E950A1A2B67}"/>
    <dgm:cxn modelId="{CCC7B8FA-5DE1-44D3-B938-626B3A8D0E0E}" type="presOf" srcId="{D2C5220F-E568-4148-ABA6-6BDCD045D000}" destId="{6C5464F4-8213-4DD7-8B15-1C10C119F2C3}" srcOrd="0" destOrd="0" presId="urn:microsoft.com/office/officeart/2016/7/layout/RepeatingBendingProcessNew"/>
    <dgm:cxn modelId="{D124E6BA-A4DD-40DA-99FF-B546A02426A2}" type="presParOf" srcId="{03F9FDFE-05DE-422D-A399-22C6A496509E}" destId="{38ED3C90-D74D-4FE9-AE6D-B54C68DF6553}" srcOrd="0" destOrd="0" presId="urn:microsoft.com/office/officeart/2016/7/layout/RepeatingBendingProcessNew"/>
    <dgm:cxn modelId="{AD9627CB-6B41-4BCC-9972-7B953EC71C5F}" type="presParOf" srcId="{03F9FDFE-05DE-422D-A399-22C6A496509E}" destId="{8A5E5FFB-B0DF-4222-8235-6A03D8DCD468}" srcOrd="1" destOrd="0" presId="urn:microsoft.com/office/officeart/2016/7/layout/RepeatingBendingProcessNew"/>
    <dgm:cxn modelId="{237C4DAE-99F7-444E-A0A8-108E71AABE76}" type="presParOf" srcId="{8A5E5FFB-B0DF-4222-8235-6A03D8DCD468}" destId="{C7A652D4-36AB-430C-BC92-CE7E2861C416}" srcOrd="0" destOrd="0" presId="urn:microsoft.com/office/officeart/2016/7/layout/RepeatingBendingProcessNew"/>
    <dgm:cxn modelId="{FA88EE4F-B6E6-4F50-BB17-1F740D45FFE9}" type="presParOf" srcId="{03F9FDFE-05DE-422D-A399-22C6A496509E}" destId="{81822DB6-3203-4F6C-878A-D44EE8ADA111}" srcOrd="2" destOrd="0" presId="urn:microsoft.com/office/officeart/2016/7/layout/RepeatingBendingProcessNew"/>
    <dgm:cxn modelId="{FD731619-3EA9-465B-99F6-3325E440675C}" type="presParOf" srcId="{03F9FDFE-05DE-422D-A399-22C6A496509E}" destId="{BAF38A2F-3F14-4035-8D68-3A2C2C334E72}" srcOrd="3" destOrd="0" presId="urn:microsoft.com/office/officeart/2016/7/layout/RepeatingBendingProcessNew"/>
    <dgm:cxn modelId="{69FF84AF-6B03-4A70-9C25-7BF5A6F0A2E7}" type="presParOf" srcId="{BAF38A2F-3F14-4035-8D68-3A2C2C334E72}" destId="{C92501DB-71EB-4486-AAAD-C4F64D0B3EF5}" srcOrd="0" destOrd="0" presId="urn:microsoft.com/office/officeart/2016/7/layout/RepeatingBendingProcessNew"/>
    <dgm:cxn modelId="{F63227AA-2F4C-44D9-A96A-C70022BE9BD8}" type="presParOf" srcId="{03F9FDFE-05DE-422D-A399-22C6A496509E}" destId="{44D9F866-65D3-4E53-9427-4C58C96F59CB}" srcOrd="4" destOrd="0" presId="urn:microsoft.com/office/officeart/2016/7/layout/RepeatingBendingProcessNew"/>
    <dgm:cxn modelId="{083B6549-0A04-446A-8610-1ADD46E0F51E}" type="presParOf" srcId="{03F9FDFE-05DE-422D-A399-22C6A496509E}" destId="{39AF5D96-B19F-460F-BC1B-0DC63C98F830}" srcOrd="5" destOrd="0" presId="urn:microsoft.com/office/officeart/2016/7/layout/RepeatingBendingProcessNew"/>
    <dgm:cxn modelId="{D190B6E8-8969-48BA-B6EE-FB8B0F63EC62}" type="presParOf" srcId="{39AF5D96-B19F-460F-BC1B-0DC63C98F830}" destId="{F7916BDF-8FCF-4AC0-9F5D-38F19BD4C02C}" srcOrd="0" destOrd="0" presId="urn:microsoft.com/office/officeart/2016/7/layout/RepeatingBendingProcessNew"/>
    <dgm:cxn modelId="{A0067876-548E-4FA9-A7C9-D920A6C65435}" type="presParOf" srcId="{03F9FDFE-05DE-422D-A399-22C6A496509E}" destId="{20CD649C-7C99-4F06-9216-430401849A1E}" srcOrd="6" destOrd="0" presId="urn:microsoft.com/office/officeart/2016/7/layout/RepeatingBendingProcessNew"/>
    <dgm:cxn modelId="{F8E16984-FEF5-4635-92B2-C0D50C2F6346}" type="presParOf" srcId="{03F9FDFE-05DE-422D-A399-22C6A496509E}" destId="{714284F1-EA76-4F4E-AA46-DCEAEBA57263}" srcOrd="7" destOrd="0" presId="urn:microsoft.com/office/officeart/2016/7/layout/RepeatingBendingProcessNew"/>
    <dgm:cxn modelId="{863ADBAF-CAB4-44EB-8C4D-FD6D3998C36F}" type="presParOf" srcId="{714284F1-EA76-4F4E-AA46-DCEAEBA57263}" destId="{4036ABE2-DAC5-4E8F-B906-3DA26556C7D1}" srcOrd="0" destOrd="0" presId="urn:microsoft.com/office/officeart/2016/7/layout/RepeatingBendingProcessNew"/>
    <dgm:cxn modelId="{5D7C42B3-0CBA-40AA-B746-693DCD1182BA}" type="presParOf" srcId="{03F9FDFE-05DE-422D-A399-22C6A496509E}" destId="{B6DB0020-B2A7-4DB3-BACB-5E2623674AC8}" srcOrd="8" destOrd="0" presId="urn:microsoft.com/office/officeart/2016/7/layout/RepeatingBendingProcessNew"/>
    <dgm:cxn modelId="{AEDD4623-70A0-4D5D-A04E-51690DA38C8C}" type="presParOf" srcId="{03F9FDFE-05DE-422D-A399-22C6A496509E}" destId="{6C5464F4-8213-4DD7-8B15-1C10C119F2C3}" srcOrd="9" destOrd="0" presId="urn:microsoft.com/office/officeart/2016/7/layout/RepeatingBendingProcessNew"/>
    <dgm:cxn modelId="{59BE230C-36A3-40AD-9348-35221B48AA0E}" type="presParOf" srcId="{6C5464F4-8213-4DD7-8B15-1C10C119F2C3}" destId="{A3671C48-F561-4CD2-8934-A1BA4F2FC2C6}" srcOrd="0" destOrd="0" presId="urn:microsoft.com/office/officeart/2016/7/layout/RepeatingBendingProcessNew"/>
    <dgm:cxn modelId="{4AD644C0-4FFC-4712-9DC0-603DAEF08016}" type="presParOf" srcId="{03F9FDFE-05DE-422D-A399-22C6A496509E}" destId="{BD7AF5F5-A2BB-4C4F-8011-030EFF3F3B07}"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4F54A5-E766-4EF6-BC84-CA4C4FD0017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FD28D11A-E657-48A7-BCA0-F98462EA6F12}">
      <dgm:prSet/>
      <dgm:spPr/>
      <dgm:t>
        <a:bodyPr/>
        <a:lstStyle/>
        <a:p>
          <a:r>
            <a:rPr lang="en-IN"/>
            <a:t>For Employers:</a:t>
          </a:r>
          <a:endParaRPr lang="en-US"/>
        </a:p>
      </dgm:t>
    </dgm:pt>
    <dgm:pt modelId="{44709A09-36DF-4A0A-AC8B-39F4E731FD0F}" type="parTrans" cxnId="{56FB99EE-E870-4ABD-BDBB-F04CC833C57B}">
      <dgm:prSet/>
      <dgm:spPr/>
      <dgm:t>
        <a:bodyPr/>
        <a:lstStyle/>
        <a:p>
          <a:endParaRPr lang="en-US"/>
        </a:p>
      </dgm:t>
    </dgm:pt>
    <dgm:pt modelId="{0F43C86E-5D0F-48C2-9E80-CEFA791AEE96}" type="sibTrans" cxnId="{56FB99EE-E870-4ABD-BDBB-F04CC833C57B}">
      <dgm:prSet/>
      <dgm:spPr/>
      <dgm:t>
        <a:bodyPr/>
        <a:lstStyle/>
        <a:p>
          <a:endParaRPr lang="en-US"/>
        </a:p>
      </dgm:t>
    </dgm:pt>
    <dgm:pt modelId="{93E02658-2D78-4F71-9B58-9541B87039E5}">
      <dgm:prSet/>
      <dgm:spPr/>
      <dgm:t>
        <a:bodyPr/>
        <a:lstStyle/>
        <a:p>
          <a:r>
            <a:rPr lang="en-IN"/>
            <a:t>Offer career growth opportunities to retain GenZ talent.</a:t>
          </a:r>
          <a:endParaRPr lang="en-US"/>
        </a:p>
      </dgm:t>
    </dgm:pt>
    <dgm:pt modelId="{EC24EE10-C24F-4458-BF7E-48CB876D1870}" type="parTrans" cxnId="{9154BA8C-F91F-4187-9BAD-82B59D3462B2}">
      <dgm:prSet/>
      <dgm:spPr/>
      <dgm:t>
        <a:bodyPr/>
        <a:lstStyle/>
        <a:p>
          <a:endParaRPr lang="en-US"/>
        </a:p>
      </dgm:t>
    </dgm:pt>
    <dgm:pt modelId="{34A4AA3C-04AC-491B-A294-757CCFFC3D79}" type="sibTrans" cxnId="{9154BA8C-F91F-4187-9BAD-82B59D3462B2}">
      <dgm:prSet/>
      <dgm:spPr/>
      <dgm:t>
        <a:bodyPr/>
        <a:lstStyle/>
        <a:p>
          <a:endParaRPr lang="en-US"/>
        </a:p>
      </dgm:t>
    </dgm:pt>
    <dgm:pt modelId="{CB67DA39-A2DD-40BC-AF41-D15819CD4495}">
      <dgm:prSet/>
      <dgm:spPr/>
      <dgm:t>
        <a:bodyPr/>
        <a:lstStyle/>
        <a:p>
          <a:r>
            <a:rPr lang="en-IN"/>
            <a:t>Enhance mission communication &amp; engagement strategies.</a:t>
          </a:r>
          <a:endParaRPr lang="en-US"/>
        </a:p>
      </dgm:t>
    </dgm:pt>
    <dgm:pt modelId="{99F90743-3D5D-459F-8209-5CA22E8AE2B7}" type="parTrans" cxnId="{CC5B70FB-0A95-4847-8C9A-38D78E028417}">
      <dgm:prSet/>
      <dgm:spPr/>
      <dgm:t>
        <a:bodyPr/>
        <a:lstStyle/>
        <a:p>
          <a:endParaRPr lang="en-US"/>
        </a:p>
      </dgm:t>
    </dgm:pt>
    <dgm:pt modelId="{E9CEC8B1-0241-409E-8934-B7D0C916B977}" type="sibTrans" cxnId="{CC5B70FB-0A95-4847-8C9A-38D78E028417}">
      <dgm:prSet/>
      <dgm:spPr/>
      <dgm:t>
        <a:bodyPr/>
        <a:lstStyle/>
        <a:p>
          <a:endParaRPr lang="en-US"/>
        </a:p>
      </dgm:t>
    </dgm:pt>
    <dgm:pt modelId="{854FEE8B-ED8F-4862-ABFF-75CC797853E3}">
      <dgm:prSet/>
      <dgm:spPr/>
      <dgm:t>
        <a:bodyPr/>
        <a:lstStyle/>
        <a:p>
          <a:r>
            <a:rPr lang="en-IN"/>
            <a:t>Adopt flexible work models &amp; competitive compensation.</a:t>
          </a:r>
          <a:endParaRPr lang="en-US"/>
        </a:p>
      </dgm:t>
    </dgm:pt>
    <dgm:pt modelId="{E4DA70C4-5369-4DAC-B859-367E322E2F82}" type="parTrans" cxnId="{477C8DC7-5A27-485A-AAD6-CA18F6E9D3F0}">
      <dgm:prSet/>
      <dgm:spPr/>
      <dgm:t>
        <a:bodyPr/>
        <a:lstStyle/>
        <a:p>
          <a:endParaRPr lang="en-US"/>
        </a:p>
      </dgm:t>
    </dgm:pt>
    <dgm:pt modelId="{5A3E1313-2490-49BB-8E64-B69BC4A68904}" type="sibTrans" cxnId="{477C8DC7-5A27-485A-AAD6-CA18F6E9D3F0}">
      <dgm:prSet/>
      <dgm:spPr/>
      <dgm:t>
        <a:bodyPr/>
        <a:lstStyle/>
        <a:p>
          <a:endParaRPr lang="en-US"/>
        </a:p>
      </dgm:t>
    </dgm:pt>
    <dgm:pt modelId="{BC9ADBE5-279D-4469-9C5B-351B5F146F03}">
      <dgm:prSet/>
      <dgm:spPr/>
      <dgm:t>
        <a:bodyPr/>
        <a:lstStyle/>
        <a:p>
          <a:r>
            <a:rPr lang="en-IN"/>
            <a:t>For Researchers &amp; Analysts:</a:t>
          </a:r>
          <a:endParaRPr lang="en-US"/>
        </a:p>
      </dgm:t>
    </dgm:pt>
    <dgm:pt modelId="{286F5462-2DC2-46C8-A462-F3B90C3F6D50}" type="parTrans" cxnId="{3890E508-BEF6-4AF0-802C-BF34DBA53932}">
      <dgm:prSet/>
      <dgm:spPr/>
      <dgm:t>
        <a:bodyPr/>
        <a:lstStyle/>
        <a:p>
          <a:endParaRPr lang="en-US"/>
        </a:p>
      </dgm:t>
    </dgm:pt>
    <dgm:pt modelId="{8775A267-87A1-4991-86A4-EBF742FF53E7}" type="sibTrans" cxnId="{3890E508-BEF6-4AF0-802C-BF34DBA53932}">
      <dgm:prSet/>
      <dgm:spPr/>
      <dgm:t>
        <a:bodyPr/>
        <a:lstStyle/>
        <a:p>
          <a:endParaRPr lang="en-US"/>
        </a:p>
      </dgm:t>
    </dgm:pt>
    <dgm:pt modelId="{9BBF5E5F-5EC0-47D5-A615-8C87518F226E}">
      <dgm:prSet/>
      <dgm:spPr/>
      <dgm:t>
        <a:bodyPr/>
        <a:lstStyle/>
        <a:p>
          <a:r>
            <a:rPr lang="en-IN"/>
            <a:t>Future studies could explore industry-specific GenZ expectations.</a:t>
          </a:r>
          <a:endParaRPr lang="en-US"/>
        </a:p>
      </dgm:t>
    </dgm:pt>
    <dgm:pt modelId="{DB93CF8A-778E-4FE3-B1DB-CA215895C548}" type="parTrans" cxnId="{6D18FB45-01E3-44CD-B47C-23AACED7A4B4}">
      <dgm:prSet/>
      <dgm:spPr/>
      <dgm:t>
        <a:bodyPr/>
        <a:lstStyle/>
        <a:p>
          <a:endParaRPr lang="en-US"/>
        </a:p>
      </dgm:t>
    </dgm:pt>
    <dgm:pt modelId="{5C6AF0A1-5B42-45B0-B50F-37B5C3C8BB84}" type="sibTrans" cxnId="{6D18FB45-01E3-44CD-B47C-23AACED7A4B4}">
      <dgm:prSet/>
      <dgm:spPr/>
      <dgm:t>
        <a:bodyPr/>
        <a:lstStyle/>
        <a:p>
          <a:endParaRPr lang="en-US"/>
        </a:p>
      </dgm:t>
    </dgm:pt>
    <dgm:pt modelId="{5BD3C687-ACF7-43FD-A585-FA45C61E77F9}">
      <dgm:prSet/>
      <dgm:spPr/>
      <dgm:t>
        <a:bodyPr/>
        <a:lstStyle/>
        <a:p>
          <a:r>
            <a:rPr lang="en-IN"/>
            <a:t>Conduct deeper AI-driven sentiment analysis to predict long-term workforce trends</a:t>
          </a:r>
          <a:endParaRPr lang="en-US"/>
        </a:p>
      </dgm:t>
    </dgm:pt>
    <dgm:pt modelId="{FD858EA5-BD6C-4107-A046-A140CDE1B26F}" type="parTrans" cxnId="{539371CE-DE12-4963-A859-61C80B76A307}">
      <dgm:prSet/>
      <dgm:spPr/>
      <dgm:t>
        <a:bodyPr/>
        <a:lstStyle/>
        <a:p>
          <a:endParaRPr lang="en-US"/>
        </a:p>
      </dgm:t>
    </dgm:pt>
    <dgm:pt modelId="{1D4DF11D-E19D-4401-AEF5-7736D32A0247}" type="sibTrans" cxnId="{539371CE-DE12-4963-A859-61C80B76A307}">
      <dgm:prSet/>
      <dgm:spPr/>
      <dgm:t>
        <a:bodyPr/>
        <a:lstStyle/>
        <a:p>
          <a:endParaRPr lang="en-US"/>
        </a:p>
      </dgm:t>
    </dgm:pt>
    <dgm:pt modelId="{7D388F3E-EECE-4B04-B57F-097D018F1975}" type="pres">
      <dgm:prSet presAssocID="{F74F54A5-E766-4EF6-BC84-CA4C4FD0017D}" presName="Name0" presStyleCnt="0">
        <dgm:presLayoutVars>
          <dgm:dir/>
          <dgm:animLvl val="lvl"/>
          <dgm:resizeHandles val="exact"/>
        </dgm:presLayoutVars>
      </dgm:prSet>
      <dgm:spPr/>
    </dgm:pt>
    <dgm:pt modelId="{8829B22C-0BD0-427D-B40D-1D33A134A876}" type="pres">
      <dgm:prSet presAssocID="{FD28D11A-E657-48A7-BCA0-F98462EA6F12}" presName="linNode" presStyleCnt="0"/>
      <dgm:spPr/>
    </dgm:pt>
    <dgm:pt modelId="{DE280BF7-A6A2-4B92-9B99-088E0E2315C1}" type="pres">
      <dgm:prSet presAssocID="{FD28D11A-E657-48A7-BCA0-F98462EA6F12}" presName="parentText" presStyleLbl="node1" presStyleIdx="0" presStyleCnt="2">
        <dgm:presLayoutVars>
          <dgm:chMax val="1"/>
          <dgm:bulletEnabled val="1"/>
        </dgm:presLayoutVars>
      </dgm:prSet>
      <dgm:spPr/>
    </dgm:pt>
    <dgm:pt modelId="{2BC7A91D-0CAE-4140-B984-85B62821717B}" type="pres">
      <dgm:prSet presAssocID="{FD28D11A-E657-48A7-BCA0-F98462EA6F12}" presName="descendantText" presStyleLbl="alignAccFollowNode1" presStyleIdx="0" presStyleCnt="2">
        <dgm:presLayoutVars>
          <dgm:bulletEnabled val="1"/>
        </dgm:presLayoutVars>
      </dgm:prSet>
      <dgm:spPr/>
    </dgm:pt>
    <dgm:pt modelId="{1311D4FC-697B-479A-92DF-B8F79A15C47A}" type="pres">
      <dgm:prSet presAssocID="{0F43C86E-5D0F-48C2-9E80-CEFA791AEE96}" presName="sp" presStyleCnt="0"/>
      <dgm:spPr/>
    </dgm:pt>
    <dgm:pt modelId="{81FA00D4-DED5-4256-9F92-CE50EE56475F}" type="pres">
      <dgm:prSet presAssocID="{BC9ADBE5-279D-4469-9C5B-351B5F146F03}" presName="linNode" presStyleCnt="0"/>
      <dgm:spPr/>
    </dgm:pt>
    <dgm:pt modelId="{D6AE019B-4BF3-4E62-9C41-CD9220BF50B3}" type="pres">
      <dgm:prSet presAssocID="{BC9ADBE5-279D-4469-9C5B-351B5F146F03}" presName="parentText" presStyleLbl="node1" presStyleIdx="1" presStyleCnt="2">
        <dgm:presLayoutVars>
          <dgm:chMax val="1"/>
          <dgm:bulletEnabled val="1"/>
        </dgm:presLayoutVars>
      </dgm:prSet>
      <dgm:spPr/>
    </dgm:pt>
    <dgm:pt modelId="{431D3159-384A-46C1-A73E-5131AC5DCC86}" type="pres">
      <dgm:prSet presAssocID="{BC9ADBE5-279D-4469-9C5B-351B5F146F03}" presName="descendantText" presStyleLbl="alignAccFollowNode1" presStyleIdx="1" presStyleCnt="2">
        <dgm:presLayoutVars>
          <dgm:bulletEnabled val="1"/>
        </dgm:presLayoutVars>
      </dgm:prSet>
      <dgm:spPr/>
    </dgm:pt>
  </dgm:ptLst>
  <dgm:cxnLst>
    <dgm:cxn modelId="{3890E508-BEF6-4AF0-802C-BF34DBA53932}" srcId="{F74F54A5-E766-4EF6-BC84-CA4C4FD0017D}" destId="{BC9ADBE5-279D-4469-9C5B-351B5F146F03}" srcOrd="1" destOrd="0" parTransId="{286F5462-2DC2-46C8-A462-F3B90C3F6D50}" sibTransId="{8775A267-87A1-4991-86A4-EBF742FF53E7}"/>
    <dgm:cxn modelId="{E5831615-379F-423E-A60E-02223E60B7E7}" type="presOf" srcId="{BC9ADBE5-279D-4469-9C5B-351B5F146F03}" destId="{D6AE019B-4BF3-4E62-9C41-CD9220BF50B3}" srcOrd="0" destOrd="0" presId="urn:microsoft.com/office/officeart/2005/8/layout/vList5"/>
    <dgm:cxn modelId="{E88A3722-CE6A-4A88-9616-1507BEAF500E}" type="presOf" srcId="{FD28D11A-E657-48A7-BCA0-F98462EA6F12}" destId="{DE280BF7-A6A2-4B92-9B99-088E0E2315C1}" srcOrd="0" destOrd="0" presId="urn:microsoft.com/office/officeart/2005/8/layout/vList5"/>
    <dgm:cxn modelId="{53FA322D-C72E-49FE-AC7C-535C026E22DA}" type="presOf" srcId="{9BBF5E5F-5EC0-47D5-A615-8C87518F226E}" destId="{431D3159-384A-46C1-A73E-5131AC5DCC86}" srcOrd="0" destOrd="0" presId="urn:microsoft.com/office/officeart/2005/8/layout/vList5"/>
    <dgm:cxn modelId="{6D18FB45-01E3-44CD-B47C-23AACED7A4B4}" srcId="{BC9ADBE5-279D-4469-9C5B-351B5F146F03}" destId="{9BBF5E5F-5EC0-47D5-A615-8C87518F226E}" srcOrd="0" destOrd="0" parTransId="{DB93CF8A-778E-4FE3-B1DB-CA215895C548}" sibTransId="{5C6AF0A1-5B42-45B0-B50F-37B5C3C8BB84}"/>
    <dgm:cxn modelId="{AFE12049-AE93-4385-9B60-F8EF70B87EEB}" type="presOf" srcId="{854FEE8B-ED8F-4862-ABFF-75CC797853E3}" destId="{2BC7A91D-0CAE-4140-B984-85B62821717B}" srcOrd="0" destOrd="2" presId="urn:microsoft.com/office/officeart/2005/8/layout/vList5"/>
    <dgm:cxn modelId="{9BE7314D-3F4F-4B9F-8D62-C6F7997CDF9E}" type="presOf" srcId="{F74F54A5-E766-4EF6-BC84-CA4C4FD0017D}" destId="{7D388F3E-EECE-4B04-B57F-097D018F1975}" srcOrd="0" destOrd="0" presId="urn:microsoft.com/office/officeart/2005/8/layout/vList5"/>
    <dgm:cxn modelId="{9154BA8C-F91F-4187-9BAD-82B59D3462B2}" srcId="{FD28D11A-E657-48A7-BCA0-F98462EA6F12}" destId="{93E02658-2D78-4F71-9B58-9541B87039E5}" srcOrd="0" destOrd="0" parTransId="{EC24EE10-C24F-4458-BF7E-48CB876D1870}" sibTransId="{34A4AA3C-04AC-491B-A294-757CCFFC3D79}"/>
    <dgm:cxn modelId="{0D2251A5-0950-4F15-BE6A-FB468B752775}" type="presOf" srcId="{5BD3C687-ACF7-43FD-A585-FA45C61E77F9}" destId="{431D3159-384A-46C1-A73E-5131AC5DCC86}" srcOrd="0" destOrd="1" presId="urn:microsoft.com/office/officeart/2005/8/layout/vList5"/>
    <dgm:cxn modelId="{477C8DC7-5A27-485A-AAD6-CA18F6E9D3F0}" srcId="{FD28D11A-E657-48A7-BCA0-F98462EA6F12}" destId="{854FEE8B-ED8F-4862-ABFF-75CC797853E3}" srcOrd="2" destOrd="0" parTransId="{E4DA70C4-5369-4DAC-B859-367E322E2F82}" sibTransId="{5A3E1313-2490-49BB-8E64-B69BC4A68904}"/>
    <dgm:cxn modelId="{539371CE-DE12-4963-A859-61C80B76A307}" srcId="{BC9ADBE5-279D-4469-9C5B-351B5F146F03}" destId="{5BD3C687-ACF7-43FD-A585-FA45C61E77F9}" srcOrd="1" destOrd="0" parTransId="{FD858EA5-BD6C-4107-A046-A140CDE1B26F}" sibTransId="{1D4DF11D-E19D-4401-AEF5-7736D32A0247}"/>
    <dgm:cxn modelId="{8E2522E7-211A-4196-811B-18FB04D73415}" type="presOf" srcId="{CB67DA39-A2DD-40BC-AF41-D15819CD4495}" destId="{2BC7A91D-0CAE-4140-B984-85B62821717B}" srcOrd="0" destOrd="1" presId="urn:microsoft.com/office/officeart/2005/8/layout/vList5"/>
    <dgm:cxn modelId="{56FB99EE-E870-4ABD-BDBB-F04CC833C57B}" srcId="{F74F54A5-E766-4EF6-BC84-CA4C4FD0017D}" destId="{FD28D11A-E657-48A7-BCA0-F98462EA6F12}" srcOrd="0" destOrd="0" parTransId="{44709A09-36DF-4A0A-AC8B-39F4E731FD0F}" sibTransId="{0F43C86E-5D0F-48C2-9E80-CEFA791AEE96}"/>
    <dgm:cxn modelId="{5EA569F0-B5AA-4280-8FFD-754D37A51AEE}" type="presOf" srcId="{93E02658-2D78-4F71-9B58-9541B87039E5}" destId="{2BC7A91D-0CAE-4140-B984-85B62821717B}" srcOrd="0" destOrd="0" presId="urn:microsoft.com/office/officeart/2005/8/layout/vList5"/>
    <dgm:cxn modelId="{CC5B70FB-0A95-4847-8C9A-38D78E028417}" srcId="{FD28D11A-E657-48A7-BCA0-F98462EA6F12}" destId="{CB67DA39-A2DD-40BC-AF41-D15819CD4495}" srcOrd="1" destOrd="0" parTransId="{99F90743-3D5D-459F-8209-5CA22E8AE2B7}" sibTransId="{E9CEC8B1-0241-409E-8934-B7D0C916B977}"/>
    <dgm:cxn modelId="{FF329228-EFDB-4EF7-9759-6879BD929339}" type="presParOf" srcId="{7D388F3E-EECE-4B04-B57F-097D018F1975}" destId="{8829B22C-0BD0-427D-B40D-1D33A134A876}" srcOrd="0" destOrd="0" presId="urn:microsoft.com/office/officeart/2005/8/layout/vList5"/>
    <dgm:cxn modelId="{8C03A500-4F59-4DBA-BA7A-BBD88570E772}" type="presParOf" srcId="{8829B22C-0BD0-427D-B40D-1D33A134A876}" destId="{DE280BF7-A6A2-4B92-9B99-088E0E2315C1}" srcOrd="0" destOrd="0" presId="urn:microsoft.com/office/officeart/2005/8/layout/vList5"/>
    <dgm:cxn modelId="{2712F901-D644-47CD-959E-37DAA8C2AEEA}" type="presParOf" srcId="{8829B22C-0BD0-427D-B40D-1D33A134A876}" destId="{2BC7A91D-0CAE-4140-B984-85B62821717B}" srcOrd="1" destOrd="0" presId="urn:microsoft.com/office/officeart/2005/8/layout/vList5"/>
    <dgm:cxn modelId="{BE4449D6-A02B-49E8-8D89-E44BB2403858}" type="presParOf" srcId="{7D388F3E-EECE-4B04-B57F-097D018F1975}" destId="{1311D4FC-697B-479A-92DF-B8F79A15C47A}" srcOrd="1" destOrd="0" presId="urn:microsoft.com/office/officeart/2005/8/layout/vList5"/>
    <dgm:cxn modelId="{37ADB70B-7120-40F4-95A3-3D7A2058D58D}" type="presParOf" srcId="{7D388F3E-EECE-4B04-B57F-097D018F1975}" destId="{81FA00D4-DED5-4256-9F92-CE50EE56475F}" srcOrd="2" destOrd="0" presId="urn:microsoft.com/office/officeart/2005/8/layout/vList5"/>
    <dgm:cxn modelId="{F898449B-9358-4D66-9AE5-3CA3B1B3C150}" type="presParOf" srcId="{81FA00D4-DED5-4256-9F92-CE50EE56475F}" destId="{D6AE019B-4BF3-4E62-9C41-CD9220BF50B3}" srcOrd="0" destOrd="0" presId="urn:microsoft.com/office/officeart/2005/8/layout/vList5"/>
    <dgm:cxn modelId="{A576266B-DAD6-4651-BB1E-56E6B1BF5C8A}" type="presParOf" srcId="{81FA00D4-DED5-4256-9F92-CE50EE56475F}" destId="{431D3159-384A-46C1-A73E-5131AC5DCC8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E5FFB-B0DF-4222-8235-6A03D8DCD468}">
      <dsp:nvSpPr>
        <dsp:cNvPr id="0" name=""/>
        <dsp:cNvSpPr/>
      </dsp:nvSpPr>
      <dsp:spPr>
        <a:xfrm>
          <a:off x="2810668" y="801560"/>
          <a:ext cx="614553" cy="91440"/>
        </a:xfrm>
        <a:custGeom>
          <a:avLst/>
          <a:gdLst/>
          <a:ahLst/>
          <a:cxnLst/>
          <a:rect l="0" t="0" r="0" b="0"/>
          <a:pathLst>
            <a:path>
              <a:moveTo>
                <a:pt x="0" y="45720"/>
              </a:moveTo>
              <a:lnTo>
                <a:pt x="61455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1816" y="844054"/>
        <a:ext cx="32257" cy="6451"/>
      </dsp:txXfrm>
    </dsp:sp>
    <dsp:sp modelId="{38ED3C90-D74D-4FE9-AE6D-B54C68DF6553}">
      <dsp:nvSpPr>
        <dsp:cNvPr id="0" name=""/>
        <dsp:cNvSpPr/>
      </dsp:nvSpPr>
      <dsp:spPr>
        <a:xfrm>
          <a:off x="7451" y="5775"/>
          <a:ext cx="2805017" cy="168301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48" tIns="144276" rIns="137448" bIns="144276" numCol="1" spcCol="1270" anchor="ctr" anchorCtr="0">
          <a:noAutofit/>
        </a:bodyPr>
        <a:lstStyle/>
        <a:p>
          <a:pPr marL="0" lvl="0" indent="0" algn="ctr" defTabSz="1200150">
            <a:lnSpc>
              <a:spcPct val="100000"/>
            </a:lnSpc>
            <a:spcBef>
              <a:spcPct val="0"/>
            </a:spcBef>
            <a:spcAft>
              <a:spcPct val="35000"/>
            </a:spcAft>
            <a:buNone/>
          </a:pPr>
          <a:r>
            <a:rPr lang="en-IN" sz="2700" kern="1200" dirty="0"/>
            <a:t>Understanding the Problem (5W1H Framework)</a:t>
          </a:r>
          <a:endParaRPr lang="en-US" sz="2700" kern="1200" dirty="0"/>
        </a:p>
      </dsp:txBody>
      <dsp:txXfrm>
        <a:off x="7451" y="5775"/>
        <a:ext cx="2805017" cy="1683010"/>
      </dsp:txXfrm>
    </dsp:sp>
    <dsp:sp modelId="{BAF38A2F-3F14-4035-8D68-3A2C2C334E72}">
      <dsp:nvSpPr>
        <dsp:cNvPr id="0" name=""/>
        <dsp:cNvSpPr/>
      </dsp:nvSpPr>
      <dsp:spPr>
        <a:xfrm>
          <a:off x="6260839" y="801560"/>
          <a:ext cx="614553" cy="91440"/>
        </a:xfrm>
        <a:custGeom>
          <a:avLst/>
          <a:gdLst/>
          <a:ahLst/>
          <a:cxnLst/>
          <a:rect l="0" t="0" r="0" b="0"/>
          <a:pathLst>
            <a:path>
              <a:moveTo>
                <a:pt x="0" y="45720"/>
              </a:moveTo>
              <a:lnTo>
                <a:pt x="61455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51987" y="844054"/>
        <a:ext cx="32257" cy="6451"/>
      </dsp:txXfrm>
    </dsp:sp>
    <dsp:sp modelId="{81822DB6-3203-4F6C-878A-D44EE8ADA111}">
      <dsp:nvSpPr>
        <dsp:cNvPr id="0" name=""/>
        <dsp:cNvSpPr/>
      </dsp:nvSpPr>
      <dsp:spPr>
        <a:xfrm>
          <a:off x="3457622" y="5775"/>
          <a:ext cx="2805017" cy="168301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48" tIns="144276" rIns="137448" bIns="144276" numCol="1" spcCol="1270" anchor="ctr" anchorCtr="0">
          <a:noAutofit/>
        </a:bodyPr>
        <a:lstStyle/>
        <a:p>
          <a:pPr marL="0" lvl="0" indent="0" algn="ctr" defTabSz="1200150">
            <a:lnSpc>
              <a:spcPct val="100000"/>
            </a:lnSpc>
            <a:spcBef>
              <a:spcPct val="0"/>
            </a:spcBef>
            <a:spcAft>
              <a:spcPct val="35000"/>
            </a:spcAft>
            <a:buNone/>
          </a:pPr>
          <a:r>
            <a:rPr lang="en-IN" sz="2700" kern="1200" dirty="0"/>
            <a:t>Data Collection Approach</a:t>
          </a:r>
          <a:endParaRPr lang="en-US" sz="2700" kern="1200" dirty="0"/>
        </a:p>
      </dsp:txBody>
      <dsp:txXfrm>
        <a:off x="3457622" y="5775"/>
        <a:ext cx="2805017" cy="1683010"/>
      </dsp:txXfrm>
    </dsp:sp>
    <dsp:sp modelId="{39AF5D96-B19F-460F-BC1B-0DC63C98F830}">
      <dsp:nvSpPr>
        <dsp:cNvPr id="0" name=""/>
        <dsp:cNvSpPr/>
      </dsp:nvSpPr>
      <dsp:spPr>
        <a:xfrm>
          <a:off x="1409960" y="1686985"/>
          <a:ext cx="6900341" cy="614553"/>
        </a:xfrm>
        <a:custGeom>
          <a:avLst/>
          <a:gdLst/>
          <a:ahLst/>
          <a:cxnLst/>
          <a:rect l="0" t="0" r="0" b="0"/>
          <a:pathLst>
            <a:path>
              <a:moveTo>
                <a:pt x="6900341" y="0"/>
              </a:moveTo>
              <a:lnTo>
                <a:pt x="6900341" y="324376"/>
              </a:lnTo>
              <a:lnTo>
                <a:pt x="0" y="324376"/>
              </a:lnTo>
              <a:lnTo>
                <a:pt x="0" y="614553"/>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6870" y="1991036"/>
        <a:ext cx="346521" cy="6451"/>
      </dsp:txXfrm>
    </dsp:sp>
    <dsp:sp modelId="{44D9F866-65D3-4E53-9427-4C58C96F59CB}">
      <dsp:nvSpPr>
        <dsp:cNvPr id="0" name=""/>
        <dsp:cNvSpPr/>
      </dsp:nvSpPr>
      <dsp:spPr>
        <a:xfrm>
          <a:off x="6907793" y="5775"/>
          <a:ext cx="2805017" cy="168301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48" tIns="144276" rIns="137448" bIns="144276" numCol="1" spcCol="1270" anchor="ctr" anchorCtr="0">
          <a:noAutofit/>
        </a:bodyPr>
        <a:lstStyle/>
        <a:p>
          <a:pPr marL="0" lvl="0" indent="0" algn="ctr" defTabSz="1200150">
            <a:lnSpc>
              <a:spcPct val="100000"/>
            </a:lnSpc>
            <a:spcBef>
              <a:spcPct val="0"/>
            </a:spcBef>
            <a:spcAft>
              <a:spcPct val="35000"/>
            </a:spcAft>
            <a:buNone/>
          </a:pPr>
          <a:r>
            <a:rPr lang="en-IN" sz="2700" kern="1200" dirty="0"/>
            <a:t>Data Cleaning &amp; Preparation</a:t>
          </a:r>
          <a:endParaRPr lang="en-US" sz="2700" kern="1200" dirty="0"/>
        </a:p>
      </dsp:txBody>
      <dsp:txXfrm>
        <a:off x="6907793" y="5775"/>
        <a:ext cx="2805017" cy="1683010"/>
      </dsp:txXfrm>
    </dsp:sp>
    <dsp:sp modelId="{714284F1-EA76-4F4E-AA46-DCEAEBA57263}">
      <dsp:nvSpPr>
        <dsp:cNvPr id="0" name=""/>
        <dsp:cNvSpPr/>
      </dsp:nvSpPr>
      <dsp:spPr>
        <a:xfrm>
          <a:off x="2810668" y="3129724"/>
          <a:ext cx="614553" cy="91440"/>
        </a:xfrm>
        <a:custGeom>
          <a:avLst/>
          <a:gdLst/>
          <a:ahLst/>
          <a:cxnLst/>
          <a:rect l="0" t="0" r="0" b="0"/>
          <a:pathLst>
            <a:path>
              <a:moveTo>
                <a:pt x="0" y="45720"/>
              </a:moveTo>
              <a:lnTo>
                <a:pt x="61455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1816" y="3172218"/>
        <a:ext cx="32257" cy="6451"/>
      </dsp:txXfrm>
    </dsp:sp>
    <dsp:sp modelId="{20CD649C-7C99-4F06-9216-430401849A1E}">
      <dsp:nvSpPr>
        <dsp:cNvPr id="0" name=""/>
        <dsp:cNvSpPr/>
      </dsp:nvSpPr>
      <dsp:spPr>
        <a:xfrm>
          <a:off x="7451" y="2333939"/>
          <a:ext cx="2805017" cy="168301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48" tIns="144276" rIns="137448" bIns="144276" numCol="1" spcCol="1270" anchor="ctr" anchorCtr="0">
          <a:noAutofit/>
        </a:bodyPr>
        <a:lstStyle/>
        <a:p>
          <a:pPr marL="0" lvl="0" indent="0" algn="ctr" defTabSz="1200150">
            <a:lnSpc>
              <a:spcPct val="100000"/>
            </a:lnSpc>
            <a:spcBef>
              <a:spcPct val="0"/>
            </a:spcBef>
            <a:spcAft>
              <a:spcPct val="35000"/>
            </a:spcAft>
            <a:buNone/>
          </a:pPr>
          <a:r>
            <a:rPr lang="en-IN" sz="2700" kern="1200" dirty="0"/>
            <a:t>Data Analysis &amp; Key Trends</a:t>
          </a:r>
          <a:endParaRPr lang="en-US" sz="2700" kern="1200" dirty="0"/>
        </a:p>
      </dsp:txBody>
      <dsp:txXfrm>
        <a:off x="7451" y="2333939"/>
        <a:ext cx="2805017" cy="1683010"/>
      </dsp:txXfrm>
    </dsp:sp>
    <dsp:sp modelId="{6C5464F4-8213-4DD7-8B15-1C10C119F2C3}">
      <dsp:nvSpPr>
        <dsp:cNvPr id="0" name=""/>
        <dsp:cNvSpPr/>
      </dsp:nvSpPr>
      <dsp:spPr>
        <a:xfrm>
          <a:off x="6260839" y="3129724"/>
          <a:ext cx="614553" cy="91440"/>
        </a:xfrm>
        <a:custGeom>
          <a:avLst/>
          <a:gdLst/>
          <a:ahLst/>
          <a:cxnLst/>
          <a:rect l="0" t="0" r="0" b="0"/>
          <a:pathLst>
            <a:path>
              <a:moveTo>
                <a:pt x="0" y="45720"/>
              </a:moveTo>
              <a:lnTo>
                <a:pt x="61455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51987" y="3172218"/>
        <a:ext cx="32257" cy="6451"/>
      </dsp:txXfrm>
    </dsp:sp>
    <dsp:sp modelId="{B6DB0020-B2A7-4DB3-BACB-5E2623674AC8}">
      <dsp:nvSpPr>
        <dsp:cNvPr id="0" name=""/>
        <dsp:cNvSpPr/>
      </dsp:nvSpPr>
      <dsp:spPr>
        <a:xfrm>
          <a:off x="3457622" y="2333939"/>
          <a:ext cx="2805017" cy="168301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48" tIns="144276" rIns="137448" bIns="144276" numCol="1" spcCol="1270" anchor="ctr" anchorCtr="0">
          <a:noAutofit/>
        </a:bodyPr>
        <a:lstStyle/>
        <a:p>
          <a:pPr marL="0" lvl="0" indent="0" algn="ctr" defTabSz="1200150">
            <a:lnSpc>
              <a:spcPct val="100000"/>
            </a:lnSpc>
            <a:spcBef>
              <a:spcPct val="0"/>
            </a:spcBef>
            <a:spcAft>
              <a:spcPct val="35000"/>
            </a:spcAft>
            <a:buNone/>
          </a:pPr>
          <a:r>
            <a:rPr lang="en-IN" sz="2700" kern="1200" dirty="0"/>
            <a:t>Power BI Dashboard</a:t>
          </a:r>
          <a:endParaRPr lang="en-US" sz="2700" kern="1200" dirty="0"/>
        </a:p>
      </dsp:txBody>
      <dsp:txXfrm>
        <a:off x="3457622" y="2333939"/>
        <a:ext cx="2805017" cy="1683010"/>
      </dsp:txXfrm>
    </dsp:sp>
    <dsp:sp modelId="{BD7AF5F5-A2BB-4C4F-8011-030EFF3F3B07}">
      <dsp:nvSpPr>
        <dsp:cNvPr id="0" name=""/>
        <dsp:cNvSpPr/>
      </dsp:nvSpPr>
      <dsp:spPr>
        <a:xfrm>
          <a:off x="6907793" y="2333939"/>
          <a:ext cx="2805017" cy="168301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448" tIns="144276" rIns="137448" bIns="144276" numCol="1" spcCol="1270" anchor="ctr" anchorCtr="0">
          <a:noAutofit/>
        </a:bodyPr>
        <a:lstStyle/>
        <a:p>
          <a:pPr marL="0" lvl="0" indent="0" algn="ctr" defTabSz="1200150">
            <a:lnSpc>
              <a:spcPct val="100000"/>
            </a:lnSpc>
            <a:spcBef>
              <a:spcPct val="0"/>
            </a:spcBef>
            <a:spcAft>
              <a:spcPct val="35000"/>
            </a:spcAft>
            <a:buNone/>
          </a:pPr>
          <a:r>
            <a:rPr lang="en-IN" sz="2700" kern="1200" dirty="0"/>
            <a:t>Key Takeaways &amp; Recommendations</a:t>
          </a:r>
          <a:endParaRPr lang="en-US" sz="2700" kern="1200" dirty="0"/>
        </a:p>
      </dsp:txBody>
      <dsp:txXfrm>
        <a:off x="6907793" y="2333939"/>
        <a:ext cx="2805017" cy="1683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7A91D-0CAE-4140-B984-85B62821717B}">
      <dsp:nvSpPr>
        <dsp:cNvPr id="0" name=""/>
        <dsp:cNvSpPr/>
      </dsp:nvSpPr>
      <dsp:spPr>
        <a:xfrm rot="5400000">
          <a:off x="5824622" y="-2129090"/>
          <a:ext cx="1570053" cy="622084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IN" sz="2000" kern="1200"/>
            <a:t>Offer career growth opportunities to retain GenZ talent.</a:t>
          </a:r>
          <a:endParaRPr lang="en-US" sz="2000" kern="1200"/>
        </a:p>
        <a:p>
          <a:pPr marL="228600" lvl="1" indent="-228600" algn="l" defTabSz="889000">
            <a:lnSpc>
              <a:spcPct val="90000"/>
            </a:lnSpc>
            <a:spcBef>
              <a:spcPct val="0"/>
            </a:spcBef>
            <a:spcAft>
              <a:spcPct val="15000"/>
            </a:spcAft>
            <a:buChar char="•"/>
          </a:pPr>
          <a:r>
            <a:rPr lang="en-IN" sz="2000" kern="1200"/>
            <a:t>Enhance mission communication &amp; engagement strategies.</a:t>
          </a:r>
          <a:endParaRPr lang="en-US" sz="2000" kern="1200"/>
        </a:p>
        <a:p>
          <a:pPr marL="228600" lvl="1" indent="-228600" algn="l" defTabSz="889000">
            <a:lnSpc>
              <a:spcPct val="90000"/>
            </a:lnSpc>
            <a:spcBef>
              <a:spcPct val="0"/>
            </a:spcBef>
            <a:spcAft>
              <a:spcPct val="15000"/>
            </a:spcAft>
            <a:buChar char="•"/>
          </a:pPr>
          <a:r>
            <a:rPr lang="en-IN" sz="2000" kern="1200"/>
            <a:t>Adopt flexible work models &amp; competitive compensation.</a:t>
          </a:r>
          <a:endParaRPr lang="en-US" sz="2000" kern="1200"/>
        </a:p>
      </dsp:txBody>
      <dsp:txXfrm rot="-5400000">
        <a:off x="3499226" y="272950"/>
        <a:ext cx="6144202" cy="1416765"/>
      </dsp:txXfrm>
    </dsp:sp>
    <dsp:sp modelId="{DE280BF7-A6A2-4B92-9B99-088E0E2315C1}">
      <dsp:nvSpPr>
        <dsp:cNvPr id="0" name=""/>
        <dsp:cNvSpPr/>
      </dsp:nvSpPr>
      <dsp:spPr>
        <a:xfrm>
          <a:off x="0" y="49"/>
          <a:ext cx="3499226" cy="196256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IN" sz="4300" kern="1200"/>
            <a:t>For Employers:</a:t>
          </a:r>
          <a:endParaRPr lang="en-US" sz="4300" kern="1200"/>
        </a:p>
      </dsp:txBody>
      <dsp:txXfrm>
        <a:off x="95805" y="95854"/>
        <a:ext cx="3307616" cy="1770956"/>
      </dsp:txXfrm>
    </dsp:sp>
    <dsp:sp modelId="{431D3159-384A-46C1-A73E-5131AC5DCC86}">
      <dsp:nvSpPr>
        <dsp:cNvPr id="0" name=""/>
        <dsp:cNvSpPr/>
      </dsp:nvSpPr>
      <dsp:spPr>
        <a:xfrm rot="5400000">
          <a:off x="5824622" y="-68395"/>
          <a:ext cx="1570053" cy="622084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IN" sz="2000" kern="1200"/>
            <a:t>Future studies could explore industry-specific GenZ expectations.</a:t>
          </a:r>
          <a:endParaRPr lang="en-US" sz="2000" kern="1200"/>
        </a:p>
        <a:p>
          <a:pPr marL="228600" lvl="1" indent="-228600" algn="l" defTabSz="889000">
            <a:lnSpc>
              <a:spcPct val="90000"/>
            </a:lnSpc>
            <a:spcBef>
              <a:spcPct val="0"/>
            </a:spcBef>
            <a:spcAft>
              <a:spcPct val="15000"/>
            </a:spcAft>
            <a:buChar char="•"/>
          </a:pPr>
          <a:r>
            <a:rPr lang="en-IN" sz="2000" kern="1200"/>
            <a:t>Conduct deeper AI-driven sentiment analysis to predict long-term workforce trends</a:t>
          </a:r>
          <a:endParaRPr lang="en-US" sz="2000" kern="1200"/>
        </a:p>
      </dsp:txBody>
      <dsp:txXfrm rot="-5400000">
        <a:off x="3499226" y="2333645"/>
        <a:ext cx="6144202" cy="1416765"/>
      </dsp:txXfrm>
    </dsp:sp>
    <dsp:sp modelId="{D6AE019B-4BF3-4E62-9C41-CD9220BF50B3}">
      <dsp:nvSpPr>
        <dsp:cNvPr id="0" name=""/>
        <dsp:cNvSpPr/>
      </dsp:nvSpPr>
      <dsp:spPr>
        <a:xfrm>
          <a:off x="0" y="2060744"/>
          <a:ext cx="3499226" cy="196256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IN" sz="4300" kern="1200"/>
            <a:t>For Researchers &amp; Analysts:</a:t>
          </a:r>
          <a:endParaRPr lang="en-US" sz="4300" kern="1200"/>
        </a:p>
      </dsp:txBody>
      <dsp:txXfrm>
        <a:off x="95805" y="2156549"/>
        <a:ext cx="3307616" cy="177095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83B5B-DF34-4F6F-BD39-75487EB3353A}" type="datetimeFigureOut">
              <a:rPr lang="en-IN" smtClean="0"/>
              <a:t>01-02-25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A1BF0-7205-430C-8F5A-ACBA7BC1849D}" type="slidenum">
              <a:rPr lang="en-IN" smtClean="0"/>
              <a:t>‹#›</a:t>
            </a:fld>
            <a:endParaRPr lang="en-IN"/>
          </a:p>
        </p:txBody>
      </p:sp>
    </p:spTree>
    <p:extLst>
      <p:ext uri="{BB962C8B-B14F-4D97-AF65-F5344CB8AC3E}">
        <p14:creationId xmlns:p14="http://schemas.microsoft.com/office/powerpoint/2010/main" val="1038894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4A1BF0-7205-430C-8F5A-ACBA7BC1849D}" type="slidenum">
              <a:rPr lang="en-IN" smtClean="0"/>
              <a:t>10</a:t>
            </a:fld>
            <a:endParaRPr lang="en-IN"/>
          </a:p>
        </p:txBody>
      </p:sp>
    </p:spTree>
    <p:extLst>
      <p:ext uri="{BB962C8B-B14F-4D97-AF65-F5344CB8AC3E}">
        <p14:creationId xmlns:p14="http://schemas.microsoft.com/office/powerpoint/2010/main" val="2668944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2/1/2025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ight bulb with a lightning bolt in the head of a person&#10;&#10;Description automatically generated">
            <a:extLst>
              <a:ext uri="{FF2B5EF4-FFF2-40B4-BE49-F238E27FC236}">
                <a16:creationId xmlns:a16="http://schemas.microsoft.com/office/drawing/2014/main" id="{C5D50884-59CD-AE88-B4D8-4C755EC45229}"/>
              </a:ext>
            </a:extLst>
          </p:cNvPr>
          <p:cNvPicPr>
            <a:picLocks noChangeAspect="1"/>
          </p:cNvPicPr>
          <p:nvPr/>
        </p:nvPicPr>
        <p:blipFill>
          <a:blip r:embed="rId2">
            <a:alphaModFix amt="45000"/>
          </a:blip>
          <a:srcRect l="25"/>
          <a:stretch/>
        </p:blipFill>
        <p:spPr>
          <a:xfrm>
            <a:off x="20" y="-1"/>
            <a:ext cx="12188932" cy="6858000"/>
          </a:xfrm>
          <a:prstGeom prst="rect">
            <a:avLst/>
          </a:prstGeom>
        </p:spPr>
      </p:pic>
      <p:sp>
        <p:nvSpPr>
          <p:cNvPr id="2" name="Title 1">
            <a:extLst>
              <a:ext uri="{FF2B5EF4-FFF2-40B4-BE49-F238E27FC236}">
                <a16:creationId xmlns:a16="http://schemas.microsoft.com/office/drawing/2014/main" id="{C220D9B8-FEBE-C581-4598-AF7C7BCD58D9}"/>
              </a:ext>
            </a:extLst>
          </p:cNvPr>
          <p:cNvSpPr>
            <a:spLocks noGrp="1"/>
          </p:cNvSpPr>
          <p:nvPr>
            <p:ph type="ctrTitle"/>
          </p:nvPr>
        </p:nvSpPr>
        <p:spPr>
          <a:xfrm>
            <a:off x="643467" y="643467"/>
            <a:ext cx="7164674" cy="5571066"/>
          </a:xfrm>
        </p:spPr>
        <p:txBody>
          <a:bodyPr>
            <a:normAutofit/>
          </a:bodyPr>
          <a:lstStyle/>
          <a:p>
            <a:r>
              <a:rPr lang="en-IN" sz="6600">
                <a:solidFill>
                  <a:schemeClr val="tx1"/>
                </a:solidFill>
              </a:rPr>
              <a:t>GenZ Career Aspirations</a:t>
            </a:r>
          </a:p>
        </p:txBody>
      </p:sp>
      <p:sp>
        <p:nvSpPr>
          <p:cNvPr id="3" name="Subtitle 2">
            <a:extLst>
              <a:ext uri="{FF2B5EF4-FFF2-40B4-BE49-F238E27FC236}">
                <a16:creationId xmlns:a16="http://schemas.microsoft.com/office/drawing/2014/main" id="{5FEEEED0-CC37-8761-A6BE-A4FFA69C875F}"/>
              </a:ext>
            </a:extLst>
          </p:cNvPr>
          <p:cNvSpPr>
            <a:spLocks noGrp="1"/>
          </p:cNvSpPr>
          <p:nvPr>
            <p:ph type="subTitle" idx="1"/>
          </p:nvPr>
        </p:nvSpPr>
        <p:spPr>
          <a:xfrm>
            <a:off x="8451608" y="643467"/>
            <a:ext cx="3096926" cy="5571066"/>
          </a:xfrm>
        </p:spPr>
        <p:txBody>
          <a:bodyPr>
            <a:normAutofit/>
          </a:bodyPr>
          <a:lstStyle/>
          <a:p>
            <a:r>
              <a:rPr lang="en-IN" sz="2000">
                <a:solidFill>
                  <a:schemeClr val="tx1"/>
                </a:solidFill>
              </a:rPr>
              <a:t>Unveiling Insights Through Data: Career Preferences of GenZ</a:t>
            </a:r>
          </a:p>
        </p:txBody>
      </p:sp>
      <p:cxnSp>
        <p:nvCxnSpPr>
          <p:cNvPr id="46" name="Straight Connector 45">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0182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9610-E2A4-ED58-342D-F1E5AD139A14}"/>
              </a:ext>
            </a:extLst>
          </p:cNvPr>
          <p:cNvSpPr>
            <a:spLocks noGrp="1"/>
          </p:cNvSpPr>
          <p:nvPr>
            <p:ph type="title"/>
          </p:nvPr>
        </p:nvSpPr>
        <p:spPr>
          <a:xfrm>
            <a:off x="1024128" y="585216"/>
            <a:ext cx="6066818" cy="1499616"/>
          </a:xfrm>
        </p:spPr>
        <p:txBody>
          <a:bodyPr>
            <a:normAutofit/>
          </a:bodyPr>
          <a:lstStyle/>
          <a:p>
            <a:r>
              <a:rPr lang="en-IN" dirty="0"/>
              <a:t>Data Cleaning and standardization</a:t>
            </a:r>
          </a:p>
        </p:txBody>
      </p:sp>
      <p:sp>
        <p:nvSpPr>
          <p:cNvPr id="10" name="Content Placeholder 2">
            <a:extLst>
              <a:ext uri="{FF2B5EF4-FFF2-40B4-BE49-F238E27FC236}">
                <a16:creationId xmlns:a16="http://schemas.microsoft.com/office/drawing/2014/main" id="{469DDA35-0AA5-0A0A-8A1B-268E7C84FFEC}"/>
              </a:ext>
            </a:extLst>
          </p:cNvPr>
          <p:cNvSpPr>
            <a:spLocks noGrp="1"/>
          </p:cNvSpPr>
          <p:nvPr>
            <p:ph idx="1"/>
          </p:nvPr>
        </p:nvSpPr>
        <p:spPr>
          <a:xfrm>
            <a:off x="1024128" y="2286000"/>
            <a:ext cx="6066818" cy="4023360"/>
          </a:xfrm>
        </p:spPr>
        <p:txBody>
          <a:bodyPr>
            <a:normAutofit/>
          </a:bodyPr>
          <a:lstStyle/>
          <a:p>
            <a:pPr marL="0" indent="0">
              <a:buNone/>
            </a:pPr>
            <a:r>
              <a:rPr lang="en-US" sz="1500" dirty="0"/>
              <a:t>Cleaning the Survey Data</a:t>
            </a:r>
          </a:p>
          <a:p>
            <a:pPr>
              <a:buFont typeface="Wingdings" panose="05000000000000000000" pitchFamily="2" charset="2"/>
              <a:buChar char="Ø"/>
            </a:pPr>
            <a:r>
              <a:rPr lang="en-US" sz="1500" dirty="0"/>
              <a:t>Raw survey data often contains errors, inconsistencies, and missing values</a:t>
            </a:r>
          </a:p>
          <a:p>
            <a:pPr>
              <a:buFont typeface="Wingdings" panose="05000000000000000000" pitchFamily="2" charset="2"/>
              <a:buChar char="Ø"/>
            </a:pPr>
            <a:r>
              <a:rPr lang="en-US" sz="1500" dirty="0"/>
              <a:t>Cleaning ensures accuracy, reliability, and usability for analysis</a:t>
            </a:r>
          </a:p>
          <a:p>
            <a:pPr>
              <a:buFont typeface="Wingdings" panose="05000000000000000000" pitchFamily="2" charset="2"/>
              <a:buChar char="Ø"/>
            </a:pPr>
            <a:r>
              <a:rPr lang="en-US" sz="1500" dirty="0"/>
              <a:t>Tools Used: Microsoft Excel (Power Query, Formulas)</a:t>
            </a:r>
          </a:p>
          <a:p>
            <a:endParaRPr lang="en-US" sz="1500" dirty="0"/>
          </a:p>
          <a:p>
            <a:pPr marL="0" indent="0">
              <a:buNone/>
            </a:pPr>
            <a:r>
              <a:rPr lang="en-US" sz="1500" dirty="0"/>
              <a:t>Steps in Data Cleaning:</a:t>
            </a:r>
          </a:p>
          <a:p>
            <a:pPr>
              <a:buFont typeface="Wingdings" panose="05000000000000000000" pitchFamily="2" charset="2"/>
              <a:buChar char="Ø"/>
            </a:pPr>
            <a:r>
              <a:rPr lang="en-US" sz="1500" dirty="0"/>
              <a:t>Handling Inconsistencies</a:t>
            </a:r>
          </a:p>
          <a:p>
            <a:pPr>
              <a:buFont typeface="Wingdings" panose="05000000000000000000" pitchFamily="2" charset="2"/>
              <a:buChar char="Ø"/>
            </a:pPr>
            <a:r>
              <a:rPr lang="en-US" sz="1500" dirty="0"/>
              <a:t>Managing Missing Values</a:t>
            </a:r>
          </a:p>
          <a:p>
            <a:pPr>
              <a:buFont typeface="Wingdings" panose="05000000000000000000" pitchFamily="2" charset="2"/>
              <a:buChar char="Ø"/>
            </a:pPr>
            <a:r>
              <a:rPr lang="en-US" sz="1500" dirty="0"/>
              <a:t>Removing Duplicate Responses</a:t>
            </a:r>
            <a:endParaRPr lang="en-IN" sz="1500" dirty="0"/>
          </a:p>
        </p:txBody>
      </p:sp>
      <p:pic>
        <p:nvPicPr>
          <p:cNvPr id="11" name="Picture 10" descr="Calculator, pen, compass, money and a paper with graphs printed on it">
            <a:extLst>
              <a:ext uri="{FF2B5EF4-FFF2-40B4-BE49-F238E27FC236}">
                <a16:creationId xmlns:a16="http://schemas.microsoft.com/office/drawing/2014/main" id="{F5A9F5C5-4BD7-2D9A-FEA5-C4F84DBFA218}"/>
              </a:ext>
            </a:extLst>
          </p:cNvPr>
          <p:cNvPicPr>
            <a:picLocks noChangeAspect="1"/>
          </p:cNvPicPr>
          <p:nvPr/>
        </p:nvPicPr>
        <p:blipFill>
          <a:blip r:embed="rId3"/>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70551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DEE4-5857-0AF2-A3AE-06500418EC1A}"/>
              </a:ext>
            </a:extLst>
          </p:cNvPr>
          <p:cNvSpPr>
            <a:spLocks noGrp="1"/>
          </p:cNvSpPr>
          <p:nvPr>
            <p:ph type="title"/>
          </p:nvPr>
        </p:nvSpPr>
        <p:spPr/>
        <p:txBody>
          <a:bodyPr/>
          <a:lstStyle/>
          <a:p>
            <a:r>
              <a:rPr lang="en-US" dirty="0"/>
              <a:t>From Raw to Refined</a:t>
            </a:r>
            <a:endParaRPr lang="en-IN" dirty="0"/>
          </a:p>
        </p:txBody>
      </p:sp>
      <p:pic>
        <p:nvPicPr>
          <p:cNvPr id="8" name="Content Placeholder 7" descr="A screenshot of a computer&#10;&#10;Description automatically generated">
            <a:extLst>
              <a:ext uri="{FF2B5EF4-FFF2-40B4-BE49-F238E27FC236}">
                <a16:creationId xmlns:a16="http://schemas.microsoft.com/office/drawing/2014/main" id="{3E3A58B3-876A-D0F3-DA7F-757F4B2D6F9D}"/>
              </a:ext>
            </a:extLst>
          </p:cNvPr>
          <p:cNvPicPr>
            <a:picLocks noGrp="1" noChangeAspect="1"/>
          </p:cNvPicPr>
          <p:nvPr>
            <p:ph sz="half" idx="2"/>
          </p:nvPr>
        </p:nvPicPr>
        <p:blipFill>
          <a:blip r:embed="rId2"/>
          <a:stretch>
            <a:fillRect/>
          </a:stretch>
        </p:blipFill>
        <p:spPr>
          <a:xfrm>
            <a:off x="580762" y="3620210"/>
            <a:ext cx="4754562" cy="1434645"/>
          </a:xfrm>
        </p:spPr>
      </p:pic>
      <p:pic>
        <p:nvPicPr>
          <p:cNvPr id="10" name="Content Placeholder 9" descr="A screenshot of a computer&#10;&#10;Description automatically generated">
            <a:extLst>
              <a:ext uri="{FF2B5EF4-FFF2-40B4-BE49-F238E27FC236}">
                <a16:creationId xmlns:a16="http://schemas.microsoft.com/office/drawing/2014/main" id="{ADD5AA36-8D0C-56E4-1F0F-F3BEA364B280}"/>
              </a:ext>
            </a:extLst>
          </p:cNvPr>
          <p:cNvPicPr>
            <a:picLocks noGrp="1" noChangeAspect="1"/>
          </p:cNvPicPr>
          <p:nvPr>
            <p:ph sz="quarter" idx="4"/>
          </p:nvPr>
        </p:nvPicPr>
        <p:blipFill>
          <a:blip r:embed="rId3"/>
          <a:stretch>
            <a:fillRect/>
          </a:stretch>
        </p:blipFill>
        <p:spPr>
          <a:xfrm>
            <a:off x="9056415" y="3705947"/>
            <a:ext cx="1790950" cy="1333686"/>
          </a:xfrm>
        </p:spPr>
      </p:pic>
      <p:pic>
        <p:nvPicPr>
          <p:cNvPr id="17" name="Picture 16" descr="A screen shot of a computer&#10;&#10;Description automatically generated">
            <a:extLst>
              <a:ext uri="{FF2B5EF4-FFF2-40B4-BE49-F238E27FC236}">
                <a16:creationId xmlns:a16="http://schemas.microsoft.com/office/drawing/2014/main" id="{4C6DBB41-0389-BB31-A794-A525BEB686FF}"/>
              </a:ext>
            </a:extLst>
          </p:cNvPr>
          <p:cNvPicPr>
            <a:picLocks noChangeAspect="1"/>
          </p:cNvPicPr>
          <p:nvPr/>
        </p:nvPicPr>
        <p:blipFill>
          <a:blip r:embed="rId4"/>
          <a:stretch>
            <a:fillRect/>
          </a:stretch>
        </p:blipFill>
        <p:spPr>
          <a:xfrm>
            <a:off x="580762" y="2361369"/>
            <a:ext cx="6525536" cy="876422"/>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34078B9C-1618-9567-EADD-8C445DA7B3AE}"/>
              </a:ext>
            </a:extLst>
          </p:cNvPr>
          <p:cNvPicPr>
            <a:picLocks noChangeAspect="1"/>
          </p:cNvPicPr>
          <p:nvPr/>
        </p:nvPicPr>
        <p:blipFill>
          <a:blip r:embed="rId5"/>
          <a:stretch>
            <a:fillRect/>
          </a:stretch>
        </p:blipFill>
        <p:spPr>
          <a:xfrm>
            <a:off x="8732520" y="2447106"/>
            <a:ext cx="2114845" cy="704948"/>
          </a:xfrm>
          <a:prstGeom prst="rect">
            <a:avLst/>
          </a:prstGeom>
        </p:spPr>
      </p:pic>
      <p:cxnSp>
        <p:nvCxnSpPr>
          <p:cNvPr id="21" name="Straight Arrow Connector 20">
            <a:extLst>
              <a:ext uri="{FF2B5EF4-FFF2-40B4-BE49-F238E27FC236}">
                <a16:creationId xmlns:a16="http://schemas.microsoft.com/office/drawing/2014/main" id="{6E8DAEDD-D74F-A049-7516-F50C893CA21D}"/>
              </a:ext>
            </a:extLst>
          </p:cNvPr>
          <p:cNvCxnSpPr>
            <a:cxnSpLocks/>
            <a:stCxn id="8" idx="3"/>
            <a:endCxn id="10" idx="1"/>
          </p:cNvCxnSpPr>
          <p:nvPr/>
        </p:nvCxnSpPr>
        <p:spPr>
          <a:xfrm>
            <a:off x="5335324" y="4337533"/>
            <a:ext cx="3721091" cy="35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0BC4060-EC07-C182-F50E-12FB58146D49}"/>
              </a:ext>
            </a:extLst>
          </p:cNvPr>
          <p:cNvCxnSpPr>
            <a:cxnSpLocks/>
            <a:stCxn id="17" idx="3"/>
            <a:endCxn id="19" idx="1"/>
          </p:cNvCxnSpPr>
          <p:nvPr/>
        </p:nvCxnSpPr>
        <p:spPr>
          <a:xfrm>
            <a:off x="7106298" y="2799580"/>
            <a:ext cx="1626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301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2" name="Straight Connector 11">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showing decling performance">
            <a:extLst>
              <a:ext uri="{FF2B5EF4-FFF2-40B4-BE49-F238E27FC236}">
                <a16:creationId xmlns:a16="http://schemas.microsoft.com/office/drawing/2014/main" id="{821F367A-EDCA-2742-2FC7-90DF56229A0B}"/>
              </a:ext>
            </a:extLst>
          </p:cNvPr>
          <p:cNvPicPr>
            <a:picLocks noChangeAspect="1"/>
          </p:cNvPicPr>
          <p:nvPr/>
        </p:nvPicPr>
        <p:blipFill>
          <a:blip r:embed="rId2">
            <a:alphaModFix amt="45000"/>
          </a:blip>
          <a:srcRect t="1209" r="-1" b="14499"/>
          <a:stretch/>
        </p:blipFill>
        <p:spPr>
          <a:xfrm>
            <a:off x="20" y="-1"/>
            <a:ext cx="12188932" cy="6858000"/>
          </a:xfrm>
          <a:prstGeom prst="rect">
            <a:avLst/>
          </a:prstGeom>
        </p:spPr>
      </p:pic>
      <p:sp>
        <p:nvSpPr>
          <p:cNvPr id="2" name="Title 1">
            <a:extLst>
              <a:ext uri="{FF2B5EF4-FFF2-40B4-BE49-F238E27FC236}">
                <a16:creationId xmlns:a16="http://schemas.microsoft.com/office/drawing/2014/main" id="{DA3CD090-1DAF-5D85-FCD8-58C63F8604CE}"/>
              </a:ext>
            </a:extLst>
          </p:cNvPr>
          <p:cNvSpPr>
            <a:spLocks noGrp="1"/>
          </p:cNvSpPr>
          <p:nvPr>
            <p:ph type="title"/>
          </p:nvPr>
        </p:nvSpPr>
        <p:spPr>
          <a:xfrm>
            <a:off x="643467" y="643467"/>
            <a:ext cx="7164674" cy="5571066"/>
          </a:xfrm>
        </p:spPr>
        <p:txBody>
          <a:bodyPr vert="horz" lIns="91440" tIns="45720" rIns="91440" bIns="45720" rtlCol="0" anchor="ctr">
            <a:normAutofit/>
          </a:bodyPr>
          <a:lstStyle/>
          <a:p>
            <a:pPr algn="r"/>
            <a:r>
              <a:rPr lang="en-US" sz="6600" kern="1200" cap="all" spc="200" baseline="0">
                <a:solidFill>
                  <a:schemeClr val="tx1"/>
                </a:solidFill>
                <a:latin typeface="+mj-lt"/>
                <a:ea typeface="+mj-ea"/>
                <a:cs typeface="+mj-cs"/>
              </a:rPr>
              <a:t>Data analysis</a:t>
            </a:r>
          </a:p>
        </p:txBody>
      </p:sp>
      <p:cxnSp>
        <p:nvCxnSpPr>
          <p:cNvPr id="16" name="Straight Connector 15">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1001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5" name="Straight Connector 24">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E7F5A08-AAF1-AFB1-1B04-A5693DFCCC58}"/>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business questions</a:t>
            </a:r>
          </a:p>
        </p:txBody>
      </p:sp>
      <p:sp>
        <p:nvSpPr>
          <p:cNvPr id="16" name="Content Placeholder 8">
            <a:extLst>
              <a:ext uri="{FF2B5EF4-FFF2-40B4-BE49-F238E27FC236}">
                <a16:creationId xmlns:a16="http://schemas.microsoft.com/office/drawing/2014/main" id="{B1DB16B8-6243-E84C-D33C-E190B9F97B7B}"/>
              </a:ext>
            </a:extLst>
          </p:cNvPr>
          <p:cNvSpPr>
            <a:spLocks noGrp="1"/>
          </p:cNvSpPr>
          <p:nvPr>
            <p:ph idx="1"/>
          </p:nvPr>
        </p:nvSpPr>
        <p:spPr>
          <a:xfrm>
            <a:off x="8610600" y="4960137"/>
            <a:ext cx="3200400" cy="1463040"/>
          </a:xfrm>
        </p:spPr>
        <p:txBody>
          <a:bodyPr vert="horz" lIns="91440" tIns="45720" rIns="91440" bIns="45720" rtlCol="0" anchor="ctr">
            <a:normAutofit/>
          </a:bodyPr>
          <a:lstStyle/>
          <a:p>
            <a:pPr marL="0" indent="0">
              <a:lnSpc>
                <a:spcPct val="100000"/>
              </a:lnSpc>
              <a:spcBef>
                <a:spcPts val="0"/>
              </a:spcBef>
              <a:buNone/>
            </a:pPr>
            <a:r>
              <a:rPr lang="en-US" sz="1800" dirty="0">
                <a:solidFill>
                  <a:schemeClr val="tx1">
                    <a:lumMod val="95000"/>
                    <a:lumOff val="5000"/>
                  </a:schemeClr>
                </a:solidFill>
              </a:rPr>
              <a:t>Turning Data into Insights: Excel &amp; SQL Analysis</a:t>
            </a:r>
          </a:p>
        </p:txBody>
      </p:sp>
      <p:pic>
        <p:nvPicPr>
          <p:cNvPr id="5" name="Content Placeholder 4" descr="A white text with black text&#10;&#10;Description automatically generated">
            <a:extLst>
              <a:ext uri="{FF2B5EF4-FFF2-40B4-BE49-F238E27FC236}">
                <a16:creationId xmlns:a16="http://schemas.microsoft.com/office/drawing/2014/main" id="{827827A7-6144-384C-8789-65393883FE2B}"/>
              </a:ext>
            </a:extLst>
          </p:cNvPr>
          <p:cNvPicPr>
            <a:picLocks noChangeAspect="1"/>
          </p:cNvPicPr>
          <p:nvPr/>
        </p:nvPicPr>
        <p:blipFill>
          <a:blip r:embed="rId2"/>
          <a:srcRect t="1295" r="-3" b="11413"/>
          <a:stretch/>
        </p:blipFill>
        <p:spPr>
          <a:xfrm>
            <a:off x="20" y="10"/>
            <a:ext cx="12191980" cy="4571990"/>
          </a:xfrm>
          <a:prstGeom prst="rect">
            <a:avLst/>
          </a:prstGeom>
        </p:spPr>
      </p:pic>
    </p:spTree>
    <p:extLst>
      <p:ext uri="{BB962C8B-B14F-4D97-AF65-F5344CB8AC3E}">
        <p14:creationId xmlns:p14="http://schemas.microsoft.com/office/powerpoint/2010/main" val="3793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23416DF-B283-4D9F-A625-146552CA9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4" name="Oval 5">
            <a:extLst>
              <a:ext uri="{FF2B5EF4-FFF2-40B4-BE49-F238E27FC236}">
                <a16:creationId xmlns:a16="http://schemas.microsoft.com/office/drawing/2014/main" id="{73834904-4D9B-41F7-8DA6-0709FD9F7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6" name="Straight Connector 35">
            <a:extLst>
              <a:ext uri="{FF2B5EF4-FFF2-40B4-BE49-F238E27FC236}">
                <a16:creationId xmlns:a16="http://schemas.microsoft.com/office/drawing/2014/main" id="{C00D1207-ECAF-48E9-8834-2CE4D2198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D2E3C52-528A-4049-BCAA-5460756BC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EE5B845A-1413-DA0C-5853-645E0D64AE1D}"/>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pc="200">
                <a:solidFill>
                  <a:srgbClr val="FFFFFF"/>
                </a:solidFill>
              </a:rPr>
              <a:t>Gender distribution</a:t>
            </a:r>
          </a:p>
        </p:txBody>
      </p:sp>
      <p:sp>
        <p:nvSpPr>
          <p:cNvPr id="14" name="Content Placeholder 13">
            <a:extLst>
              <a:ext uri="{FF2B5EF4-FFF2-40B4-BE49-F238E27FC236}">
                <a16:creationId xmlns:a16="http://schemas.microsoft.com/office/drawing/2014/main" id="{B1999AAD-D19D-F2C4-CE01-99B4403F34C5}"/>
              </a:ext>
            </a:extLst>
          </p:cNvPr>
          <p:cNvSpPr>
            <a:spLocks noGrp="1"/>
          </p:cNvSpPr>
          <p:nvPr>
            <p:ph sz="half" idx="1"/>
          </p:nvPr>
        </p:nvSpPr>
        <p:spPr>
          <a:xfrm>
            <a:off x="8610600" y="4960137"/>
            <a:ext cx="3200400" cy="1463040"/>
          </a:xfrm>
        </p:spPr>
        <p:txBody>
          <a:bodyPr vert="horz" lIns="91440" tIns="45720" rIns="91440" bIns="45720" rtlCol="0" anchor="ctr">
            <a:normAutofit/>
          </a:bodyPr>
          <a:lstStyle/>
          <a:p>
            <a:pPr marL="0" indent="0">
              <a:lnSpc>
                <a:spcPct val="100000"/>
              </a:lnSpc>
              <a:spcBef>
                <a:spcPts val="0"/>
              </a:spcBef>
              <a:buNone/>
            </a:pPr>
            <a:r>
              <a:rPr lang="en-US" sz="1800" b="0" i="0" u="none" strike="noStrike">
                <a:solidFill>
                  <a:srgbClr val="FFFFFF"/>
                </a:solidFill>
                <a:effectLst/>
              </a:rPr>
              <a:t>39.65% of total respondents were female whereas 60.15% of total respondents were male</a:t>
            </a:r>
            <a:r>
              <a:rPr lang="en-US" sz="1800">
                <a:solidFill>
                  <a:srgbClr val="FFFFFF"/>
                </a:solidFill>
              </a:rPr>
              <a:t> </a:t>
            </a:r>
          </a:p>
        </p:txBody>
      </p:sp>
      <p:sp useBgFill="1">
        <p:nvSpPr>
          <p:cNvPr id="40" name="Rectangle 39">
            <a:extLst>
              <a:ext uri="{FF2B5EF4-FFF2-40B4-BE49-F238E27FC236}">
                <a16:creationId xmlns:a16="http://schemas.microsoft.com/office/drawing/2014/main" id="{CD5B542C-8183-4445-AF4D-B23AAE329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preadsheet&#10;&#10;Description automatically generated">
            <a:extLst>
              <a:ext uri="{FF2B5EF4-FFF2-40B4-BE49-F238E27FC236}">
                <a16:creationId xmlns:a16="http://schemas.microsoft.com/office/drawing/2014/main" id="{07C992CA-631B-FC12-06D0-2B9E3A2DADF0}"/>
              </a:ext>
            </a:extLst>
          </p:cNvPr>
          <p:cNvPicPr>
            <a:picLocks noChangeAspect="1"/>
          </p:cNvPicPr>
          <p:nvPr/>
        </p:nvPicPr>
        <p:blipFill>
          <a:blip r:embed="rId2"/>
          <a:stretch>
            <a:fillRect/>
          </a:stretch>
        </p:blipFill>
        <p:spPr>
          <a:xfrm>
            <a:off x="484632" y="938683"/>
            <a:ext cx="5369052" cy="2694078"/>
          </a:xfrm>
          <a:prstGeom prst="rect">
            <a:avLst/>
          </a:prstGeom>
        </p:spPr>
      </p:pic>
      <p:cxnSp>
        <p:nvCxnSpPr>
          <p:cNvPr id="42" name="Straight Connector 41">
            <a:extLst>
              <a:ext uri="{FF2B5EF4-FFF2-40B4-BE49-F238E27FC236}">
                <a16:creationId xmlns:a16="http://schemas.microsoft.com/office/drawing/2014/main" id="{84ED9B5A-5577-4CA5-97AA-0E5E2EA975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60141" y="822682"/>
            <a:ext cx="0" cy="2926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Content Placeholder 9" descr="A screenshot of a computer program&#10;&#10;Description automatically generated">
            <a:extLst>
              <a:ext uri="{FF2B5EF4-FFF2-40B4-BE49-F238E27FC236}">
                <a16:creationId xmlns:a16="http://schemas.microsoft.com/office/drawing/2014/main" id="{ED78DAE9-5B91-E32D-36A8-5222739D378C}"/>
              </a:ext>
            </a:extLst>
          </p:cNvPr>
          <p:cNvPicPr>
            <a:picLocks noGrp="1" noChangeAspect="1"/>
          </p:cNvPicPr>
          <p:nvPr>
            <p:ph sz="half" idx="2"/>
          </p:nvPr>
        </p:nvPicPr>
        <p:blipFill>
          <a:blip r:embed="rId3"/>
          <a:stretch>
            <a:fillRect/>
          </a:stretch>
        </p:blipFill>
        <p:spPr>
          <a:xfrm>
            <a:off x="6340604" y="484632"/>
            <a:ext cx="5336564" cy="3602181"/>
          </a:xfrm>
          <a:prstGeom prst="rect">
            <a:avLst/>
          </a:prstGeom>
        </p:spPr>
      </p:pic>
      <p:cxnSp>
        <p:nvCxnSpPr>
          <p:cNvPr id="44" name="Straight Connector 43">
            <a:extLst>
              <a:ext uri="{FF2B5EF4-FFF2-40B4-BE49-F238E27FC236}">
                <a16:creationId xmlns:a16="http://schemas.microsoft.com/office/drawing/2014/main" id="{2724283B-587C-4A0E-A50E-B8914975B4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648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2C6825-01B8-835C-0CE4-FEF38A2C26F1}"/>
            </a:ext>
          </a:extLst>
        </p:cNvPr>
        <p:cNvGrpSpPr/>
        <p:nvPr/>
      </p:nvGrpSpPr>
      <p:grpSpPr>
        <a:xfrm>
          <a:off x="0" y="0"/>
          <a:ext cx="0" cy="0"/>
          <a:chOff x="0" y="0"/>
          <a:chExt cx="0" cy="0"/>
        </a:xfrm>
      </p:grpSpPr>
      <p:sp>
        <p:nvSpPr>
          <p:cNvPr id="32" name="Rectangle 31">
            <a:extLst>
              <a:ext uri="{FF2B5EF4-FFF2-40B4-BE49-F238E27FC236}">
                <a16:creationId xmlns:a16="http://schemas.microsoft.com/office/drawing/2014/main" id="{AE867FF1-2CF3-B4B9-3207-B11C639BBC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4" name="Oval 5">
            <a:extLst>
              <a:ext uri="{FF2B5EF4-FFF2-40B4-BE49-F238E27FC236}">
                <a16:creationId xmlns:a16="http://schemas.microsoft.com/office/drawing/2014/main" id="{785D615A-6F99-BA14-3E39-B79F84D7A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36" name="Straight Connector 35">
            <a:extLst>
              <a:ext uri="{FF2B5EF4-FFF2-40B4-BE49-F238E27FC236}">
                <a16:creationId xmlns:a16="http://schemas.microsoft.com/office/drawing/2014/main" id="{AF69B9E3-6AE4-6B78-9FA6-0253BE22A5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2784462-DC78-44A4-1753-5E44AC8E3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13CA8D6-FB07-0FD7-BF2E-353BF222EFD5}"/>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pc="200" dirty="0">
                <a:solidFill>
                  <a:srgbClr val="FFFFFF"/>
                </a:solidFill>
              </a:rPr>
              <a:t>Career near aspirational job</a:t>
            </a:r>
          </a:p>
        </p:txBody>
      </p:sp>
      <p:sp>
        <p:nvSpPr>
          <p:cNvPr id="14" name="Content Placeholder 13">
            <a:extLst>
              <a:ext uri="{FF2B5EF4-FFF2-40B4-BE49-F238E27FC236}">
                <a16:creationId xmlns:a16="http://schemas.microsoft.com/office/drawing/2014/main" id="{F1090696-3183-3796-0E7F-7CB95B549742}"/>
              </a:ext>
            </a:extLst>
          </p:cNvPr>
          <p:cNvSpPr>
            <a:spLocks noGrp="1"/>
          </p:cNvSpPr>
          <p:nvPr>
            <p:ph sz="half" idx="1"/>
          </p:nvPr>
        </p:nvSpPr>
        <p:spPr>
          <a:xfrm>
            <a:off x="8610600" y="4960137"/>
            <a:ext cx="3200400" cy="1463040"/>
          </a:xfrm>
        </p:spPr>
        <p:txBody>
          <a:bodyPr vert="horz" lIns="91440" tIns="45720" rIns="91440" bIns="45720" rtlCol="0" anchor="ctr">
            <a:normAutofit/>
          </a:bodyPr>
          <a:lstStyle/>
          <a:p>
            <a:pPr marL="0" indent="0">
              <a:lnSpc>
                <a:spcPct val="100000"/>
              </a:lnSpc>
              <a:spcBef>
                <a:spcPts val="0"/>
              </a:spcBef>
              <a:buNone/>
            </a:pPr>
            <a:r>
              <a:rPr lang="en-US" sz="1800" b="0" i="0" u="none" strike="noStrike" dirty="0">
                <a:solidFill>
                  <a:srgbClr val="FFFFFF"/>
                </a:solidFill>
                <a:effectLst/>
              </a:rPr>
              <a:t>Most aspirational job for females is design and creative strategy and for males is data analytics</a:t>
            </a:r>
            <a:endParaRPr lang="en-US" sz="1800" dirty="0">
              <a:solidFill>
                <a:srgbClr val="FFFFFF"/>
              </a:solidFill>
            </a:endParaRPr>
          </a:p>
        </p:txBody>
      </p:sp>
      <p:sp useBgFill="1">
        <p:nvSpPr>
          <p:cNvPr id="40" name="Rectangle 39">
            <a:extLst>
              <a:ext uri="{FF2B5EF4-FFF2-40B4-BE49-F238E27FC236}">
                <a16:creationId xmlns:a16="http://schemas.microsoft.com/office/drawing/2014/main" id="{225850FE-7584-CE29-3517-051FBD3F25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8" name="Content Placeholder 7">
            <a:extLst>
              <a:ext uri="{FF2B5EF4-FFF2-40B4-BE49-F238E27FC236}">
                <a16:creationId xmlns:a16="http://schemas.microsoft.com/office/drawing/2014/main" id="{2E68D54E-DBD9-8042-F398-764245B9993C}"/>
              </a:ext>
            </a:extLst>
          </p:cNvPr>
          <p:cNvPicPr>
            <a:picLocks noChangeAspect="1"/>
          </p:cNvPicPr>
          <p:nvPr/>
        </p:nvPicPr>
        <p:blipFill>
          <a:blip r:embed="rId2"/>
          <a:srcRect/>
          <a:stretch/>
        </p:blipFill>
        <p:spPr>
          <a:xfrm>
            <a:off x="984871" y="938683"/>
            <a:ext cx="4368574" cy="2694078"/>
          </a:xfrm>
          <a:prstGeom prst="rect">
            <a:avLst/>
          </a:prstGeom>
        </p:spPr>
      </p:pic>
      <p:cxnSp>
        <p:nvCxnSpPr>
          <p:cNvPr id="42" name="Straight Connector 41">
            <a:extLst>
              <a:ext uri="{FF2B5EF4-FFF2-40B4-BE49-F238E27FC236}">
                <a16:creationId xmlns:a16="http://schemas.microsoft.com/office/drawing/2014/main" id="{AEB95C5E-B2E4-F2BC-D01F-4C0FC523AC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60141" y="822682"/>
            <a:ext cx="0" cy="2926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Content Placeholder 9">
            <a:extLst>
              <a:ext uri="{FF2B5EF4-FFF2-40B4-BE49-F238E27FC236}">
                <a16:creationId xmlns:a16="http://schemas.microsoft.com/office/drawing/2014/main" id="{2DA742A8-F325-34B8-6201-33180C78A082}"/>
              </a:ext>
            </a:extLst>
          </p:cNvPr>
          <p:cNvPicPr>
            <a:picLocks noGrp="1" noChangeAspect="1"/>
          </p:cNvPicPr>
          <p:nvPr>
            <p:ph sz="half" idx="2"/>
          </p:nvPr>
        </p:nvPicPr>
        <p:blipFill>
          <a:blip r:embed="rId3"/>
          <a:srcRect/>
          <a:stretch/>
        </p:blipFill>
        <p:spPr>
          <a:xfrm>
            <a:off x="6340604" y="484632"/>
            <a:ext cx="5336564" cy="3602181"/>
          </a:xfrm>
          <a:prstGeom prst="rect">
            <a:avLst/>
          </a:prstGeom>
        </p:spPr>
      </p:pic>
      <p:cxnSp>
        <p:nvCxnSpPr>
          <p:cNvPr id="44" name="Straight Connector 43">
            <a:extLst>
              <a:ext uri="{FF2B5EF4-FFF2-40B4-BE49-F238E27FC236}">
                <a16:creationId xmlns:a16="http://schemas.microsoft.com/office/drawing/2014/main" id="{4A379589-E499-C669-8380-37EFD08C6C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272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3F9DB0-66D3-A9A7-DFFB-3D3256957B34}"/>
            </a:ext>
          </a:extLst>
        </p:cNvPr>
        <p:cNvGrpSpPr/>
        <p:nvPr/>
      </p:nvGrpSpPr>
      <p:grpSpPr>
        <a:xfrm>
          <a:off x="0" y="0"/>
          <a:ext cx="0" cy="0"/>
          <a:chOff x="0" y="0"/>
          <a:chExt cx="0" cy="0"/>
        </a:xfrm>
      </p:grpSpPr>
      <p:sp>
        <p:nvSpPr>
          <p:cNvPr id="32" name="Rectangle 31">
            <a:extLst>
              <a:ext uri="{FF2B5EF4-FFF2-40B4-BE49-F238E27FC236}">
                <a16:creationId xmlns:a16="http://schemas.microsoft.com/office/drawing/2014/main" id="{E637555E-CC78-E2F5-8FDD-F57C8FA3F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4" name="Oval 5">
            <a:extLst>
              <a:ext uri="{FF2B5EF4-FFF2-40B4-BE49-F238E27FC236}">
                <a16:creationId xmlns:a16="http://schemas.microsoft.com/office/drawing/2014/main" id="{FDDD9153-C698-FAB4-BDE1-1D1DE2049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36" name="Straight Connector 35">
            <a:extLst>
              <a:ext uri="{FF2B5EF4-FFF2-40B4-BE49-F238E27FC236}">
                <a16:creationId xmlns:a16="http://schemas.microsoft.com/office/drawing/2014/main" id="{AD0C6E1E-FF47-AC1A-D6D5-A3C9C9D4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18D4CE6-BDE0-34D3-CC97-E8D235E4E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46031D25-2B66-4120-FAD9-7B6D7E5133A5}"/>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pc="200" dirty="0">
                <a:solidFill>
                  <a:srgbClr val="FFFFFF"/>
                </a:solidFill>
              </a:rPr>
              <a:t>Commit for 3+ years</a:t>
            </a:r>
          </a:p>
        </p:txBody>
      </p:sp>
      <p:sp>
        <p:nvSpPr>
          <p:cNvPr id="14" name="Content Placeholder 13">
            <a:extLst>
              <a:ext uri="{FF2B5EF4-FFF2-40B4-BE49-F238E27FC236}">
                <a16:creationId xmlns:a16="http://schemas.microsoft.com/office/drawing/2014/main" id="{421DBEE3-1CBD-588F-CA3C-5336BDC1721A}"/>
              </a:ext>
            </a:extLst>
          </p:cNvPr>
          <p:cNvSpPr>
            <a:spLocks noGrp="1"/>
          </p:cNvSpPr>
          <p:nvPr>
            <p:ph sz="half" idx="1"/>
          </p:nvPr>
        </p:nvSpPr>
        <p:spPr>
          <a:xfrm>
            <a:off x="8610600" y="4960137"/>
            <a:ext cx="3200400" cy="1463040"/>
          </a:xfrm>
        </p:spPr>
        <p:txBody>
          <a:bodyPr vert="horz" lIns="91440" tIns="45720" rIns="91440" bIns="45720" rtlCol="0" anchor="ctr">
            <a:normAutofit/>
          </a:bodyPr>
          <a:lstStyle/>
          <a:p>
            <a:pPr marL="0" indent="0">
              <a:lnSpc>
                <a:spcPct val="100000"/>
              </a:lnSpc>
              <a:spcBef>
                <a:spcPts val="0"/>
              </a:spcBef>
              <a:buNone/>
            </a:pPr>
            <a:r>
              <a:rPr lang="en-US" sz="1800" b="0" i="0" u="none" strike="noStrike" dirty="0">
                <a:solidFill>
                  <a:srgbClr val="FFFFFF"/>
                </a:solidFill>
                <a:effectLst/>
              </a:rPr>
              <a:t>About 58% of respondents choose commitment based on company's culture</a:t>
            </a:r>
            <a:endParaRPr lang="en-US" sz="1800" dirty="0">
              <a:solidFill>
                <a:srgbClr val="FFFFFF"/>
              </a:solidFill>
            </a:endParaRPr>
          </a:p>
        </p:txBody>
      </p:sp>
      <p:sp useBgFill="1">
        <p:nvSpPr>
          <p:cNvPr id="40" name="Rectangle 39">
            <a:extLst>
              <a:ext uri="{FF2B5EF4-FFF2-40B4-BE49-F238E27FC236}">
                <a16:creationId xmlns:a16="http://schemas.microsoft.com/office/drawing/2014/main" id="{49F94106-61AD-C417-8D20-B677A85F5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8" name="Content Placeholder 7">
            <a:extLst>
              <a:ext uri="{FF2B5EF4-FFF2-40B4-BE49-F238E27FC236}">
                <a16:creationId xmlns:a16="http://schemas.microsoft.com/office/drawing/2014/main" id="{99E09C0F-65E6-242F-AD82-AC3CDBACD743}"/>
              </a:ext>
            </a:extLst>
          </p:cNvPr>
          <p:cNvPicPr>
            <a:picLocks noChangeAspect="1"/>
          </p:cNvPicPr>
          <p:nvPr/>
        </p:nvPicPr>
        <p:blipFill>
          <a:blip r:embed="rId2"/>
          <a:srcRect/>
          <a:stretch/>
        </p:blipFill>
        <p:spPr>
          <a:xfrm>
            <a:off x="657762" y="1719072"/>
            <a:ext cx="4695683" cy="1325880"/>
          </a:xfrm>
          <a:prstGeom prst="rect">
            <a:avLst/>
          </a:prstGeom>
        </p:spPr>
      </p:pic>
      <p:cxnSp>
        <p:nvCxnSpPr>
          <p:cNvPr id="42" name="Straight Connector 41">
            <a:extLst>
              <a:ext uri="{FF2B5EF4-FFF2-40B4-BE49-F238E27FC236}">
                <a16:creationId xmlns:a16="http://schemas.microsoft.com/office/drawing/2014/main" id="{39080E28-B963-76A3-38AB-B03968A2AA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60141" y="822682"/>
            <a:ext cx="0" cy="2926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Content Placeholder 9">
            <a:extLst>
              <a:ext uri="{FF2B5EF4-FFF2-40B4-BE49-F238E27FC236}">
                <a16:creationId xmlns:a16="http://schemas.microsoft.com/office/drawing/2014/main" id="{5E7F4CB9-F206-5B14-3479-F9944ECD08BE}"/>
              </a:ext>
            </a:extLst>
          </p:cNvPr>
          <p:cNvPicPr>
            <a:picLocks noGrp="1" noChangeAspect="1"/>
          </p:cNvPicPr>
          <p:nvPr>
            <p:ph sz="half" idx="2"/>
          </p:nvPr>
        </p:nvPicPr>
        <p:blipFill>
          <a:blip r:embed="rId3"/>
          <a:srcRect/>
          <a:stretch/>
        </p:blipFill>
        <p:spPr>
          <a:xfrm>
            <a:off x="6340604" y="484632"/>
            <a:ext cx="5336564" cy="3602181"/>
          </a:xfrm>
          <a:prstGeom prst="rect">
            <a:avLst/>
          </a:prstGeom>
        </p:spPr>
      </p:pic>
      <p:cxnSp>
        <p:nvCxnSpPr>
          <p:cNvPr id="44" name="Straight Connector 43">
            <a:extLst>
              <a:ext uri="{FF2B5EF4-FFF2-40B4-BE49-F238E27FC236}">
                <a16:creationId xmlns:a16="http://schemas.microsoft.com/office/drawing/2014/main" id="{D2B1F43F-D0DE-BB7B-4FC3-8DC10DE4B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17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E51C94-FC82-F170-D91A-A817392F388C}"/>
            </a:ext>
          </a:extLst>
        </p:cNvPr>
        <p:cNvGrpSpPr/>
        <p:nvPr/>
      </p:nvGrpSpPr>
      <p:grpSpPr>
        <a:xfrm>
          <a:off x="0" y="0"/>
          <a:ext cx="0" cy="0"/>
          <a:chOff x="0" y="0"/>
          <a:chExt cx="0" cy="0"/>
        </a:xfrm>
      </p:grpSpPr>
      <p:sp>
        <p:nvSpPr>
          <p:cNvPr id="32" name="Rectangle 31">
            <a:extLst>
              <a:ext uri="{FF2B5EF4-FFF2-40B4-BE49-F238E27FC236}">
                <a16:creationId xmlns:a16="http://schemas.microsoft.com/office/drawing/2014/main" id="{C477BF6A-281F-4FA0-EF18-F3E90C2A9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4" name="Oval 5">
            <a:extLst>
              <a:ext uri="{FF2B5EF4-FFF2-40B4-BE49-F238E27FC236}">
                <a16:creationId xmlns:a16="http://schemas.microsoft.com/office/drawing/2014/main" id="{8118AB91-6AFF-82E4-7D88-53BCEFDC4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36" name="Straight Connector 35">
            <a:extLst>
              <a:ext uri="{FF2B5EF4-FFF2-40B4-BE49-F238E27FC236}">
                <a16:creationId xmlns:a16="http://schemas.microsoft.com/office/drawing/2014/main" id="{3630043F-73EC-6A0E-C1B7-0071F3065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57D8093-D4C4-48D4-EA2D-C42FD4605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B00656D-9259-3308-079A-F1762511083E}"/>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pc="200" dirty="0">
                <a:solidFill>
                  <a:srgbClr val="FFFFFF"/>
                </a:solidFill>
              </a:rPr>
              <a:t>In-hand salary(5+ years)</a:t>
            </a:r>
          </a:p>
        </p:txBody>
      </p:sp>
      <p:sp>
        <p:nvSpPr>
          <p:cNvPr id="14" name="Content Placeholder 13">
            <a:extLst>
              <a:ext uri="{FF2B5EF4-FFF2-40B4-BE49-F238E27FC236}">
                <a16:creationId xmlns:a16="http://schemas.microsoft.com/office/drawing/2014/main" id="{B3E0EEEB-BB70-8E64-BEF6-6D0B4EB87B56}"/>
              </a:ext>
            </a:extLst>
          </p:cNvPr>
          <p:cNvSpPr>
            <a:spLocks noGrp="1"/>
          </p:cNvSpPr>
          <p:nvPr>
            <p:ph sz="half" idx="1"/>
          </p:nvPr>
        </p:nvSpPr>
        <p:spPr>
          <a:xfrm>
            <a:off x="8610600" y="4960137"/>
            <a:ext cx="3200400" cy="1463040"/>
          </a:xfrm>
        </p:spPr>
        <p:txBody>
          <a:bodyPr vert="horz" lIns="91440" tIns="45720" rIns="91440" bIns="45720" rtlCol="0" anchor="ctr">
            <a:normAutofit/>
          </a:bodyPr>
          <a:lstStyle/>
          <a:p>
            <a:pPr marL="0" indent="0">
              <a:lnSpc>
                <a:spcPct val="100000"/>
              </a:lnSpc>
              <a:spcBef>
                <a:spcPts val="0"/>
              </a:spcBef>
              <a:buNone/>
            </a:pPr>
            <a:r>
              <a:rPr lang="en-US" sz="1800" b="0" i="0" u="none" strike="noStrike" dirty="0">
                <a:solidFill>
                  <a:srgbClr val="FFFFFF"/>
                </a:solidFill>
                <a:effectLst/>
              </a:rPr>
              <a:t>Approx a one fourth of respondents expect &gt;151k pay after 5 years</a:t>
            </a:r>
          </a:p>
        </p:txBody>
      </p:sp>
      <p:sp useBgFill="1">
        <p:nvSpPr>
          <p:cNvPr id="40" name="Rectangle 39">
            <a:extLst>
              <a:ext uri="{FF2B5EF4-FFF2-40B4-BE49-F238E27FC236}">
                <a16:creationId xmlns:a16="http://schemas.microsoft.com/office/drawing/2014/main" id="{78623BF0-7419-7D2B-ABE8-9A9F9BA51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8" name="Content Placeholder 7">
            <a:extLst>
              <a:ext uri="{FF2B5EF4-FFF2-40B4-BE49-F238E27FC236}">
                <a16:creationId xmlns:a16="http://schemas.microsoft.com/office/drawing/2014/main" id="{25DCDEF6-04D9-0C4A-CAD7-6DDF95ED0A6B}"/>
              </a:ext>
            </a:extLst>
          </p:cNvPr>
          <p:cNvPicPr>
            <a:picLocks noChangeAspect="1"/>
          </p:cNvPicPr>
          <p:nvPr/>
        </p:nvPicPr>
        <p:blipFill>
          <a:blip r:embed="rId2"/>
          <a:srcRect/>
          <a:stretch/>
        </p:blipFill>
        <p:spPr>
          <a:xfrm>
            <a:off x="795529" y="1350424"/>
            <a:ext cx="4672584" cy="2298032"/>
          </a:xfrm>
          <a:prstGeom prst="rect">
            <a:avLst/>
          </a:prstGeom>
        </p:spPr>
      </p:pic>
      <p:cxnSp>
        <p:nvCxnSpPr>
          <p:cNvPr id="42" name="Straight Connector 41">
            <a:extLst>
              <a:ext uri="{FF2B5EF4-FFF2-40B4-BE49-F238E27FC236}">
                <a16:creationId xmlns:a16="http://schemas.microsoft.com/office/drawing/2014/main" id="{47E88584-D7C3-E11D-3A6A-5312C433B1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60141" y="822682"/>
            <a:ext cx="0" cy="2926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Content Placeholder 9">
            <a:extLst>
              <a:ext uri="{FF2B5EF4-FFF2-40B4-BE49-F238E27FC236}">
                <a16:creationId xmlns:a16="http://schemas.microsoft.com/office/drawing/2014/main" id="{055B5337-752F-A64A-0B80-3BDA9303E192}"/>
              </a:ext>
            </a:extLst>
          </p:cNvPr>
          <p:cNvPicPr>
            <a:picLocks noGrp="1" noChangeAspect="1"/>
          </p:cNvPicPr>
          <p:nvPr>
            <p:ph sz="half" idx="2"/>
          </p:nvPr>
        </p:nvPicPr>
        <p:blipFill>
          <a:blip r:embed="rId3"/>
          <a:srcRect/>
          <a:stretch/>
        </p:blipFill>
        <p:spPr>
          <a:xfrm>
            <a:off x="6340604" y="484632"/>
            <a:ext cx="5336564" cy="3602181"/>
          </a:xfrm>
          <a:prstGeom prst="rect">
            <a:avLst/>
          </a:prstGeom>
        </p:spPr>
      </p:pic>
      <p:cxnSp>
        <p:nvCxnSpPr>
          <p:cNvPr id="44" name="Straight Connector 43">
            <a:extLst>
              <a:ext uri="{FF2B5EF4-FFF2-40B4-BE49-F238E27FC236}">
                <a16:creationId xmlns:a16="http://schemas.microsoft.com/office/drawing/2014/main" id="{5F4062E0-AFE3-3A71-583D-2C34C174BF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087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8"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0" name="Straight Connector 29">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ngled shot of pen on a graph">
            <a:extLst>
              <a:ext uri="{FF2B5EF4-FFF2-40B4-BE49-F238E27FC236}">
                <a16:creationId xmlns:a16="http://schemas.microsoft.com/office/drawing/2014/main" id="{39019FB5-3E7B-E4CF-8FB7-170CCA3595EF}"/>
              </a:ext>
            </a:extLst>
          </p:cNvPr>
          <p:cNvPicPr>
            <a:picLocks noChangeAspect="1"/>
          </p:cNvPicPr>
          <p:nvPr/>
        </p:nvPicPr>
        <p:blipFill>
          <a:blip r:embed="rId2">
            <a:alphaModFix amt="45000"/>
          </a:blip>
          <a:srcRect t="9430" r="-1" b="6278"/>
          <a:stretch/>
        </p:blipFill>
        <p:spPr>
          <a:xfrm>
            <a:off x="20" y="-1"/>
            <a:ext cx="12188932" cy="6858000"/>
          </a:xfrm>
          <a:prstGeom prst="rect">
            <a:avLst/>
          </a:prstGeom>
        </p:spPr>
      </p:pic>
      <p:sp>
        <p:nvSpPr>
          <p:cNvPr id="7" name="Title 6">
            <a:extLst>
              <a:ext uri="{FF2B5EF4-FFF2-40B4-BE49-F238E27FC236}">
                <a16:creationId xmlns:a16="http://schemas.microsoft.com/office/drawing/2014/main" id="{F55E1380-1EFB-6666-2268-B5366894CB64}"/>
              </a:ext>
            </a:extLst>
          </p:cNvPr>
          <p:cNvSpPr>
            <a:spLocks noGrp="1"/>
          </p:cNvSpPr>
          <p:nvPr>
            <p:ph type="title"/>
          </p:nvPr>
        </p:nvSpPr>
        <p:spPr>
          <a:xfrm>
            <a:off x="643467" y="643467"/>
            <a:ext cx="7164674" cy="5571066"/>
          </a:xfrm>
        </p:spPr>
        <p:txBody>
          <a:bodyPr vert="horz" lIns="91440" tIns="45720" rIns="91440" bIns="45720" rtlCol="0" anchor="ctr">
            <a:normAutofit/>
          </a:bodyPr>
          <a:lstStyle/>
          <a:p>
            <a:pPr algn="r"/>
            <a:r>
              <a:rPr lang="en-US" sz="6600" spc="200" dirty="0">
                <a:solidFill>
                  <a:schemeClr val="tx1"/>
                </a:solidFill>
              </a:rPr>
              <a:t>Power BI Dashboards</a:t>
            </a:r>
            <a:endParaRPr lang="en-US" sz="6600" kern="1200" cap="all" spc="200" baseline="0" dirty="0">
              <a:solidFill>
                <a:schemeClr val="tx1"/>
              </a:solidFill>
              <a:latin typeface="+mj-lt"/>
              <a:ea typeface="+mj-ea"/>
              <a:cs typeface="+mj-cs"/>
            </a:endParaRPr>
          </a:p>
        </p:txBody>
      </p:sp>
      <p:cxnSp>
        <p:nvCxnSpPr>
          <p:cNvPr id="34" name="Straight Connector 33">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1574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E9B95AC-EDAD-B728-FA48-3F420378B7F7}"/>
              </a:ext>
            </a:extLst>
          </p:cNvPr>
          <p:cNvPicPr>
            <a:picLocks noChangeAspect="1"/>
          </p:cNvPicPr>
          <p:nvPr/>
        </p:nvPicPr>
        <p:blipFill>
          <a:blip r:embed="rId2"/>
          <a:stretch>
            <a:fillRect/>
          </a:stretch>
        </p:blipFill>
        <p:spPr>
          <a:xfrm>
            <a:off x="0" y="27521"/>
            <a:ext cx="12192000" cy="6802958"/>
          </a:xfrm>
          <a:prstGeom prst="rect">
            <a:avLst/>
          </a:prstGeom>
        </p:spPr>
      </p:pic>
    </p:spTree>
    <p:extLst>
      <p:ext uri="{BB962C8B-B14F-4D97-AF65-F5344CB8AC3E}">
        <p14:creationId xmlns:p14="http://schemas.microsoft.com/office/powerpoint/2010/main" val="77534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A513AB-D432-5297-7EDB-1CB820598694}"/>
              </a:ext>
            </a:extLst>
          </p:cNvPr>
          <p:cNvSpPr>
            <a:spLocks noGrp="1"/>
          </p:cNvSpPr>
          <p:nvPr>
            <p:ph type="title"/>
          </p:nvPr>
        </p:nvSpPr>
        <p:spPr/>
        <p:txBody>
          <a:bodyPr/>
          <a:lstStyle/>
          <a:p>
            <a:r>
              <a:rPr lang="en-US" dirty="0"/>
              <a:t>Introduction</a:t>
            </a:r>
            <a:endParaRPr lang="en-IN" dirty="0"/>
          </a:p>
        </p:txBody>
      </p:sp>
      <p:sp>
        <p:nvSpPr>
          <p:cNvPr id="12" name="Content Placeholder 11">
            <a:extLst>
              <a:ext uri="{FF2B5EF4-FFF2-40B4-BE49-F238E27FC236}">
                <a16:creationId xmlns:a16="http://schemas.microsoft.com/office/drawing/2014/main" id="{6BBF93A0-A048-1155-1A42-670E2F8681B5}"/>
              </a:ext>
            </a:extLst>
          </p:cNvPr>
          <p:cNvSpPr>
            <a:spLocks noGrp="1"/>
          </p:cNvSpPr>
          <p:nvPr>
            <p:ph idx="1"/>
          </p:nvPr>
        </p:nvSpPr>
        <p:spPr/>
        <p:txBody>
          <a:bodyPr/>
          <a:lstStyle/>
          <a:p>
            <a:r>
              <a:rPr lang="en-US" dirty="0" err="1"/>
              <a:t>GenZ</a:t>
            </a:r>
            <a:r>
              <a:rPr lang="en-US" dirty="0"/>
              <a:t> is stepping into the workforce with unique aspirations, priorities, and expectations. Unlike previous generations, they emphasize flexibility, meaningful work, and personal growth. But what truly drives their career choices? This study aims to uncover key insights through data.</a:t>
            </a:r>
          </a:p>
          <a:p>
            <a:pPr marL="0" indent="0">
              <a:buNone/>
            </a:pPr>
            <a:r>
              <a:rPr lang="en-US" dirty="0"/>
              <a:t> Why this study matters:</a:t>
            </a:r>
          </a:p>
          <a:p>
            <a:pPr lvl="1">
              <a:buFont typeface="Arial" panose="020B0604020202020204" pitchFamily="34" charset="0"/>
              <a:buChar char="•"/>
            </a:pPr>
            <a:r>
              <a:rPr lang="en-US" dirty="0" err="1"/>
              <a:t>GenZ</a:t>
            </a:r>
            <a:r>
              <a:rPr lang="en-US" dirty="0"/>
              <a:t> will make up </a:t>
            </a:r>
            <a:r>
              <a:rPr lang="en-US" b="1" dirty="0"/>
              <a:t>27% of the global workforce</a:t>
            </a:r>
            <a:r>
              <a:rPr lang="en-US" dirty="0"/>
              <a:t> by 2025.</a:t>
            </a:r>
          </a:p>
          <a:p>
            <a:pPr lvl="1">
              <a:buFont typeface="Arial" panose="020B0604020202020204" pitchFamily="34" charset="0"/>
              <a:buChar char="•"/>
            </a:pPr>
            <a:r>
              <a:rPr lang="en-US" dirty="0"/>
              <a:t>They challenge traditional career paths with </a:t>
            </a:r>
            <a:r>
              <a:rPr lang="en-US" b="1" dirty="0"/>
              <a:t>gig economy jobs, remote work, and entrepreneurial ventures</a:t>
            </a:r>
            <a:r>
              <a:rPr lang="en-US" dirty="0"/>
              <a:t>.</a:t>
            </a:r>
          </a:p>
          <a:p>
            <a:pPr lvl="1">
              <a:buFont typeface="Arial" panose="020B0604020202020204" pitchFamily="34" charset="0"/>
              <a:buChar char="•"/>
            </a:pPr>
            <a:r>
              <a:rPr lang="en-US" dirty="0"/>
              <a:t>Companies need to </a:t>
            </a:r>
            <a:r>
              <a:rPr lang="en-US" b="1" dirty="0"/>
              <a:t>align their hiring strategies</a:t>
            </a:r>
            <a:r>
              <a:rPr lang="en-US" dirty="0"/>
              <a:t> with these evolving preferences.</a:t>
            </a:r>
            <a:endParaRPr lang="en-IN" dirty="0"/>
          </a:p>
        </p:txBody>
      </p:sp>
    </p:spTree>
    <p:extLst>
      <p:ext uri="{BB962C8B-B14F-4D97-AF65-F5344CB8AC3E}">
        <p14:creationId xmlns:p14="http://schemas.microsoft.com/office/powerpoint/2010/main" val="4035093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6BE0E12-6C93-3C01-DECE-FD9D5C99EF91}"/>
              </a:ext>
            </a:extLst>
          </p:cNvPr>
          <p:cNvPicPr>
            <a:picLocks noChangeAspect="1"/>
          </p:cNvPicPr>
          <p:nvPr/>
        </p:nvPicPr>
        <p:blipFill>
          <a:blip r:embed="rId2"/>
          <a:stretch>
            <a:fillRect/>
          </a:stretch>
        </p:blipFill>
        <p:spPr>
          <a:xfrm>
            <a:off x="0" y="13625"/>
            <a:ext cx="12192000" cy="6830750"/>
          </a:xfrm>
          <a:prstGeom prst="rect">
            <a:avLst/>
          </a:prstGeom>
        </p:spPr>
      </p:pic>
    </p:spTree>
    <p:extLst>
      <p:ext uri="{BB962C8B-B14F-4D97-AF65-F5344CB8AC3E}">
        <p14:creationId xmlns:p14="http://schemas.microsoft.com/office/powerpoint/2010/main" val="3828174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25D20793-FF54-E86B-824E-D033C0A2061A}"/>
              </a:ext>
            </a:extLst>
          </p:cNvPr>
          <p:cNvPicPr>
            <a:picLocks noChangeAspect="1"/>
          </p:cNvPicPr>
          <p:nvPr/>
        </p:nvPicPr>
        <p:blipFill>
          <a:blip r:embed="rId2"/>
          <a:stretch>
            <a:fillRect/>
          </a:stretch>
        </p:blipFill>
        <p:spPr>
          <a:xfrm>
            <a:off x="0" y="19441"/>
            <a:ext cx="12192000" cy="6819117"/>
          </a:xfrm>
          <a:prstGeom prst="rect">
            <a:avLst/>
          </a:prstGeom>
        </p:spPr>
      </p:pic>
    </p:spTree>
    <p:extLst>
      <p:ext uri="{BB962C8B-B14F-4D97-AF65-F5344CB8AC3E}">
        <p14:creationId xmlns:p14="http://schemas.microsoft.com/office/powerpoint/2010/main" val="3421312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5" name="Straight Connector 24">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intage compass">
            <a:extLst>
              <a:ext uri="{FF2B5EF4-FFF2-40B4-BE49-F238E27FC236}">
                <a16:creationId xmlns:a16="http://schemas.microsoft.com/office/drawing/2014/main" id="{7C66DCA1-7D36-74FF-3CF1-40CE889C9E7E}"/>
              </a:ext>
            </a:extLst>
          </p:cNvPr>
          <p:cNvPicPr>
            <a:picLocks noChangeAspect="1"/>
          </p:cNvPicPr>
          <p:nvPr/>
        </p:nvPicPr>
        <p:blipFill>
          <a:blip r:embed="rId2">
            <a:alphaModFix amt="45000"/>
          </a:blip>
          <a:srcRect l="3135" r="1" b="1"/>
          <a:stretch/>
        </p:blipFill>
        <p:spPr>
          <a:xfrm>
            <a:off x="20" y="-1"/>
            <a:ext cx="12188932" cy="6858000"/>
          </a:xfrm>
          <a:prstGeom prst="rect">
            <a:avLst/>
          </a:prstGeom>
        </p:spPr>
      </p:pic>
      <p:sp>
        <p:nvSpPr>
          <p:cNvPr id="2" name="Title 1">
            <a:extLst>
              <a:ext uri="{FF2B5EF4-FFF2-40B4-BE49-F238E27FC236}">
                <a16:creationId xmlns:a16="http://schemas.microsoft.com/office/drawing/2014/main" id="{3B6703CD-4044-8B0A-7C70-82778ADF03E6}"/>
              </a:ext>
            </a:extLst>
          </p:cNvPr>
          <p:cNvSpPr>
            <a:spLocks noGrp="1"/>
          </p:cNvSpPr>
          <p:nvPr>
            <p:ph type="title"/>
          </p:nvPr>
        </p:nvSpPr>
        <p:spPr>
          <a:xfrm>
            <a:off x="643467" y="643467"/>
            <a:ext cx="7164674" cy="5571066"/>
          </a:xfrm>
        </p:spPr>
        <p:txBody>
          <a:bodyPr vert="horz" lIns="91440" tIns="45720" rIns="91440" bIns="45720" rtlCol="0" anchor="ctr">
            <a:normAutofit/>
          </a:bodyPr>
          <a:lstStyle/>
          <a:p>
            <a:pPr algn="r"/>
            <a:r>
              <a:rPr lang="en-US" sz="6600" kern="1200" cap="all" spc="200" baseline="0">
                <a:solidFill>
                  <a:schemeClr val="tx1"/>
                </a:solidFill>
                <a:latin typeface="+mj-lt"/>
                <a:ea typeface="+mj-ea"/>
                <a:cs typeface="+mj-cs"/>
              </a:rPr>
              <a:t>Insights and recommendations</a:t>
            </a:r>
          </a:p>
        </p:txBody>
      </p:sp>
      <p:cxnSp>
        <p:nvCxnSpPr>
          <p:cNvPr id="29" name="Straight Connector 28">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469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24CB5F2-A584-B0F5-A3DC-A4710479CF4F}"/>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a:t>Single employer commitment</a:t>
            </a:r>
          </a:p>
        </p:txBody>
      </p:sp>
      <p:sp>
        <p:nvSpPr>
          <p:cNvPr id="4" name="Text Placeholder 3">
            <a:extLst>
              <a:ext uri="{FF2B5EF4-FFF2-40B4-BE49-F238E27FC236}">
                <a16:creationId xmlns:a16="http://schemas.microsoft.com/office/drawing/2014/main" id="{BD4EC1B9-9031-9869-89BB-393123A5183C}"/>
              </a:ext>
            </a:extLst>
          </p:cNvPr>
          <p:cNvSpPr>
            <a:spLocks noGrp="1"/>
          </p:cNvSpPr>
          <p:nvPr>
            <p:ph type="body" sz="half" idx="2"/>
          </p:nvPr>
        </p:nvSpPr>
        <p:spPr>
          <a:xfrm>
            <a:off x="1024128" y="2286000"/>
            <a:ext cx="3133580" cy="3931920"/>
          </a:xfrm>
        </p:spPr>
        <p:txBody>
          <a:bodyPr vert="horz" lIns="45720" tIns="45720" rIns="45720" bIns="45720" rtlCol="0">
            <a:normAutofit/>
          </a:bodyPr>
          <a:lstStyle/>
          <a:p>
            <a:pPr marL="285750" indent="-285750">
              <a:lnSpc>
                <a:spcPct val="90000"/>
              </a:lnSpc>
              <a:buFont typeface="Arial" panose="020B0604020202020204" pitchFamily="34" charset="0"/>
              <a:buChar char="•"/>
            </a:pPr>
            <a:r>
              <a:rPr lang="en-US" dirty="0"/>
              <a:t>Key Insights</a:t>
            </a:r>
          </a:p>
          <a:p>
            <a:pPr marL="742950" lvl="1" indent="-285750">
              <a:buFont typeface="Arial" panose="020B0604020202020204" pitchFamily="34" charset="0"/>
              <a:buChar char="•"/>
            </a:pPr>
            <a:r>
              <a:rPr lang="en-US" sz="1600" b="1" dirty="0"/>
              <a:t>High Uncertainty</a:t>
            </a:r>
            <a:r>
              <a:rPr lang="en-US" sz="1600" dirty="0"/>
              <a:t>: </a:t>
            </a:r>
            <a:r>
              <a:rPr lang="en-US" sz="1600"/>
              <a:t>GenZ's</a:t>
            </a:r>
            <a:r>
              <a:rPr lang="en-US" sz="1600" dirty="0"/>
              <a:t> commitment to a single employer is situational</a:t>
            </a:r>
          </a:p>
          <a:p>
            <a:pPr marL="742950" lvl="1" indent="-285750">
              <a:buFont typeface="Arial" panose="020B0604020202020204" pitchFamily="34" charset="0"/>
              <a:buChar char="•"/>
            </a:pPr>
            <a:r>
              <a:rPr lang="en-US" sz="1600" b="1" dirty="0"/>
              <a:t>Higher Decline in 7+ Years Commitment</a:t>
            </a:r>
            <a:r>
              <a:rPr lang="en-US" sz="1600" dirty="0"/>
              <a:t>: Long-term loyalty is rare among </a:t>
            </a:r>
            <a:r>
              <a:rPr lang="en-US" sz="1600"/>
              <a:t>GenZ</a:t>
            </a:r>
            <a:endParaRPr lang="en-US" sz="1600" dirty="0"/>
          </a:p>
          <a:p>
            <a:pPr marL="285750" indent="-285750">
              <a:lnSpc>
                <a:spcPct val="90000"/>
              </a:lnSpc>
              <a:buFont typeface="Arial" panose="020B0604020202020204" pitchFamily="34" charset="0"/>
              <a:buChar char="•"/>
            </a:pPr>
            <a:r>
              <a:rPr lang="en-US" dirty="0"/>
              <a:t>Recommendations</a:t>
            </a:r>
          </a:p>
          <a:p>
            <a:pPr marL="742950" lvl="1" indent="-285750">
              <a:buFont typeface="Arial" panose="020B0604020202020204" pitchFamily="34" charset="0"/>
              <a:buChar char="•"/>
            </a:pPr>
            <a:r>
              <a:rPr lang="en-US" sz="1600" dirty="0"/>
              <a:t>Enhance Career Growth Opportunities</a:t>
            </a:r>
          </a:p>
          <a:p>
            <a:pPr marL="742950" lvl="1" indent="-285750">
              <a:buFont typeface="Arial" panose="020B0604020202020204" pitchFamily="34" charset="0"/>
              <a:buChar char="•"/>
            </a:pPr>
            <a:r>
              <a:rPr lang="en-US" sz="1600" dirty="0"/>
              <a:t>Flexible Work Models &amp; Benefits </a:t>
            </a:r>
          </a:p>
          <a:p>
            <a:pPr marL="742950" lvl="1" indent="-285750">
              <a:buFont typeface="Arial" panose="020B0604020202020204" pitchFamily="34" charset="0"/>
              <a:buChar char="•"/>
            </a:pPr>
            <a:r>
              <a:rPr lang="en-US" sz="1600" dirty="0"/>
              <a:t>Stronger Employer Branding</a:t>
            </a:r>
          </a:p>
        </p:txBody>
      </p:sp>
      <p:pic>
        <p:nvPicPr>
          <p:cNvPr id="6" name="Content Placeholder 5" descr="A graph of blue rectangular bars with numbers and a white background&#10;&#10;Description automatically generated">
            <a:extLst>
              <a:ext uri="{FF2B5EF4-FFF2-40B4-BE49-F238E27FC236}">
                <a16:creationId xmlns:a16="http://schemas.microsoft.com/office/drawing/2014/main" id="{6893C3B1-99F1-C4E1-BF75-FB1D4F767093}"/>
              </a:ext>
            </a:extLst>
          </p:cNvPr>
          <p:cNvPicPr>
            <a:picLocks noGrp="1" noChangeAspect="1"/>
          </p:cNvPicPr>
          <p:nvPr>
            <p:ph idx="1"/>
          </p:nvPr>
        </p:nvPicPr>
        <p:blipFill>
          <a:blip r:embed="rId2"/>
          <a:stretch>
            <a:fillRect/>
          </a:stretch>
        </p:blipFill>
        <p:spPr>
          <a:xfrm>
            <a:off x="5314622" y="640080"/>
            <a:ext cx="5565017" cy="5577840"/>
          </a:xfrm>
          <a:prstGeom prst="rect">
            <a:avLst/>
          </a:prstGeom>
        </p:spPr>
      </p:pic>
    </p:spTree>
    <p:extLst>
      <p:ext uri="{BB962C8B-B14F-4D97-AF65-F5344CB8AC3E}">
        <p14:creationId xmlns:p14="http://schemas.microsoft.com/office/powerpoint/2010/main" val="1485698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04789B-0B6D-015E-F12B-0C9AC497C229}"/>
            </a:ext>
          </a:extLst>
        </p:cNvPr>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215DEDD-B0D1-08D9-DC4B-981EC6ADEE71}"/>
              </a:ext>
            </a:extLst>
          </p:cNvPr>
          <p:cNvSpPr>
            <a:spLocks noGrp="1"/>
          </p:cNvSpPr>
          <p:nvPr>
            <p:ph type="title"/>
          </p:nvPr>
        </p:nvSpPr>
        <p:spPr>
          <a:xfrm>
            <a:off x="1024128" y="585216"/>
            <a:ext cx="4255443" cy="1499616"/>
          </a:xfrm>
        </p:spPr>
        <p:txBody>
          <a:bodyPr vert="horz" lIns="91440" tIns="45720" rIns="91440" bIns="45720" rtlCol="0" anchor="ctr">
            <a:normAutofit/>
          </a:bodyPr>
          <a:lstStyle/>
          <a:p>
            <a:r>
              <a:rPr lang="en-US" dirty="0"/>
              <a:t>Mission alignment</a:t>
            </a:r>
          </a:p>
        </p:txBody>
      </p:sp>
      <p:sp>
        <p:nvSpPr>
          <p:cNvPr id="4" name="Text Placeholder 3">
            <a:extLst>
              <a:ext uri="{FF2B5EF4-FFF2-40B4-BE49-F238E27FC236}">
                <a16:creationId xmlns:a16="http://schemas.microsoft.com/office/drawing/2014/main" id="{D9526077-CD28-C697-6272-5341864E5926}"/>
              </a:ext>
            </a:extLst>
          </p:cNvPr>
          <p:cNvSpPr>
            <a:spLocks noGrp="1"/>
          </p:cNvSpPr>
          <p:nvPr>
            <p:ph type="body" sz="half" idx="2"/>
          </p:nvPr>
        </p:nvSpPr>
        <p:spPr>
          <a:xfrm>
            <a:off x="1024128" y="2286000"/>
            <a:ext cx="4255443" cy="4023360"/>
          </a:xfrm>
        </p:spPr>
        <p:txBody>
          <a:bodyPr vert="horz" lIns="45720" tIns="45720" rIns="45720" bIns="45720" rtlCol="0">
            <a:normAutofit/>
          </a:bodyPr>
          <a:lstStyle/>
          <a:p>
            <a:pPr marL="285750" indent="-285750">
              <a:lnSpc>
                <a:spcPct val="90000"/>
              </a:lnSpc>
              <a:buFont typeface="Arial" panose="020B0604020202020204" pitchFamily="34" charset="0"/>
              <a:buChar char="•"/>
            </a:pPr>
            <a:r>
              <a:rPr lang="en-US" dirty="0"/>
              <a:t>Key Insights</a:t>
            </a:r>
          </a:p>
          <a:p>
            <a:pPr marL="742950" lvl="1" indent="-285750">
              <a:buFont typeface="Arial" panose="020B0604020202020204" pitchFamily="34" charset="0"/>
              <a:buChar char="•"/>
            </a:pPr>
            <a:r>
              <a:rPr lang="en-US" sz="1600" dirty="0"/>
              <a:t>High Misalignment &amp; Uncertainty: A majority of </a:t>
            </a:r>
            <a:r>
              <a:rPr lang="en-US" sz="1600"/>
              <a:t>GenZ</a:t>
            </a:r>
            <a:r>
              <a:rPr lang="en-US" sz="1600" dirty="0"/>
              <a:t> employees struggle to connect with their company’s mission</a:t>
            </a:r>
          </a:p>
          <a:p>
            <a:pPr marL="742950" lvl="1" indent="-285750">
              <a:buFont typeface="Arial" panose="020B0604020202020204" pitchFamily="34" charset="0"/>
              <a:buChar char="•"/>
            </a:pPr>
            <a:r>
              <a:rPr lang="en-US" sz="1600" dirty="0"/>
              <a:t>Unclear Understanding is a Major Factor</a:t>
            </a:r>
          </a:p>
          <a:p>
            <a:pPr marL="285750" indent="-285750">
              <a:lnSpc>
                <a:spcPct val="90000"/>
              </a:lnSpc>
              <a:buFont typeface="Arial" panose="020B0604020202020204" pitchFamily="34" charset="0"/>
              <a:buChar char="•"/>
            </a:pPr>
            <a:r>
              <a:rPr lang="en-US" dirty="0"/>
              <a:t>Recommendations</a:t>
            </a:r>
          </a:p>
          <a:p>
            <a:pPr marL="742950" lvl="1" indent="-285750">
              <a:buFont typeface="Arial" panose="020B0604020202020204" pitchFamily="34" charset="0"/>
              <a:buChar char="•"/>
            </a:pPr>
            <a:r>
              <a:rPr lang="en-US" sz="1600" dirty="0"/>
              <a:t>Improve Communication</a:t>
            </a:r>
          </a:p>
          <a:p>
            <a:pPr marL="742950" lvl="1" indent="-285750">
              <a:buFont typeface="Arial" panose="020B0604020202020204" pitchFamily="34" charset="0"/>
              <a:buChar char="•"/>
            </a:pPr>
            <a:r>
              <a:rPr lang="en-US" sz="1600" dirty="0"/>
              <a:t>Align Personal &amp; Company Values</a:t>
            </a:r>
          </a:p>
          <a:p>
            <a:pPr marL="742950" lvl="1" indent="-285750">
              <a:buFont typeface="Arial" panose="020B0604020202020204" pitchFamily="34" charset="0"/>
              <a:buChar char="•"/>
            </a:pPr>
            <a:r>
              <a:rPr lang="en-US" sz="1600" dirty="0"/>
              <a:t>Incorporate Employee Voice</a:t>
            </a:r>
          </a:p>
        </p:txBody>
      </p:sp>
      <p:pic>
        <p:nvPicPr>
          <p:cNvPr id="6" name="Content Placeholder 5">
            <a:extLst>
              <a:ext uri="{FF2B5EF4-FFF2-40B4-BE49-F238E27FC236}">
                <a16:creationId xmlns:a16="http://schemas.microsoft.com/office/drawing/2014/main" id="{1C16068A-0F9F-F439-90C9-4E863EE5F216}"/>
              </a:ext>
            </a:extLst>
          </p:cNvPr>
          <p:cNvPicPr>
            <a:picLocks noGrp="1" noChangeAspect="1"/>
          </p:cNvPicPr>
          <p:nvPr>
            <p:ph idx="1"/>
          </p:nvPr>
        </p:nvPicPr>
        <p:blipFill>
          <a:blip r:embed="rId2"/>
          <a:stretch/>
        </p:blipFill>
        <p:spPr>
          <a:xfrm>
            <a:off x="5715000" y="2187325"/>
            <a:ext cx="5678424" cy="2455918"/>
          </a:xfrm>
          <a:prstGeom prst="rect">
            <a:avLst/>
          </a:prstGeom>
        </p:spPr>
      </p:pic>
    </p:spTree>
    <p:extLst>
      <p:ext uri="{BB962C8B-B14F-4D97-AF65-F5344CB8AC3E}">
        <p14:creationId xmlns:p14="http://schemas.microsoft.com/office/powerpoint/2010/main" val="1416725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0620E6-7E5E-F96C-A1F6-5C7187B9E0BC}"/>
            </a:ext>
          </a:extLst>
        </p:cNvPr>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A3CA52C-B5A6-16BC-F366-CBF8380E62F9}"/>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dirty="0"/>
              <a:t>Salary </a:t>
            </a:r>
            <a:r>
              <a:rPr lang="en-US"/>
              <a:t>distibution</a:t>
            </a:r>
            <a:endParaRPr lang="en-US" dirty="0"/>
          </a:p>
        </p:txBody>
      </p:sp>
      <p:sp>
        <p:nvSpPr>
          <p:cNvPr id="4" name="Text Placeholder 3">
            <a:extLst>
              <a:ext uri="{FF2B5EF4-FFF2-40B4-BE49-F238E27FC236}">
                <a16:creationId xmlns:a16="http://schemas.microsoft.com/office/drawing/2014/main" id="{ACFDB7B4-B8AC-B296-0023-2FE11037312C}"/>
              </a:ext>
            </a:extLst>
          </p:cNvPr>
          <p:cNvSpPr>
            <a:spLocks noGrp="1"/>
          </p:cNvSpPr>
          <p:nvPr>
            <p:ph type="body" sz="half" idx="2"/>
          </p:nvPr>
        </p:nvSpPr>
        <p:spPr>
          <a:xfrm>
            <a:off x="1024128" y="2286000"/>
            <a:ext cx="3133580" cy="3931920"/>
          </a:xfrm>
        </p:spPr>
        <p:txBody>
          <a:bodyPr vert="horz" lIns="45720" tIns="45720" rIns="45720" bIns="45720" rtlCol="0">
            <a:normAutofit/>
          </a:bodyPr>
          <a:lstStyle/>
          <a:p>
            <a:pPr marL="285750" indent="-285750">
              <a:lnSpc>
                <a:spcPct val="90000"/>
              </a:lnSpc>
              <a:buFont typeface="Arial" panose="020B0604020202020204" pitchFamily="34" charset="0"/>
              <a:buChar char="•"/>
            </a:pPr>
            <a:r>
              <a:rPr lang="en-US" dirty="0"/>
              <a:t>Key Insights</a:t>
            </a:r>
          </a:p>
          <a:p>
            <a:pPr marL="742950" lvl="1" indent="-285750">
              <a:buFont typeface="Arial" panose="020B0604020202020204" pitchFamily="34" charset="0"/>
              <a:buChar char="•"/>
            </a:pPr>
            <a:r>
              <a:rPr lang="en-US" sz="1600" dirty="0"/>
              <a:t>The mean salary expectation for 7+ years is consistently </a:t>
            </a:r>
            <a:r>
              <a:rPr lang="en-US" sz="1600" b="1" dirty="0"/>
              <a:t>higher</a:t>
            </a:r>
            <a:r>
              <a:rPr lang="en-US" sz="1600" dirty="0"/>
              <a:t> than 3+ years, indicating </a:t>
            </a:r>
            <a:r>
              <a:rPr lang="en-US" sz="1600"/>
              <a:t>GenZ</a:t>
            </a:r>
            <a:r>
              <a:rPr lang="en-US" sz="1600" dirty="0"/>
              <a:t> anticipates </a:t>
            </a:r>
            <a:r>
              <a:rPr lang="en-US" sz="1600" b="1" dirty="0"/>
              <a:t>steady salary growth</a:t>
            </a:r>
            <a:r>
              <a:rPr lang="en-US" sz="1600" dirty="0"/>
              <a:t> over time</a:t>
            </a:r>
          </a:p>
          <a:p>
            <a:pPr marL="742950" lvl="1" indent="-285750">
              <a:buFont typeface="Arial" panose="020B0604020202020204" pitchFamily="34" charset="0"/>
              <a:buChar char="•"/>
            </a:pPr>
            <a:r>
              <a:rPr lang="en-US" sz="1600" dirty="0"/>
              <a:t>Majority Expect Moderate Salaries (</a:t>
            </a:r>
            <a:r>
              <a:rPr lang="en-US" sz="1600" b="1" dirty="0"/>
              <a:t>21K-50K</a:t>
            </a:r>
            <a:r>
              <a:rPr lang="en-US" sz="1600" dirty="0"/>
              <a:t>)</a:t>
            </a:r>
          </a:p>
          <a:p>
            <a:pPr marL="285750" indent="-285750">
              <a:lnSpc>
                <a:spcPct val="90000"/>
              </a:lnSpc>
              <a:buFont typeface="Arial" panose="020B0604020202020204" pitchFamily="34" charset="0"/>
              <a:buChar char="•"/>
            </a:pPr>
            <a:r>
              <a:rPr lang="en-US" dirty="0"/>
              <a:t>Recommendations</a:t>
            </a:r>
          </a:p>
          <a:p>
            <a:pPr marL="742950" lvl="1" indent="-285750">
              <a:buFont typeface="Arial" panose="020B0604020202020204" pitchFamily="34" charset="0"/>
              <a:buChar char="•"/>
            </a:pPr>
            <a:r>
              <a:rPr lang="en-US" sz="1600" dirty="0"/>
              <a:t>Transparent Career Growth Plans</a:t>
            </a:r>
          </a:p>
          <a:p>
            <a:pPr marL="742950" lvl="1" indent="-285750">
              <a:buFont typeface="Arial" panose="020B0604020202020204" pitchFamily="34" charset="0"/>
              <a:buChar char="•"/>
            </a:pPr>
            <a:r>
              <a:rPr lang="en-US" sz="1600" dirty="0"/>
              <a:t>Competitive Compensation Strategy</a:t>
            </a:r>
          </a:p>
          <a:p>
            <a:pPr marL="742950" lvl="1" indent="-285750">
              <a:buFont typeface="Arial" panose="020B0604020202020204" pitchFamily="34" charset="0"/>
              <a:buChar char="•"/>
            </a:pPr>
            <a:r>
              <a:rPr lang="en-US" sz="1600" dirty="0"/>
              <a:t>Skill-Based Salary Growth</a:t>
            </a:r>
          </a:p>
        </p:txBody>
      </p:sp>
      <p:pic>
        <p:nvPicPr>
          <p:cNvPr id="6" name="Content Placeholder 5" descr="A graph with a line and a line&#10;&#10;Description automatically generated with medium confidence">
            <a:extLst>
              <a:ext uri="{FF2B5EF4-FFF2-40B4-BE49-F238E27FC236}">
                <a16:creationId xmlns:a16="http://schemas.microsoft.com/office/drawing/2014/main" id="{98A05422-5819-2023-15BC-EB77104BBCFA}"/>
              </a:ext>
            </a:extLst>
          </p:cNvPr>
          <p:cNvPicPr>
            <a:picLocks noGrp="1" noChangeAspect="1"/>
          </p:cNvPicPr>
          <p:nvPr>
            <p:ph idx="1"/>
          </p:nvPr>
        </p:nvPicPr>
        <p:blipFill>
          <a:blip r:embed="rId2"/>
          <a:stretch/>
        </p:blipFill>
        <p:spPr>
          <a:xfrm>
            <a:off x="4642342" y="1667058"/>
            <a:ext cx="6909577" cy="3523883"/>
          </a:xfrm>
          <a:prstGeom prst="rect">
            <a:avLst/>
          </a:prstGeom>
        </p:spPr>
      </p:pic>
    </p:spTree>
    <p:extLst>
      <p:ext uri="{BB962C8B-B14F-4D97-AF65-F5344CB8AC3E}">
        <p14:creationId xmlns:p14="http://schemas.microsoft.com/office/powerpoint/2010/main" val="4272975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1909-4E53-C4AC-DA73-E674FFD4E7FD}"/>
              </a:ext>
            </a:extLst>
          </p:cNvPr>
          <p:cNvSpPr>
            <a:spLocks noGrp="1"/>
          </p:cNvSpPr>
          <p:nvPr>
            <p:ph type="title"/>
          </p:nvPr>
        </p:nvSpPr>
        <p:spPr/>
        <p:txBody>
          <a:bodyPr/>
          <a:lstStyle/>
          <a:p>
            <a:r>
              <a:rPr lang="en-IN" dirty="0"/>
              <a:t>Future scope</a:t>
            </a:r>
          </a:p>
        </p:txBody>
      </p:sp>
      <p:graphicFrame>
        <p:nvGraphicFramePr>
          <p:cNvPr id="7" name="Content Placeholder 2">
            <a:extLst>
              <a:ext uri="{FF2B5EF4-FFF2-40B4-BE49-F238E27FC236}">
                <a16:creationId xmlns:a16="http://schemas.microsoft.com/office/drawing/2014/main" id="{588B8BDE-A935-F801-5E04-9201AE10C1D9}"/>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8008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F87BB3-E49D-15B1-498D-16C02C6C527C}"/>
              </a:ext>
            </a:extLst>
          </p:cNvPr>
          <p:cNvSpPr>
            <a:spLocks noGrp="1"/>
          </p:cNvSpPr>
          <p:nvPr>
            <p:ph type="title"/>
          </p:nvPr>
        </p:nvSpPr>
        <p:spPr>
          <a:xfrm>
            <a:off x="1024128" y="585216"/>
            <a:ext cx="5867061" cy="1499616"/>
          </a:xfrm>
        </p:spPr>
        <p:txBody>
          <a:bodyPr>
            <a:normAutofit/>
          </a:bodyPr>
          <a:lstStyle/>
          <a:p>
            <a:r>
              <a:rPr lang="en-IN"/>
              <a:t>Thank you</a:t>
            </a:r>
            <a:endParaRPr lang="en-IN" dirty="0"/>
          </a:p>
        </p:txBody>
      </p:sp>
      <p:pic>
        <p:nvPicPr>
          <p:cNvPr id="10" name="Graphic 9" descr="Smiling Face with No Fill">
            <a:extLst>
              <a:ext uri="{FF2B5EF4-FFF2-40B4-BE49-F238E27FC236}">
                <a16:creationId xmlns:a16="http://schemas.microsoft.com/office/drawing/2014/main" id="{A8A13DF8-B92A-D8D3-BCE8-A0269FDC83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4558" y="2286000"/>
            <a:ext cx="3886200" cy="3886200"/>
          </a:xfrm>
          <a:prstGeom prst="rect">
            <a:avLst/>
          </a:prstGeom>
        </p:spPr>
      </p:pic>
      <p:sp>
        <p:nvSpPr>
          <p:cNvPr id="19" name="Rectangle 18">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7A19ABA2-F392-E6D8-4A4A-5AFC4C4A1606}"/>
              </a:ext>
            </a:extLst>
          </p:cNvPr>
          <p:cNvSpPr>
            <a:spLocks noGrp="1"/>
          </p:cNvSpPr>
          <p:nvPr>
            <p:ph idx="1"/>
          </p:nvPr>
        </p:nvSpPr>
        <p:spPr>
          <a:xfrm>
            <a:off x="8021490" y="585216"/>
            <a:ext cx="3527043" cy="5586984"/>
          </a:xfrm>
        </p:spPr>
        <p:txBody>
          <a:bodyPr anchor="ctr">
            <a:normAutofit/>
          </a:bodyPr>
          <a:lstStyle/>
          <a:p>
            <a:r>
              <a:rPr lang="en-US" sz="2000">
                <a:solidFill>
                  <a:srgbClr val="FFFFFF"/>
                </a:solidFill>
              </a:rPr>
              <a:t>"This study highlights how GenZ is reshaping the workforce with evolving career expectations. Businesses must adapt to retain and engage the next generation of professionals."</a:t>
            </a:r>
            <a:endParaRPr lang="en-IN" sz="2000">
              <a:solidFill>
                <a:srgbClr val="FFFFFF"/>
              </a:solidFill>
            </a:endParaRPr>
          </a:p>
        </p:txBody>
      </p:sp>
    </p:spTree>
    <p:extLst>
      <p:ext uri="{BB962C8B-B14F-4D97-AF65-F5344CB8AC3E}">
        <p14:creationId xmlns:p14="http://schemas.microsoft.com/office/powerpoint/2010/main" val="139149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chart&#10;&#10;Description automatically generated">
            <a:extLst>
              <a:ext uri="{FF2B5EF4-FFF2-40B4-BE49-F238E27FC236}">
                <a16:creationId xmlns:a16="http://schemas.microsoft.com/office/drawing/2014/main" id="{FC884724-EF9C-C494-98E5-A58E984E348B}"/>
              </a:ext>
            </a:extLst>
          </p:cNvPr>
          <p:cNvPicPr>
            <a:picLocks noChangeAspect="1"/>
          </p:cNvPicPr>
          <p:nvPr/>
        </p:nvPicPr>
        <p:blipFill>
          <a:blip r:embed="rId2"/>
          <a:stretch>
            <a:fillRect/>
          </a:stretch>
        </p:blipFill>
        <p:spPr>
          <a:xfrm>
            <a:off x="0" y="589123"/>
            <a:ext cx="12192000" cy="5679754"/>
          </a:xfrm>
          <a:prstGeom prst="rect">
            <a:avLst/>
          </a:prstGeom>
        </p:spPr>
      </p:pic>
      <p:sp>
        <p:nvSpPr>
          <p:cNvPr id="4" name="TextBox 3">
            <a:extLst>
              <a:ext uri="{FF2B5EF4-FFF2-40B4-BE49-F238E27FC236}">
                <a16:creationId xmlns:a16="http://schemas.microsoft.com/office/drawing/2014/main" id="{F75AA6B2-65D0-4E86-2243-B12040C747A8}"/>
              </a:ext>
            </a:extLst>
          </p:cNvPr>
          <p:cNvSpPr txBox="1"/>
          <p:nvPr/>
        </p:nvSpPr>
        <p:spPr>
          <a:xfrm>
            <a:off x="4748213" y="123825"/>
            <a:ext cx="2376488" cy="369332"/>
          </a:xfrm>
          <a:prstGeom prst="rect">
            <a:avLst/>
          </a:prstGeom>
          <a:noFill/>
        </p:spPr>
        <p:txBody>
          <a:bodyPr wrap="square" rtlCol="0">
            <a:spAutoFit/>
          </a:bodyPr>
          <a:lstStyle/>
          <a:p>
            <a:r>
              <a:rPr lang="en-IN" dirty="0"/>
              <a:t>MS EXCEL DASHBOARD</a:t>
            </a:r>
          </a:p>
        </p:txBody>
      </p:sp>
    </p:spTree>
    <p:extLst>
      <p:ext uri="{BB962C8B-B14F-4D97-AF65-F5344CB8AC3E}">
        <p14:creationId xmlns:p14="http://schemas.microsoft.com/office/powerpoint/2010/main" val="43847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FF24-EE54-7C66-CB2A-C3DFCB8E24B2}"/>
              </a:ext>
            </a:extLst>
          </p:cNvPr>
          <p:cNvSpPr>
            <a:spLocks noGrp="1"/>
          </p:cNvSpPr>
          <p:nvPr>
            <p:ph type="title"/>
          </p:nvPr>
        </p:nvSpPr>
        <p:spPr>
          <a:xfrm>
            <a:off x="1024128" y="585216"/>
            <a:ext cx="9720072" cy="1499616"/>
          </a:xfrm>
        </p:spPr>
        <p:txBody>
          <a:bodyPr>
            <a:normAutofit/>
          </a:bodyPr>
          <a:lstStyle/>
          <a:p>
            <a:r>
              <a:rPr lang="en-IN"/>
              <a:t>What’s Inside?</a:t>
            </a:r>
            <a:endParaRPr lang="en-IN" dirty="0"/>
          </a:p>
        </p:txBody>
      </p:sp>
      <p:graphicFrame>
        <p:nvGraphicFramePr>
          <p:cNvPr id="11" name="Content Placeholder 2">
            <a:extLst>
              <a:ext uri="{FF2B5EF4-FFF2-40B4-BE49-F238E27FC236}">
                <a16:creationId xmlns:a16="http://schemas.microsoft.com/office/drawing/2014/main" id="{1515F210-7147-6BE2-4C4E-046E936A4C42}"/>
              </a:ext>
            </a:extLst>
          </p:cNvPr>
          <p:cNvGraphicFramePr>
            <a:graphicFrameLocks noGrp="1"/>
          </p:cNvGraphicFramePr>
          <p:nvPr>
            <p:ph idx="1"/>
            <p:extLst>
              <p:ext uri="{D42A27DB-BD31-4B8C-83A1-F6EECF244321}">
                <p14:modId xmlns:p14="http://schemas.microsoft.com/office/powerpoint/2010/main" val="372225827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935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5"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6" name="Straight Connector 35">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EA5F96-37D0-693A-07F4-5D53F95E367A}"/>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Understanding the problem statement</a:t>
            </a:r>
          </a:p>
        </p:txBody>
      </p:sp>
      <p:cxnSp>
        <p:nvCxnSpPr>
          <p:cNvPr id="38" name="Straight Connector 37">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7" name="Content Placeholder 16" descr="A white text on a black background&#10;&#10;Description automatically generated">
            <a:extLst>
              <a:ext uri="{FF2B5EF4-FFF2-40B4-BE49-F238E27FC236}">
                <a16:creationId xmlns:a16="http://schemas.microsoft.com/office/drawing/2014/main" id="{B4C48541-1835-7E9E-E0F4-EDAC719BB064}"/>
              </a:ext>
            </a:extLst>
          </p:cNvPr>
          <p:cNvPicPr>
            <a:picLocks noChangeAspect="1"/>
          </p:cNvPicPr>
          <p:nvPr/>
        </p:nvPicPr>
        <p:blipFill>
          <a:blip r:embed="rId2"/>
          <a:stretch>
            <a:fillRect/>
          </a:stretch>
        </p:blipFill>
        <p:spPr>
          <a:xfrm>
            <a:off x="4654984" y="907149"/>
            <a:ext cx="6896936" cy="5044678"/>
          </a:xfrm>
          <a:prstGeom prst="rect">
            <a:avLst/>
          </a:prstGeom>
        </p:spPr>
      </p:pic>
    </p:spTree>
    <p:extLst>
      <p:ext uri="{BB962C8B-B14F-4D97-AF65-F5344CB8AC3E}">
        <p14:creationId xmlns:p14="http://schemas.microsoft.com/office/powerpoint/2010/main" val="1425018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55F528-F185-6C97-78C8-64B574B35CDC}"/>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9"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1" name="Straight Connector 40">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0A00AF-4475-A418-DD74-8BB71EACFDF1}"/>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Understanding the problem statement</a:t>
            </a:r>
          </a:p>
        </p:txBody>
      </p:sp>
      <p:cxnSp>
        <p:nvCxnSpPr>
          <p:cNvPr id="45" name="Straight Connector 44">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7" name="Content Placeholder 16">
            <a:extLst>
              <a:ext uri="{FF2B5EF4-FFF2-40B4-BE49-F238E27FC236}">
                <a16:creationId xmlns:a16="http://schemas.microsoft.com/office/drawing/2014/main" id="{8E3CF323-63B8-CE70-8B46-CE92CC522259}"/>
              </a:ext>
            </a:extLst>
          </p:cNvPr>
          <p:cNvPicPr>
            <a:picLocks noChangeAspect="1"/>
          </p:cNvPicPr>
          <p:nvPr/>
        </p:nvPicPr>
        <p:blipFill>
          <a:blip r:embed="rId2"/>
          <a:stretch/>
        </p:blipFill>
        <p:spPr>
          <a:xfrm>
            <a:off x="4691791" y="640080"/>
            <a:ext cx="6823322" cy="5578816"/>
          </a:xfrm>
          <a:prstGeom prst="rect">
            <a:avLst/>
          </a:prstGeom>
        </p:spPr>
      </p:pic>
    </p:spTree>
    <p:extLst>
      <p:ext uri="{BB962C8B-B14F-4D97-AF65-F5344CB8AC3E}">
        <p14:creationId xmlns:p14="http://schemas.microsoft.com/office/powerpoint/2010/main" val="1038593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F08649-281E-9150-5EA1-6EC0363CA83C}"/>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6" name="Straight Connector 25">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BC551-6557-670C-49D8-20C5797730B7}"/>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Understanding the problem statement</a:t>
            </a:r>
          </a:p>
        </p:txBody>
      </p:sp>
      <p:cxnSp>
        <p:nvCxnSpPr>
          <p:cNvPr id="30" name="Straight Connector 29">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7" name="Content Placeholder 16">
            <a:extLst>
              <a:ext uri="{FF2B5EF4-FFF2-40B4-BE49-F238E27FC236}">
                <a16:creationId xmlns:a16="http://schemas.microsoft.com/office/drawing/2014/main" id="{D00EE990-0049-E60D-F65C-FF7EE661DCD6}"/>
              </a:ext>
            </a:extLst>
          </p:cNvPr>
          <p:cNvPicPr>
            <a:picLocks noChangeAspect="1"/>
          </p:cNvPicPr>
          <p:nvPr/>
        </p:nvPicPr>
        <p:blipFill>
          <a:blip r:embed="rId2"/>
          <a:stretch/>
        </p:blipFill>
        <p:spPr>
          <a:xfrm>
            <a:off x="5395330" y="640080"/>
            <a:ext cx="5416243" cy="5578816"/>
          </a:xfrm>
          <a:prstGeom prst="rect">
            <a:avLst/>
          </a:prstGeom>
        </p:spPr>
      </p:pic>
    </p:spTree>
    <p:extLst>
      <p:ext uri="{BB962C8B-B14F-4D97-AF65-F5344CB8AC3E}">
        <p14:creationId xmlns:p14="http://schemas.microsoft.com/office/powerpoint/2010/main" val="864684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9ACAF8-AE74-CFD2-D94F-B9F44EC55408}"/>
              </a:ext>
            </a:extLst>
          </p:cNvPr>
          <p:cNvSpPr>
            <a:spLocks noGrp="1"/>
          </p:cNvSpPr>
          <p:nvPr>
            <p:ph type="title"/>
          </p:nvPr>
        </p:nvSpPr>
        <p:spPr>
          <a:xfrm>
            <a:off x="1024129" y="585216"/>
            <a:ext cx="4431792" cy="1499616"/>
          </a:xfrm>
        </p:spPr>
        <p:txBody>
          <a:bodyPr vert="horz" lIns="91440" tIns="45720" rIns="91440" bIns="45720" rtlCol="0" anchor="ctr">
            <a:normAutofit/>
          </a:bodyPr>
          <a:lstStyle/>
          <a:p>
            <a:r>
              <a:rPr lang="en-US" sz="5000"/>
              <a:t>Data collection approach</a:t>
            </a:r>
          </a:p>
        </p:txBody>
      </p:sp>
      <p:sp>
        <p:nvSpPr>
          <p:cNvPr id="5" name="Text Placeholder 4">
            <a:extLst>
              <a:ext uri="{FF2B5EF4-FFF2-40B4-BE49-F238E27FC236}">
                <a16:creationId xmlns:a16="http://schemas.microsoft.com/office/drawing/2014/main" id="{1A73DE60-6321-B20F-A7AB-1545A2A95BF6}"/>
              </a:ext>
            </a:extLst>
          </p:cNvPr>
          <p:cNvSpPr>
            <a:spLocks noGrp="1"/>
          </p:cNvSpPr>
          <p:nvPr>
            <p:ph type="body" sz="half" idx="2"/>
          </p:nvPr>
        </p:nvSpPr>
        <p:spPr>
          <a:xfrm>
            <a:off x="1024128" y="2286000"/>
            <a:ext cx="4429615" cy="3931920"/>
          </a:xfrm>
        </p:spPr>
        <p:txBody>
          <a:bodyPr vert="horz" lIns="45720" tIns="45720" rIns="45720" bIns="45720" rtlCol="0">
            <a:normAutofit/>
          </a:bodyPr>
          <a:lstStyle/>
          <a:p>
            <a:pPr>
              <a:lnSpc>
                <a:spcPct val="90000"/>
              </a:lnSpc>
            </a:pPr>
            <a:r>
              <a:rPr lang="en-US"/>
              <a:t>Survey Design Highlights</a:t>
            </a:r>
          </a:p>
          <a:p>
            <a:pPr marL="285750" indent="-285750">
              <a:lnSpc>
                <a:spcPct val="90000"/>
              </a:lnSpc>
              <a:buFont typeface="Arial" panose="020B0604020202020204" pitchFamily="34" charset="0"/>
              <a:buChar char="•"/>
            </a:pPr>
            <a:r>
              <a:rPr lang="en-US"/>
              <a:t>Question Type : MCQ</a:t>
            </a:r>
          </a:p>
          <a:p>
            <a:pPr marL="285750" indent="-285750">
              <a:lnSpc>
                <a:spcPct val="90000"/>
              </a:lnSpc>
              <a:buFont typeface="Arial" panose="020B0604020202020204" pitchFamily="34" charset="0"/>
              <a:buChar char="•"/>
            </a:pPr>
            <a:r>
              <a:rPr lang="en-US"/>
              <a:t>Topics Covered:</a:t>
            </a:r>
          </a:p>
          <a:p>
            <a:pPr marL="742950" lvl="1" indent="-285750">
              <a:buFont typeface="Arial" panose="020B0604020202020204" pitchFamily="34" charset="0"/>
              <a:buChar char="•"/>
            </a:pPr>
            <a:r>
              <a:rPr lang="en-US"/>
              <a:t>Preferred industries &amp; job roles</a:t>
            </a:r>
          </a:p>
          <a:p>
            <a:pPr marL="742950" lvl="1" indent="-285750">
              <a:buFont typeface="Arial" panose="020B0604020202020204" pitchFamily="34" charset="0"/>
              <a:buChar char="•"/>
            </a:pPr>
            <a:r>
              <a:rPr lang="en-US"/>
              <a:t>Salary expectations</a:t>
            </a:r>
          </a:p>
          <a:p>
            <a:pPr marL="742950" lvl="1" indent="-285750">
              <a:buFont typeface="Arial" panose="020B0604020202020204" pitchFamily="34" charset="0"/>
              <a:buChar char="•"/>
            </a:pPr>
            <a:r>
              <a:rPr lang="en-US"/>
              <a:t>Work-life balance preferences</a:t>
            </a:r>
          </a:p>
          <a:p>
            <a:pPr marL="742950" lvl="1" indent="-285750">
              <a:buFont typeface="Arial" panose="020B0604020202020204" pitchFamily="34" charset="0"/>
              <a:buChar char="•"/>
            </a:pPr>
            <a:r>
              <a:rPr lang="en-US"/>
              <a:t>Interest in remote/hybrid work</a:t>
            </a:r>
          </a:p>
          <a:p>
            <a:pPr marL="742950" lvl="1" indent="-285750">
              <a:buFont typeface="Arial" panose="020B0604020202020204" pitchFamily="34" charset="0"/>
              <a:buChar char="•"/>
            </a:pPr>
            <a:r>
              <a:rPr lang="en-US"/>
              <a:t>Career challenges</a:t>
            </a:r>
          </a:p>
          <a:p>
            <a:pPr marL="285750" indent="-285750">
              <a:lnSpc>
                <a:spcPct val="90000"/>
              </a:lnSpc>
              <a:buFont typeface="Arial" panose="020B0604020202020204" pitchFamily="34" charset="0"/>
              <a:buChar char="•"/>
            </a:pPr>
            <a:r>
              <a:rPr lang="en-US"/>
              <a:t>Key Considerations:</a:t>
            </a:r>
          </a:p>
          <a:p>
            <a:pPr marL="742950" lvl="1" indent="-285750">
              <a:buFont typeface="Arial" panose="020B0604020202020204" pitchFamily="34" charset="0"/>
              <a:buChar char="•"/>
            </a:pPr>
            <a:r>
              <a:rPr lang="en-US"/>
              <a:t>Ensuring </a:t>
            </a:r>
            <a:r>
              <a:rPr lang="en-US" b="1"/>
              <a:t>clear, unbiased </a:t>
            </a:r>
            <a:r>
              <a:rPr lang="en-US"/>
              <a:t>question phrasing</a:t>
            </a:r>
          </a:p>
          <a:p>
            <a:pPr marL="742950" lvl="1" indent="-285750">
              <a:buFont typeface="Arial" panose="020B0604020202020204" pitchFamily="34" charset="0"/>
              <a:buChar char="•"/>
            </a:pPr>
            <a:r>
              <a:rPr lang="en-US"/>
              <a:t>Encouraging </a:t>
            </a:r>
            <a:r>
              <a:rPr lang="en-US" b="1"/>
              <a:t>anonymous</a:t>
            </a:r>
            <a:r>
              <a:rPr lang="en-US"/>
              <a:t> responses for honest insights</a:t>
            </a:r>
          </a:p>
          <a:p>
            <a:pPr marL="742950" lvl="1" indent="-285750">
              <a:buFont typeface="Arial" panose="020B0604020202020204" pitchFamily="34" charset="0"/>
              <a:buChar char="•"/>
            </a:pPr>
            <a:r>
              <a:rPr lang="en-US"/>
              <a:t>Targeting </a:t>
            </a:r>
            <a:r>
              <a:rPr lang="en-US" b="1"/>
              <a:t>diverse professional backgrounds</a:t>
            </a:r>
          </a:p>
        </p:txBody>
      </p:sp>
      <p:pic>
        <p:nvPicPr>
          <p:cNvPr id="7" name="Content Placeholder 6" descr="A screenshot of a survey&#10;&#10;Description automatically generated">
            <a:extLst>
              <a:ext uri="{FF2B5EF4-FFF2-40B4-BE49-F238E27FC236}">
                <a16:creationId xmlns:a16="http://schemas.microsoft.com/office/drawing/2014/main" id="{6863ECC5-466B-6D72-535F-927253A862F0}"/>
              </a:ext>
            </a:extLst>
          </p:cNvPr>
          <p:cNvPicPr>
            <a:picLocks noGrp="1" noChangeAspect="1"/>
          </p:cNvPicPr>
          <p:nvPr>
            <p:ph idx="1"/>
          </p:nvPr>
        </p:nvPicPr>
        <p:blipFill>
          <a:blip r:embed="rId2"/>
          <a:stretch>
            <a:fillRect/>
          </a:stretch>
        </p:blipFill>
        <p:spPr>
          <a:xfrm>
            <a:off x="6913551" y="640080"/>
            <a:ext cx="3820819" cy="5577840"/>
          </a:xfrm>
          <a:prstGeom prst="rect">
            <a:avLst/>
          </a:prstGeom>
        </p:spPr>
      </p:pic>
    </p:spTree>
    <p:extLst>
      <p:ext uri="{BB962C8B-B14F-4D97-AF65-F5344CB8AC3E}">
        <p14:creationId xmlns:p14="http://schemas.microsoft.com/office/powerpoint/2010/main" val="61678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6"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8" name="Straight Connector 37">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and spraying sanitizer">
            <a:extLst>
              <a:ext uri="{FF2B5EF4-FFF2-40B4-BE49-F238E27FC236}">
                <a16:creationId xmlns:a16="http://schemas.microsoft.com/office/drawing/2014/main" id="{141EA2F1-349D-F38F-A2F0-A0767C44AD45}"/>
              </a:ext>
            </a:extLst>
          </p:cNvPr>
          <p:cNvPicPr>
            <a:picLocks noChangeAspect="1"/>
          </p:cNvPicPr>
          <p:nvPr/>
        </p:nvPicPr>
        <p:blipFill>
          <a:blip r:embed="rId2">
            <a:alphaModFix amt="45000"/>
          </a:blip>
          <a:srcRect t="14568" r="-1" b="1140"/>
          <a:stretch/>
        </p:blipFill>
        <p:spPr>
          <a:xfrm>
            <a:off x="20" y="-1"/>
            <a:ext cx="12188932" cy="6858000"/>
          </a:xfrm>
          <a:prstGeom prst="rect">
            <a:avLst/>
          </a:prstGeom>
        </p:spPr>
      </p:pic>
      <p:sp>
        <p:nvSpPr>
          <p:cNvPr id="2" name="Title 1">
            <a:extLst>
              <a:ext uri="{FF2B5EF4-FFF2-40B4-BE49-F238E27FC236}">
                <a16:creationId xmlns:a16="http://schemas.microsoft.com/office/drawing/2014/main" id="{8F2F339D-8C64-5CD4-8B49-4C90C22EF23F}"/>
              </a:ext>
            </a:extLst>
          </p:cNvPr>
          <p:cNvSpPr>
            <a:spLocks noGrp="1"/>
          </p:cNvSpPr>
          <p:nvPr>
            <p:ph type="title"/>
          </p:nvPr>
        </p:nvSpPr>
        <p:spPr>
          <a:xfrm>
            <a:off x="643467" y="643467"/>
            <a:ext cx="7164674" cy="5571066"/>
          </a:xfrm>
        </p:spPr>
        <p:txBody>
          <a:bodyPr vert="horz" lIns="91440" tIns="45720" rIns="91440" bIns="45720" rtlCol="0" anchor="ctr">
            <a:normAutofit/>
          </a:bodyPr>
          <a:lstStyle/>
          <a:p>
            <a:pPr algn="r"/>
            <a:r>
              <a:rPr lang="en-US" sz="6600" kern="1200" cap="all" spc="200" baseline="0" dirty="0">
                <a:solidFill>
                  <a:schemeClr val="tx1"/>
                </a:solidFill>
                <a:latin typeface="+mj-lt"/>
                <a:ea typeface="+mj-ea"/>
                <a:cs typeface="+mj-cs"/>
              </a:rPr>
              <a:t>Data cleaning</a:t>
            </a:r>
          </a:p>
        </p:txBody>
      </p:sp>
      <p:cxnSp>
        <p:nvCxnSpPr>
          <p:cNvPr id="42" name="Straight Connector 41">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2848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235</TotalTime>
  <Words>565</Words>
  <Application>Microsoft Office PowerPoint</Application>
  <PresentationFormat>Widescreen</PresentationFormat>
  <Paragraphs>92</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Arial</vt:lpstr>
      <vt:lpstr>Tw Cen MT</vt:lpstr>
      <vt:lpstr>Tw Cen MT Condensed</vt:lpstr>
      <vt:lpstr>Wingdings</vt:lpstr>
      <vt:lpstr>Wingdings 3</vt:lpstr>
      <vt:lpstr>Integral</vt:lpstr>
      <vt:lpstr>GenZ Career Aspirations</vt:lpstr>
      <vt:lpstr>Introduction</vt:lpstr>
      <vt:lpstr>PowerPoint Presentation</vt:lpstr>
      <vt:lpstr>What’s Inside?</vt:lpstr>
      <vt:lpstr>Understanding the problem statement</vt:lpstr>
      <vt:lpstr>Understanding the problem statement</vt:lpstr>
      <vt:lpstr>Understanding the problem statement</vt:lpstr>
      <vt:lpstr>Data collection approach</vt:lpstr>
      <vt:lpstr>Data cleaning</vt:lpstr>
      <vt:lpstr>Data Cleaning and standardization</vt:lpstr>
      <vt:lpstr>From Raw to Refined</vt:lpstr>
      <vt:lpstr>Data analysis</vt:lpstr>
      <vt:lpstr>business questions</vt:lpstr>
      <vt:lpstr>Gender distribution</vt:lpstr>
      <vt:lpstr>Career near aspirational job</vt:lpstr>
      <vt:lpstr>Commit for 3+ years</vt:lpstr>
      <vt:lpstr>In-hand salary(5+ years)</vt:lpstr>
      <vt:lpstr>Power BI Dashboards</vt:lpstr>
      <vt:lpstr>PowerPoint Presentation</vt:lpstr>
      <vt:lpstr>PowerPoint Presentation</vt:lpstr>
      <vt:lpstr>PowerPoint Presentation</vt:lpstr>
      <vt:lpstr>Insights and recommendations</vt:lpstr>
      <vt:lpstr>Single employer commitment</vt:lpstr>
      <vt:lpstr>Mission alignment</vt:lpstr>
      <vt:lpstr>Salary distibution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dc:creator>
  <cp:lastModifiedBy>Shubham</cp:lastModifiedBy>
  <cp:revision>16</cp:revision>
  <dcterms:created xsi:type="dcterms:W3CDTF">2025-01-30T08:30:48Z</dcterms:created>
  <dcterms:modified xsi:type="dcterms:W3CDTF">2025-02-01T05:13:07Z</dcterms:modified>
</cp:coreProperties>
</file>