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67" r:id="rId7"/>
    <p:sldId id="266" r:id="rId8"/>
    <p:sldId id="268" r:id="rId9"/>
    <p:sldId id="259" r:id="rId10"/>
    <p:sldId id="265" r:id="rId11"/>
    <p:sldId id="269" r:id="rId12"/>
    <p:sldId id="270" r:id="rId13"/>
    <p:sldId id="272" r:id="rId14"/>
    <p:sldId id="273" r:id="rId15"/>
    <p:sldId id="275" r:id="rId16"/>
    <p:sldId id="260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47FF4D"/>
    <a:srgbClr val="72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8" y="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Inspector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Cameron Whipple, Robert Miller</a:t>
            </a:r>
          </a:p>
          <a:p>
            <a:r>
              <a:rPr lang="en-US" sz="1800" dirty="0" smtClean="0"/>
              <a:t>CSE 522S -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Tskdmp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Initiates </a:t>
            </a:r>
            <a:r>
              <a:rPr lang="en-US" sz="1800" dirty="0" smtClean="0"/>
              <a:t>all snapshotting operations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Communicates </a:t>
            </a:r>
            <a:r>
              <a:rPr lang="en-US" sz="1800" dirty="0" smtClean="0"/>
              <a:t>through </a:t>
            </a:r>
            <a:r>
              <a:rPr lang="en-US" sz="1800" dirty="0" err="1" smtClean="0"/>
              <a:t>sysfs</a:t>
            </a:r>
            <a:r>
              <a:rPr lang="en-US" sz="1800" dirty="0" smtClean="0"/>
              <a:t>: </a:t>
            </a:r>
            <a:r>
              <a:rPr lang="en-US" sz="1400" dirty="0"/>
              <a:t>/sys/kernel/</a:t>
            </a:r>
            <a:r>
              <a:rPr lang="en-US" sz="1400" dirty="0" err="1"/>
              <a:t>linux_inspect</a:t>
            </a:r>
            <a:r>
              <a:rPr lang="en-US" sz="1400" dirty="0"/>
              <a:t>/operation</a:t>
            </a:r>
            <a:endParaRPr lang="en-US" sz="1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Performs snapshots on processes memory content</a:t>
            </a:r>
          </a:p>
          <a:p>
            <a:pPr marL="742950" lvl="2" indent="-342900"/>
            <a:r>
              <a:rPr lang="en-US" sz="1400" dirty="0" smtClean="0"/>
              <a:t>/proc/</a:t>
            </a:r>
            <a:r>
              <a:rPr lang="en-US" sz="1400" dirty="0" err="1" smtClean="0"/>
              <a:t>pid</a:t>
            </a:r>
            <a:r>
              <a:rPr lang="en-US" sz="1400" dirty="0" smtClean="0"/>
              <a:t>/mem</a:t>
            </a:r>
          </a:p>
          <a:p>
            <a:pPr marL="742950" lvl="2" indent="-342900"/>
            <a:r>
              <a:rPr lang="en-US" sz="1400" dirty="0" smtClean="0"/>
              <a:t>/proc/</a:t>
            </a:r>
            <a:r>
              <a:rPr lang="en-US" sz="1400" dirty="0" err="1" smtClean="0"/>
              <a:t>pid</a:t>
            </a:r>
            <a:r>
              <a:rPr lang="en-US" sz="1400" dirty="0" smtClean="0"/>
              <a:t>/maps</a:t>
            </a:r>
          </a:p>
          <a:p>
            <a:pPr marL="342900" lvl="1" indent="-342900"/>
            <a:r>
              <a:rPr lang="en-US" sz="1800" dirty="0" smtClean="0"/>
              <a:t>Controls elements included within the snapshot</a:t>
            </a:r>
          </a:p>
          <a:p>
            <a:pPr marL="742950" lvl="2" indent="-342900"/>
            <a:r>
              <a:rPr lang="en-US" sz="1400" dirty="0" smtClean="0"/>
              <a:t>Task</a:t>
            </a:r>
          </a:p>
          <a:p>
            <a:pPr marL="742950" lvl="2" indent="-342900"/>
            <a:r>
              <a:rPr lang="en-US" sz="1400" dirty="0" smtClean="0"/>
              <a:t>Mem</a:t>
            </a:r>
          </a:p>
          <a:p>
            <a:pPr marL="742950" lvl="2" indent="-342900"/>
            <a:r>
              <a:rPr lang="en-US" sz="1400" dirty="0" smtClean="0"/>
              <a:t>…</a:t>
            </a:r>
          </a:p>
          <a:p>
            <a:pPr marL="342900" lvl="1" indent="-342900"/>
            <a:r>
              <a:rPr lang="en-US" sz="1800" dirty="0" smtClean="0"/>
              <a:t>Supports ability to perform cyclic snapshot operations</a:t>
            </a:r>
          </a:p>
          <a:p>
            <a:pPr marL="342900" lvl="1" indent="-342900"/>
            <a:r>
              <a:rPr lang="en-US" sz="1800" dirty="0" smtClean="0"/>
              <a:t>Snapshots support analysis through tools such as Meld</a:t>
            </a:r>
          </a:p>
          <a:p>
            <a:pPr marL="342900" lvl="1" indent="-342900"/>
            <a:endParaRPr lang="en-US" sz="1800" dirty="0"/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2057400"/>
            <a:ext cx="39719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1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Kernel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Commands received through </a:t>
            </a:r>
            <a:r>
              <a:rPr lang="en-US" sz="1800" dirty="0" err="1" smtClean="0"/>
              <a:t>sysfs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400" dirty="0"/>
              <a:t>/</a:t>
            </a:r>
            <a:r>
              <a:rPr lang="en-US" sz="1400" dirty="0" smtClean="0"/>
              <a:t>sys/kernel/</a:t>
            </a:r>
            <a:r>
              <a:rPr lang="en-US" sz="1400" dirty="0" err="1" smtClean="0"/>
              <a:t>linux_inspect</a:t>
            </a:r>
            <a:r>
              <a:rPr lang="en-US" sz="1400" dirty="0" smtClean="0"/>
              <a:t>/operation</a:t>
            </a:r>
          </a:p>
          <a:p>
            <a:r>
              <a:rPr lang="en-US" sz="1800" dirty="0" smtClean="0"/>
              <a:t>Processes </a:t>
            </a:r>
            <a:r>
              <a:rPr lang="en-US" sz="1800" dirty="0" err="1" smtClean="0"/>
              <a:t>LKM_Operation_t</a:t>
            </a:r>
            <a:r>
              <a:rPr lang="en-US" sz="1800" dirty="0" smtClean="0"/>
              <a:t> to determine elements to include within the snapshot</a:t>
            </a:r>
          </a:p>
          <a:p>
            <a:r>
              <a:rPr lang="en-US" sz="1800" dirty="0"/>
              <a:t>Removes targeted process from run </a:t>
            </a:r>
            <a:r>
              <a:rPr lang="en-US" sz="1800" dirty="0" smtClean="0"/>
              <a:t>queue</a:t>
            </a:r>
          </a:p>
          <a:p>
            <a:r>
              <a:rPr lang="en-US" sz="1800" dirty="0" smtClean="0"/>
              <a:t>Performs a snapshot of the specified elements</a:t>
            </a:r>
          </a:p>
          <a:p>
            <a:pPr lvl="1"/>
            <a:r>
              <a:rPr lang="en-US" sz="1400" dirty="0" smtClean="0"/>
              <a:t>Task</a:t>
            </a:r>
          </a:p>
          <a:p>
            <a:pPr lvl="1"/>
            <a:r>
              <a:rPr lang="en-US" sz="1400" dirty="0" smtClean="0"/>
              <a:t>Mem</a:t>
            </a:r>
          </a:p>
          <a:p>
            <a:pPr lvl="1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00200"/>
            <a:ext cx="3974937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3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err="1" smtClean="0"/>
              <a:t>Struct</a:t>
            </a:r>
            <a:r>
              <a:rPr lang="en-US" dirty="0" smtClean="0"/>
              <a:t>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Snapshot test app</a:t>
            </a:r>
          </a:p>
          <a:p>
            <a:pPr lvl="1"/>
            <a:r>
              <a:rPr lang="en-US" sz="1800" dirty="0" smtClean="0"/>
              <a:t>Same instance</a:t>
            </a:r>
          </a:p>
          <a:p>
            <a:pPr lvl="1"/>
            <a:r>
              <a:rPr lang="en-US" sz="1800" dirty="0" smtClean="0"/>
              <a:t>Across instances</a:t>
            </a:r>
          </a:p>
          <a:p>
            <a:r>
              <a:rPr lang="en-US" sz="2000" dirty="0" smtClean="0"/>
              <a:t>Snapshot bash shell</a:t>
            </a:r>
          </a:p>
          <a:p>
            <a:pPr lvl="1"/>
            <a:r>
              <a:rPr lang="en-US" sz="1800" dirty="0" smtClean="0"/>
              <a:t>Proves support for general user process</a:t>
            </a:r>
          </a:p>
          <a:p>
            <a:r>
              <a:rPr lang="en-US" sz="1800" dirty="0"/>
              <a:t>Snapshot directories compared with diff tools such as Meld</a:t>
            </a:r>
          </a:p>
          <a:p>
            <a:r>
              <a:rPr lang="en-US" sz="1800" dirty="0"/>
              <a:t>Analyze the differences in the two snapshots 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16002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PICTURE HERE SHOWING  A MELD INSTANCE FOR THE TASK 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3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Exported memory of a test application in two modes</a:t>
            </a:r>
          </a:p>
          <a:p>
            <a:pPr lvl="1"/>
            <a:r>
              <a:rPr lang="en-US" sz="1800" dirty="0" smtClean="0"/>
              <a:t>No stack/heap manipulations</a:t>
            </a:r>
          </a:p>
          <a:p>
            <a:pPr lvl="1"/>
            <a:r>
              <a:rPr lang="en-US" sz="1800" dirty="0" smtClean="0"/>
              <a:t>Stack/Heap Manipulations</a:t>
            </a:r>
          </a:p>
          <a:p>
            <a:r>
              <a:rPr lang="en-US" sz="2000" dirty="0" smtClean="0"/>
              <a:t>Snapshot directories compared with diff tools such as Meld</a:t>
            </a:r>
          </a:p>
          <a:p>
            <a:r>
              <a:rPr lang="en-US" sz="2000" dirty="0" smtClean="0"/>
              <a:t>Analyze the differences in the two snapshots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6000"/>
            <a:ext cx="4148253" cy="22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6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Robert – I will leave this slide for you to populate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2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/>
              <a:t>and Multi-tiered </a:t>
            </a:r>
            <a:r>
              <a:rPr lang="en-US" dirty="0" err="1" smtClean="0"/>
              <a:t>struct</a:t>
            </a:r>
            <a:r>
              <a:rPr lang="en-US" dirty="0" smtClean="0"/>
              <a:t> definitions</a:t>
            </a:r>
          </a:p>
          <a:p>
            <a:r>
              <a:rPr lang="en-US" dirty="0" smtClean="0"/>
              <a:t>Breadth of involved kernel sub-systems</a:t>
            </a:r>
          </a:p>
          <a:p>
            <a:r>
              <a:rPr lang="en-US" dirty="0" smtClean="0"/>
              <a:t>Kernel vs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Lack of documentation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 set of tools for performing process analysis on Linux</a:t>
            </a:r>
          </a:p>
          <a:p>
            <a:pPr lvl="1"/>
            <a:r>
              <a:rPr lang="en-US" dirty="0" smtClean="0"/>
              <a:t>Snapshot process state information as seen by kernel</a:t>
            </a:r>
          </a:p>
          <a:p>
            <a:pPr lvl="1"/>
            <a:r>
              <a:rPr lang="en-US" dirty="0" smtClean="0"/>
              <a:t>Snapshot process memory (stack, heap, etc..)</a:t>
            </a:r>
          </a:p>
          <a:p>
            <a:pPr lvl="1"/>
            <a:r>
              <a:rPr lang="en-US" dirty="0" smtClean="0"/>
              <a:t>Snapshot files currently opened by process</a:t>
            </a:r>
          </a:p>
          <a:p>
            <a:pPr lvl="1"/>
            <a:r>
              <a:rPr lang="en-US" dirty="0" smtClean="0"/>
              <a:t>Target any user space process on system</a:t>
            </a:r>
          </a:p>
          <a:p>
            <a:pPr lvl="1"/>
            <a:r>
              <a:rPr lang="en-US" dirty="0" smtClean="0"/>
              <a:t>Periodic snapshot support for offline analysis</a:t>
            </a:r>
          </a:p>
          <a:p>
            <a:r>
              <a:rPr lang="en-US" dirty="0" smtClean="0"/>
              <a:t>Plug-n-Play</a:t>
            </a:r>
          </a:p>
          <a:p>
            <a:pPr lvl="1"/>
            <a:r>
              <a:rPr lang="en-US" dirty="0" smtClean="0"/>
              <a:t>Install tools without kernel modification becoming necessary </a:t>
            </a:r>
          </a:p>
          <a:p>
            <a:r>
              <a:rPr lang="en-US" dirty="0" smtClean="0"/>
              <a:t>Extendable</a:t>
            </a:r>
          </a:p>
          <a:p>
            <a:pPr lvl="1"/>
            <a:r>
              <a:rPr lang="en-US" dirty="0" smtClean="0"/>
              <a:t>Developed to support the ability to extend support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Cyber Security</a:t>
            </a:r>
          </a:p>
          <a:p>
            <a:pPr lvl="1"/>
            <a:r>
              <a:rPr lang="en-US" sz="1800" dirty="0" smtClean="0"/>
              <a:t>Reverse Engineering</a:t>
            </a:r>
          </a:p>
          <a:p>
            <a:pPr lvl="1"/>
            <a:r>
              <a:rPr lang="en-US" sz="1800" dirty="0" smtClean="0"/>
              <a:t>Malware Analysis</a:t>
            </a:r>
          </a:p>
          <a:p>
            <a:pPr lvl="1"/>
            <a:r>
              <a:rPr lang="en-US" sz="1800" dirty="0" smtClean="0"/>
              <a:t>Research</a:t>
            </a:r>
          </a:p>
          <a:p>
            <a:r>
              <a:rPr lang="en-US" sz="2000" dirty="0" smtClean="0"/>
              <a:t>Software Development</a:t>
            </a:r>
          </a:p>
          <a:p>
            <a:pPr lvl="1"/>
            <a:r>
              <a:rPr lang="en-US" sz="1800" dirty="0" smtClean="0"/>
              <a:t>Memory Layout</a:t>
            </a:r>
          </a:p>
          <a:p>
            <a:pPr lvl="1"/>
            <a:r>
              <a:rPr lang="en-US" sz="1800" dirty="0" smtClean="0"/>
              <a:t>Performance Tuning</a:t>
            </a:r>
          </a:p>
          <a:p>
            <a:pPr lvl="1"/>
            <a:r>
              <a:rPr lang="en-US" sz="1800" dirty="0" smtClean="0"/>
              <a:t>Software Verification</a:t>
            </a:r>
          </a:p>
          <a:p>
            <a:r>
              <a:rPr lang="en-US" sz="2000" dirty="0" smtClean="0"/>
              <a:t>Existing Tools</a:t>
            </a:r>
          </a:p>
          <a:p>
            <a:pPr lvl="1"/>
            <a:r>
              <a:rPr lang="en-US" sz="1800" dirty="0" err="1"/>
              <a:t>f</a:t>
            </a:r>
            <a:r>
              <a:rPr lang="en-US" sz="1800" dirty="0" err="1" smtClean="0"/>
              <a:t>trace</a:t>
            </a:r>
            <a:endParaRPr lang="en-US" sz="1800" dirty="0" smtClean="0"/>
          </a:p>
          <a:p>
            <a:pPr lvl="1"/>
            <a:r>
              <a:rPr lang="en-US" sz="1800" dirty="0" err="1" smtClean="0"/>
              <a:t>strace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47825"/>
            <a:ext cx="3321221" cy="2863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4492772"/>
            <a:ext cx="495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http://www.kpcb.com/blog/three-boardroom-questions-every-cybersecurity-entrepreneur-must-answer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19600" cy="48307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task_struct</a:t>
            </a:r>
            <a:endParaRPr lang="en-US" sz="1800" dirty="0" smtClean="0"/>
          </a:p>
          <a:p>
            <a:r>
              <a:rPr lang="en-US" sz="1800" dirty="0" smtClean="0"/>
              <a:t>Processes </a:t>
            </a:r>
            <a:r>
              <a:rPr lang="en-US" sz="1800" dirty="0" err="1" smtClean="0"/>
              <a:t>task_structs</a:t>
            </a:r>
            <a:r>
              <a:rPr lang="en-US" sz="1800" dirty="0" smtClean="0"/>
              <a:t> are linked together</a:t>
            </a:r>
          </a:p>
          <a:p>
            <a:r>
              <a:rPr lang="en-US" sz="1800" dirty="0" smtClean="0"/>
              <a:t>Approximately 1700 bytes in size, much of which are pointers</a:t>
            </a:r>
          </a:p>
          <a:p>
            <a:r>
              <a:rPr lang="en-US" sz="1800" dirty="0" smtClean="0"/>
              <a:t>Included attributes touch many sub-systems in kernel</a:t>
            </a:r>
          </a:p>
          <a:p>
            <a:pPr lvl="1"/>
            <a:r>
              <a:rPr lang="en-US" sz="1600" dirty="0" smtClean="0"/>
              <a:t>Memory Management Unit (MMU)</a:t>
            </a:r>
          </a:p>
          <a:p>
            <a:pPr lvl="1"/>
            <a:r>
              <a:rPr lang="en-US" sz="1600" dirty="0" smtClean="0"/>
              <a:t>File System (FS)</a:t>
            </a:r>
          </a:p>
          <a:p>
            <a:pPr lvl="1"/>
            <a:r>
              <a:rPr lang="en-US" sz="1600" dirty="0" smtClean="0"/>
              <a:t>Completely Fair Scheduler (CFS)</a:t>
            </a:r>
          </a:p>
          <a:p>
            <a:r>
              <a:rPr lang="en-US" sz="1800" dirty="0" smtClean="0"/>
              <a:t>Exported by the module when the “--task” command is provided to </a:t>
            </a:r>
            <a:r>
              <a:rPr lang="en-US" sz="1800" dirty="0" err="1" smtClean="0"/>
              <a:t>tskdmp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524000"/>
            <a:ext cx="38290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0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smtClean="0"/>
              <a:t>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4257675" cy="4906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mm_struct</a:t>
            </a:r>
            <a:endParaRPr lang="en-US" sz="1800" dirty="0" smtClean="0"/>
          </a:p>
          <a:p>
            <a:r>
              <a:rPr lang="en-US" sz="1800" dirty="0" smtClean="0"/>
              <a:t>Contains a </a:t>
            </a:r>
            <a:r>
              <a:rPr lang="en-US" sz="1800" dirty="0" err="1" smtClean="0"/>
              <a:t>vm_area_struct</a:t>
            </a:r>
            <a:r>
              <a:rPr lang="en-US" sz="1800" dirty="0" smtClean="0"/>
              <a:t> for each section of memory (stack, heap, </a:t>
            </a:r>
            <a:r>
              <a:rPr lang="en-US" sz="1800" dirty="0" err="1" smtClean="0"/>
              <a:t>etc</a:t>
            </a:r>
            <a:r>
              <a:rPr lang="en-US" sz="1800" dirty="0" smtClean="0"/>
              <a:t>…)</a:t>
            </a:r>
          </a:p>
          <a:p>
            <a:r>
              <a:rPr lang="en-US" sz="1800" dirty="0" smtClean="0"/>
              <a:t>Contains atomic usage counters </a:t>
            </a:r>
            <a:r>
              <a:rPr lang="en-US" sz="1800" dirty="0" smtClean="0"/>
              <a:t>for synchronization</a:t>
            </a:r>
          </a:p>
          <a:p>
            <a:r>
              <a:rPr lang="en-US" sz="1800" dirty="0" smtClean="0"/>
              <a:t>Attribute </a:t>
            </a:r>
            <a:r>
              <a:rPr lang="en-US" sz="1800" dirty="0" smtClean="0"/>
              <a:t>of the </a:t>
            </a:r>
            <a:r>
              <a:rPr lang="en-US" sz="1800" dirty="0" err="1" smtClean="0"/>
              <a:t>task_struct</a:t>
            </a:r>
            <a:r>
              <a:rPr lang="en-US" sz="1800" dirty="0" smtClean="0"/>
              <a:t> for the associated </a:t>
            </a:r>
            <a:r>
              <a:rPr lang="en-US" sz="1800" dirty="0" smtClean="0"/>
              <a:t>process</a:t>
            </a:r>
          </a:p>
          <a:p>
            <a:r>
              <a:rPr lang="en-US" sz="1800" dirty="0" smtClean="0"/>
              <a:t>Holds reference to page tables to support virtual to physical address translations</a:t>
            </a:r>
            <a:endParaRPr lang="en-US" sz="1800" dirty="0" smtClean="0"/>
          </a:p>
          <a:p>
            <a:r>
              <a:rPr lang="en-US" sz="1800" dirty="0" smtClean="0"/>
              <a:t>Exported by the module when the “--mem“ command is provided to </a:t>
            </a:r>
            <a:r>
              <a:rPr lang="en-US" sz="1800" dirty="0" err="1" smtClean="0"/>
              <a:t>tskdmp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219200"/>
            <a:ext cx="3971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Virtual Memory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vm_area_struct</a:t>
            </a:r>
            <a:endParaRPr lang="en-US" sz="1800" dirty="0" smtClean="0"/>
          </a:p>
          <a:p>
            <a:r>
              <a:rPr lang="en-US" sz="1800" dirty="0" smtClean="0"/>
              <a:t>All virtual memory area (VMA) regions connected through linked list</a:t>
            </a:r>
          </a:p>
          <a:p>
            <a:r>
              <a:rPr lang="en-US" sz="1800" dirty="0" smtClean="0"/>
              <a:t>VMA Flags</a:t>
            </a:r>
          </a:p>
          <a:p>
            <a:pPr lvl="1"/>
            <a:r>
              <a:rPr lang="en-US" sz="1400" dirty="0" smtClean="0"/>
              <a:t>VM_READ</a:t>
            </a:r>
          </a:p>
          <a:p>
            <a:pPr lvl="1"/>
            <a:r>
              <a:rPr lang="en-US" sz="1400" dirty="0" smtClean="0"/>
              <a:t>VM_WRITE</a:t>
            </a:r>
          </a:p>
          <a:p>
            <a:pPr lvl="1"/>
            <a:r>
              <a:rPr lang="en-US" sz="1400" dirty="0" smtClean="0"/>
              <a:t>VM_EXEC</a:t>
            </a:r>
          </a:p>
          <a:p>
            <a:pPr lvl="1"/>
            <a:r>
              <a:rPr lang="en-US" sz="1400" dirty="0" smtClean="0"/>
              <a:t>…</a:t>
            </a:r>
            <a:endParaRPr lang="en-US" sz="1800" dirty="0" smtClean="0"/>
          </a:p>
          <a:p>
            <a:r>
              <a:rPr lang="en-US" sz="1800" dirty="0"/>
              <a:t>Exported by the module when the “--mem“ command is provided to </a:t>
            </a:r>
            <a:r>
              <a:rPr lang="en-US" sz="1800" dirty="0" err="1" smtClean="0"/>
              <a:t>tskdmp</a:t>
            </a:r>
            <a:endParaRPr lang="en-US" sz="1800" dirty="0" smtClean="0"/>
          </a:p>
          <a:p>
            <a:r>
              <a:rPr lang="en-US" sz="1800" dirty="0" smtClean="0"/>
              <a:t>Examples</a:t>
            </a:r>
          </a:p>
          <a:p>
            <a:pPr lvl="1"/>
            <a:r>
              <a:rPr lang="en-US" sz="1400" dirty="0" smtClean="0"/>
              <a:t>Stack</a:t>
            </a:r>
          </a:p>
          <a:p>
            <a:pPr lvl="1"/>
            <a:r>
              <a:rPr lang="en-US" sz="1400" dirty="0" smtClean="0"/>
              <a:t>Heap</a:t>
            </a:r>
          </a:p>
          <a:p>
            <a:pPr lvl="1"/>
            <a:r>
              <a:rPr lang="en-US" sz="1400" dirty="0" smtClean="0"/>
              <a:t>BSS</a:t>
            </a:r>
            <a:endParaRPr lang="en-US" sz="1400" dirty="0"/>
          </a:p>
          <a:p>
            <a:pPr lvl="1"/>
            <a:r>
              <a:rPr lang="en-US" sz="1400" dirty="0" smtClean="0"/>
              <a:t>…</a:t>
            </a:r>
            <a:endParaRPr lang="en-US" sz="1400" dirty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1622425"/>
            <a:ext cx="4081463" cy="40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0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Memory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74700" y="1420516"/>
            <a:ext cx="1244600" cy="1512332"/>
            <a:chOff x="469900" y="1611868"/>
            <a:chExt cx="1244600" cy="1512332"/>
          </a:xfrm>
        </p:grpSpPr>
        <p:grpSp>
          <p:nvGrpSpPr>
            <p:cNvPr id="13" name="Group 12"/>
            <p:cNvGrpSpPr/>
            <p:nvPr/>
          </p:nvGrpSpPr>
          <p:grpSpPr>
            <a:xfrm>
              <a:off x="482600" y="1981200"/>
              <a:ext cx="1219200" cy="1143000"/>
              <a:chOff x="3352800" y="1930400"/>
              <a:chExt cx="1219200" cy="1143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52800" y="19304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pid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52800" y="23876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mm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52800" y="26162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mm_rb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52800" y="28448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52800" y="21590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/>
                  <a:t>tate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69900" y="1611868"/>
              <a:ext cx="124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task_struct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05200" y="1605430"/>
            <a:ext cx="1219200" cy="1735892"/>
            <a:chOff x="3124200" y="1618496"/>
            <a:chExt cx="1219200" cy="1735892"/>
          </a:xfrm>
        </p:grpSpPr>
        <p:grpSp>
          <p:nvGrpSpPr>
            <p:cNvPr id="23" name="Group 22"/>
            <p:cNvGrpSpPr/>
            <p:nvPr/>
          </p:nvGrpSpPr>
          <p:grpSpPr>
            <a:xfrm>
              <a:off x="3124200" y="1987828"/>
              <a:ext cx="1219200" cy="1366560"/>
              <a:chOff x="3124200" y="1987828"/>
              <a:chExt cx="1219200" cy="136656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124200" y="19878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mmap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24200" y="22164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pgd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24200" y="312578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24200" y="289718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start_stack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24200" y="26736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mm_count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24200" y="24450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mm_users</a:t>
                </a:r>
                <a:endParaRPr 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124200" y="161849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mm_struct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>
            <a:stCxn id="8" idx="3"/>
            <a:endCxn id="16" idx="1"/>
          </p:cNvCxnSpPr>
          <p:nvPr/>
        </p:nvCxnSpPr>
        <p:spPr>
          <a:xfrm flipV="1">
            <a:off x="2006600" y="2089062"/>
            <a:ext cx="1498600" cy="2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238500" y="3820280"/>
            <a:ext cx="1752600" cy="1763851"/>
            <a:chOff x="5295900" y="2175769"/>
            <a:chExt cx="1752600" cy="1763851"/>
          </a:xfrm>
        </p:grpSpPr>
        <p:sp>
          <p:nvSpPr>
            <p:cNvPr id="27" name="Rectangle 26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57800" y="3820280"/>
            <a:ext cx="1752600" cy="1763851"/>
            <a:chOff x="5295900" y="2175769"/>
            <a:chExt cx="1752600" cy="1763851"/>
          </a:xfrm>
        </p:grpSpPr>
        <p:sp>
          <p:nvSpPr>
            <p:cNvPr id="36" name="Rectangle 35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58050" y="3820280"/>
            <a:ext cx="1752600" cy="1763851"/>
            <a:chOff x="5295900" y="2175769"/>
            <a:chExt cx="1752600" cy="1763851"/>
          </a:xfrm>
        </p:grpSpPr>
        <p:sp>
          <p:nvSpPr>
            <p:cNvPr id="44" name="Rectangle 43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cxnSp>
        <p:nvCxnSpPr>
          <p:cNvPr id="54" name="Straight Arrow Connector 53"/>
          <p:cNvCxnSpPr>
            <a:stCxn id="31" idx="3"/>
            <a:endCxn id="40" idx="1"/>
          </p:cNvCxnSpPr>
          <p:nvPr/>
        </p:nvCxnSpPr>
        <p:spPr>
          <a:xfrm>
            <a:off x="4724400" y="4783376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3"/>
            <a:endCxn id="48" idx="1"/>
          </p:cNvCxnSpPr>
          <p:nvPr/>
        </p:nvCxnSpPr>
        <p:spPr>
          <a:xfrm>
            <a:off x="6743700" y="47833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1"/>
            <a:endCxn id="30" idx="3"/>
          </p:cNvCxnSpPr>
          <p:nvPr/>
        </p:nvCxnSpPr>
        <p:spPr>
          <a:xfrm flipH="1">
            <a:off x="4724400" y="5012631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1"/>
            <a:endCxn id="39" idx="3"/>
          </p:cNvCxnSpPr>
          <p:nvPr/>
        </p:nvCxnSpPr>
        <p:spPr>
          <a:xfrm flipH="1">
            <a:off x="6743700" y="501263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6" idx="3"/>
            <a:endCxn id="42" idx="0"/>
          </p:cNvCxnSpPr>
          <p:nvPr/>
        </p:nvCxnSpPr>
        <p:spPr>
          <a:xfrm>
            <a:off x="4724400" y="2089062"/>
            <a:ext cx="1409700" cy="1731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28650" y="3354394"/>
            <a:ext cx="1485900" cy="2814673"/>
            <a:chOff x="628650" y="3354394"/>
            <a:chExt cx="1485900" cy="2814673"/>
          </a:xfrm>
        </p:grpSpPr>
        <p:sp>
          <p:nvSpPr>
            <p:cNvPr id="64" name="TextBox 63"/>
            <p:cNvSpPr txBox="1"/>
            <p:nvPr/>
          </p:nvSpPr>
          <p:spPr>
            <a:xfrm>
              <a:off x="628650" y="3354394"/>
              <a:ext cx="1485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Virtual Memory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723900" y="3969547"/>
              <a:ext cx="1295400" cy="2199520"/>
              <a:chOff x="723900" y="3969547"/>
              <a:chExt cx="1295400" cy="2199520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723900" y="3969547"/>
                <a:ext cx="1295400" cy="2199520"/>
                <a:chOff x="723900" y="3969547"/>
                <a:chExt cx="1295400" cy="219952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723900" y="3969547"/>
                  <a:ext cx="1295400" cy="219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23900" y="4452891"/>
                  <a:ext cx="1295400" cy="35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977900" y="4568373"/>
                  <a:ext cx="901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Stack</a:t>
                  </a:r>
                  <a:endParaRPr lang="en-US" dirty="0"/>
                </a:p>
              </p:txBody>
            </p:sp>
          </p:grpSp>
          <p:cxnSp>
            <p:nvCxnSpPr>
              <p:cNvPr id="68" name="Straight Connector 67"/>
              <p:cNvCxnSpPr/>
              <p:nvPr/>
            </p:nvCxnSpPr>
            <p:spPr>
              <a:xfrm flipV="1">
                <a:off x="723900" y="5063232"/>
                <a:ext cx="1295400" cy="35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/>
          <p:cNvCxnSpPr>
            <a:stCxn id="27" idx="1"/>
          </p:cNvCxnSpPr>
          <p:nvPr/>
        </p:nvCxnSpPr>
        <p:spPr>
          <a:xfrm flipH="1">
            <a:off x="2019300" y="4331871"/>
            <a:ext cx="1485900" cy="12102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1"/>
            <a:endCxn id="63" idx="3"/>
          </p:cNvCxnSpPr>
          <p:nvPr/>
        </p:nvCxnSpPr>
        <p:spPr>
          <a:xfrm flipH="1">
            <a:off x="2019300" y="4570751"/>
            <a:ext cx="1485900" cy="49855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Robert – I will leave this portion for you as well.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81600" y="1676400"/>
            <a:ext cx="3545305" cy="3466422"/>
            <a:chOff x="533400" y="1715970"/>
            <a:chExt cx="3886200" cy="3466422"/>
          </a:xfrm>
        </p:grpSpPr>
        <p:sp>
          <p:nvSpPr>
            <p:cNvPr id="17" name="Rectangle 16"/>
            <p:cNvSpPr/>
            <p:nvPr/>
          </p:nvSpPr>
          <p:spPr>
            <a:xfrm>
              <a:off x="2743200" y="1956316"/>
              <a:ext cx="1676400" cy="8382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tskdmp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43200" y="4020619"/>
              <a:ext cx="1676400" cy="8382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 Inspector Module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62250" y="3310731"/>
              <a:ext cx="1638300" cy="2286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Sysfs</a:t>
              </a:r>
              <a:endParaRPr lang="en-US" dirty="0" smtClean="0"/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1895475" y="1715970"/>
              <a:ext cx="561975" cy="1516062"/>
            </a:xfrm>
            <a:prstGeom prst="leftBrace">
              <a:avLst>
                <a:gd name="adj1" fmla="val 8333"/>
                <a:gd name="adj2" fmla="val 51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17" idx="2"/>
              <a:endCxn id="27" idx="0"/>
            </p:cNvCxnSpPr>
            <p:nvPr/>
          </p:nvCxnSpPr>
          <p:spPr>
            <a:xfrm>
              <a:off x="3581400" y="2794516"/>
              <a:ext cx="0" cy="516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26" idx="0"/>
            </p:cNvCxnSpPr>
            <p:nvPr/>
          </p:nvCxnSpPr>
          <p:spPr>
            <a:xfrm>
              <a:off x="3581400" y="3539331"/>
              <a:ext cx="0" cy="481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5325" y="22746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Space</a:t>
              </a:r>
              <a:endParaRPr lang="en-US" dirty="0"/>
            </a:p>
          </p:txBody>
        </p:sp>
        <p:sp>
          <p:nvSpPr>
            <p:cNvPr id="34" name="Left Brace 33"/>
            <p:cNvSpPr/>
            <p:nvPr/>
          </p:nvSpPr>
          <p:spPr>
            <a:xfrm>
              <a:off x="1895475" y="3666330"/>
              <a:ext cx="561975" cy="1516062"/>
            </a:xfrm>
            <a:prstGeom prst="leftBrace">
              <a:avLst>
                <a:gd name="adj1" fmla="val 8333"/>
                <a:gd name="adj2" fmla="val 51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3400" y="4239695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Kernel Space</a:t>
              </a:r>
              <a:endParaRPr lang="en-US" dirty="0"/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Space (</a:t>
            </a:r>
            <a:r>
              <a:rPr lang="en-US" dirty="0" err="1" smtClean="0"/>
              <a:t>tskdmp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Initiates snapshot of kernel memory</a:t>
            </a:r>
            <a:endParaRPr lang="en-US" dirty="0" smtClean="0"/>
          </a:p>
          <a:p>
            <a:pPr lvl="1"/>
            <a:r>
              <a:rPr lang="en-US" dirty="0" smtClean="0"/>
              <a:t>Snapshots all data accessible from user space</a:t>
            </a:r>
          </a:p>
          <a:p>
            <a:pPr lvl="1"/>
            <a:r>
              <a:rPr lang="en-US" dirty="0" smtClean="0"/>
              <a:t>Controls </a:t>
            </a:r>
            <a:r>
              <a:rPr lang="en-US" dirty="0" smtClean="0"/>
              <a:t>exported elements</a:t>
            </a:r>
          </a:p>
          <a:p>
            <a:r>
              <a:rPr lang="en-US" dirty="0" smtClean="0"/>
              <a:t>Linux Kernel Module</a:t>
            </a:r>
          </a:p>
          <a:p>
            <a:pPr lvl="1"/>
            <a:r>
              <a:rPr lang="en-US" dirty="0" smtClean="0"/>
              <a:t>Interprets and executes commands from </a:t>
            </a:r>
            <a:r>
              <a:rPr lang="en-US" dirty="0" err="1" smtClean="0"/>
              <a:t>tskdmp</a:t>
            </a:r>
            <a:endParaRPr lang="en-US" dirty="0" smtClean="0"/>
          </a:p>
          <a:p>
            <a:pPr lvl="1"/>
            <a:r>
              <a:rPr lang="en-US" dirty="0" smtClean="0"/>
              <a:t>Snapshots all data accessible from within kernel space</a:t>
            </a:r>
            <a:endParaRPr lang="en-US" dirty="0"/>
          </a:p>
          <a:p>
            <a:pPr lvl="1"/>
            <a:r>
              <a:rPr lang="en-US" dirty="0" smtClean="0"/>
              <a:t>Exports data to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679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Verdana</vt:lpstr>
      <vt:lpstr>Office Theme</vt:lpstr>
      <vt:lpstr>Linux Inspector</vt:lpstr>
      <vt:lpstr>Project Goals</vt:lpstr>
      <vt:lpstr>Motivation</vt:lpstr>
      <vt:lpstr>Linux Process</vt:lpstr>
      <vt:lpstr>Linux Address Space</vt:lpstr>
      <vt:lpstr>Linux Virtual Memory Region</vt:lpstr>
      <vt:lpstr>Linux Memory Architecture</vt:lpstr>
      <vt:lpstr>Files Slides</vt:lpstr>
      <vt:lpstr>Architecture</vt:lpstr>
      <vt:lpstr>Tskdmp Interface</vt:lpstr>
      <vt:lpstr>Inspect Kernel Module</vt:lpstr>
      <vt:lpstr>Task Struct Verification</vt:lpstr>
      <vt:lpstr>Memory Verification</vt:lpstr>
      <vt:lpstr>Files Verification</vt:lpstr>
      <vt:lpstr>Demo</vt:lpstr>
      <vt:lpstr>Challenges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Cameron Whipple</cp:lastModifiedBy>
  <cp:revision>133</cp:revision>
  <dcterms:created xsi:type="dcterms:W3CDTF">2016-01-21T02:03:40Z</dcterms:created>
  <dcterms:modified xsi:type="dcterms:W3CDTF">2016-04-27T03:21:33Z</dcterms:modified>
</cp:coreProperties>
</file>