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7" r:id="rId7"/>
    <p:sldId id="266" r:id="rId8"/>
    <p:sldId id="277" r:id="rId9"/>
    <p:sldId id="268" r:id="rId10"/>
    <p:sldId id="259" r:id="rId11"/>
    <p:sldId id="276" r:id="rId12"/>
    <p:sldId id="269" r:id="rId13"/>
    <p:sldId id="270" r:id="rId14"/>
    <p:sldId id="272" r:id="rId15"/>
    <p:sldId id="273" r:id="rId16"/>
    <p:sldId id="260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545305" cy="3466422"/>
            <a:chOff x="533400" y="1715970"/>
            <a:chExt cx="38862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Initiates snapshot of kernel memory</a:t>
            </a:r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exported elements</a:t>
            </a:r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Tskdmp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Initiates all snapshot operations</a:t>
            </a:r>
          </a:p>
          <a:p>
            <a:r>
              <a:rPr lang="en-US" dirty="0"/>
              <a:t>Communicates through </a:t>
            </a:r>
            <a:r>
              <a:rPr lang="en-US" dirty="0" err="1"/>
              <a:t>sysfs</a:t>
            </a:r>
            <a:r>
              <a:rPr lang="en-US" dirty="0"/>
              <a:t>: </a:t>
            </a:r>
            <a:r>
              <a:rPr lang="en-US" sz="2200" dirty="0"/>
              <a:t>/sys/kernel/</a:t>
            </a:r>
            <a:r>
              <a:rPr lang="en-US" sz="2200" dirty="0" err="1"/>
              <a:t>linux_inspect</a:t>
            </a:r>
            <a:r>
              <a:rPr lang="en-US" sz="2200" dirty="0"/>
              <a:t>/operation</a:t>
            </a:r>
          </a:p>
          <a:p>
            <a:r>
              <a:rPr lang="en-US" dirty="0"/>
              <a:t>Performs snapshots on processes memory content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/mem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/maps</a:t>
            </a:r>
          </a:p>
          <a:p>
            <a:r>
              <a:rPr lang="en-US" dirty="0"/>
              <a:t>Controls elements included within the snapshot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Mem</a:t>
            </a:r>
          </a:p>
          <a:p>
            <a:r>
              <a:rPr lang="en-US" dirty="0" smtClean="0"/>
              <a:t>Snapshots </a:t>
            </a:r>
            <a:r>
              <a:rPr lang="en-US" dirty="0"/>
              <a:t>support analysis through tools such as Meld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2338" y="1600200"/>
            <a:ext cx="3974937" cy="293852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Commands received through </a:t>
            </a:r>
            <a:r>
              <a:rPr lang="en-US" sz="1800" dirty="0" err="1" smtClean="0"/>
              <a:t>sysfs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400" dirty="0"/>
              <a:t>/</a:t>
            </a:r>
            <a:r>
              <a:rPr lang="en-US" sz="1400" dirty="0" smtClean="0"/>
              <a:t>sys/kernel/</a:t>
            </a:r>
            <a:r>
              <a:rPr lang="en-US" sz="1400" dirty="0" err="1" smtClean="0"/>
              <a:t>linux_inspect</a:t>
            </a:r>
            <a:r>
              <a:rPr lang="en-US" sz="1400" dirty="0" smtClean="0"/>
              <a:t>/operation</a:t>
            </a:r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LKM_Operation_t</a:t>
            </a:r>
            <a:r>
              <a:rPr lang="en-US" sz="1800" dirty="0" smtClean="0"/>
              <a:t> to determine elements to include within the snapshot</a:t>
            </a:r>
          </a:p>
          <a:p>
            <a:r>
              <a:rPr lang="en-US" sz="1800" dirty="0" smtClean="0"/>
              <a:t>Removes targeted process from run queue</a:t>
            </a:r>
          </a:p>
          <a:p>
            <a:r>
              <a:rPr lang="en-US" sz="1800" dirty="0" smtClean="0"/>
              <a:t>Performs a snapshot of the specified elements</a:t>
            </a:r>
          </a:p>
          <a:p>
            <a:pPr lvl="1"/>
            <a:r>
              <a:rPr lang="en-US" sz="1400" dirty="0" smtClean="0"/>
              <a:t>Task</a:t>
            </a:r>
          </a:p>
          <a:p>
            <a:pPr lvl="1"/>
            <a:r>
              <a:rPr lang="en-US" sz="1400" dirty="0" smtClean="0"/>
              <a:t>Mem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974937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Struct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Snapshot test app</a:t>
            </a:r>
          </a:p>
          <a:p>
            <a:pPr lvl="1"/>
            <a:r>
              <a:rPr lang="en-US" sz="1800" dirty="0" smtClean="0"/>
              <a:t>Same instance</a:t>
            </a:r>
          </a:p>
          <a:p>
            <a:pPr lvl="1"/>
            <a:r>
              <a:rPr lang="en-US" sz="1800" dirty="0" smtClean="0"/>
              <a:t>Across instances</a:t>
            </a:r>
          </a:p>
          <a:p>
            <a:r>
              <a:rPr lang="en-US" sz="2000" dirty="0" smtClean="0"/>
              <a:t>Snapshot bash shell</a:t>
            </a:r>
          </a:p>
          <a:p>
            <a:pPr lvl="1"/>
            <a:r>
              <a:rPr lang="en-US" sz="1800" dirty="0" smtClean="0"/>
              <a:t>Proves support for general user process</a:t>
            </a:r>
          </a:p>
          <a:p>
            <a:r>
              <a:rPr lang="en-US" sz="1800" dirty="0"/>
              <a:t>Snapshot directories compared with diff tools such as Meld</a:t>
            </a:r>
          </a:p>
          <a:p>
            <a:r>
              <a:rPr lang="en-US" sz="1800" dirty="0"/>
              <a:t>Analyze the differences in the two snapshots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97" y="2057400"/>
            <a:ext cx="4007003" cy="21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Exported memory of a test application in two modes</a:t>
            </a:r>
          </a:p>
          <a:p>
            <a:pPr lvl="1"/>
            <a:r>
              <a:rPr lang="en-US" sz="1800" dirty="0" smtClean="0"/>
              <a:t>No stack/heap manipulations</a:t>
            </a:r>
          </a:p>
          <a:p>
            <a:pPr lvl="1"/>
            <a:r>
              <a:rPr lang="en-US" sz="1800" dirty="0" smtClean="0"/>
              <a:t>Stack/Heap Manipulations</a:t>
            </a:r>
          </a:p>
          <a:p>
            <a:r>
              <a:rPr lang="en-US" sz="2000" dirty="0" smtClean="0"/>
              <a:t>Snapshot directories compared with diff tools such as Meld</a:t>
            </a:r>
          </a:p>
          <a:p>
            <a:r>
              <a:rPr lang="en-US" sz="2000" dirty="0" smtClean="0"/>
              <a:t>Analyze the differences in the two snapshots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48253" cy="22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 test application with several open files</a:t>
            </a:r>
          </a:p>
          <a:p>
            <a:pPr lvl="1"/>
            <a:r>
              <a:rPr lang="en-US" dirty="0" err="1" smtClean="0"/>
              <a:t>test_file</a:t>
            </a:r>
            <a:r>
              <a:rPr lang="en-US" dirty="0" smtClean="0"/>
              <a:t> and hello_cse_522 shown to the right</a:t>
            </a:r>
            <a:endParaRPr lang="en-US" dirty="0" smtClean="0"/>
          </a:p>
          <a:p>
            <a:r>
              <a:rPr lang="en-US" dirty="0" smtClean="0"/>
              <a:t>Listed indices match </a:t>
            </a:r>
            <a:r>
              <a:rPr lang="en-US" dirty="0" err="1" smtClean="0"/>
              <a:t>userspace</a:t>
            </a:r>
            <a:r>
              <a:rPr lang="en-US" dirty="0" smtClean="0"/>
              <a:t> file descriptors</a:t>
            </a:r>
          </a:p>
          <a:p>
            <a:pPr lvl="1"/>
            <a:r>
              <a:rPr lang="en-US" dirty="0" smtClean="0"/>
              <a:t>0, 1, and 2 are standard I/O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74637"/>
            <a:ext cx="1957851" cy="58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Complex and multi-tiered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definitions</a:t>
            </a:r>
          </a:p>
          <a:p>
            <a:r>
              <a:rPr lang="en-US" sz="2000" dirty="0" smtClean="0"/>
              <a:t>Breadth of involved kernel sub-systems</a:t>
            </a:r>
          </a:p>
          <a:p>
            <a:r>
              <a:rPr lang="en-US" sz="2000" dirty="0" smtClean="0"/>
              <a:t>Kernel vs Module application programming interface (API)</a:t>
            </a:r>
          </a:p>
          <a:p>
            <a:r>
              <a:rPr lang="en-US" sz="2000" dirty="0" smtClean="0"/>
              <a:t>Lack of kernel API documentation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Snapshot being performed against bash</a:t>
            </a:r>
          </a:p>
          <a:p>
            <a:r>
              <a:rPr lang="en-US" sz="1800" dirty="0" smtClean="0"/>
              <a:t>“Tskdmp -p &lt;</a:t>
            </a:r>
            <a:r>
              <a:rPr lang="en-US" sz="1800" dirty="0" err="1" smtClean="0"/>
              <a:t>pid</a:t>
            </a:r>
            <a:r>
              <a:rPr lang="en-US" sz="1800" dirty="0" smtClean="0"/>
              <a:t>&gt; --task --mem”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Cyber Security</a:t>
            </a:r>
          </a:p>
          <a:p>
            <a:pPr lvl="1"/>
            <a:r>
              <a:rPr lang="en-US" sz="1800" dirty="0" smtClean="0"/>
              <a:t>Reverse Engineering</a:t>
            </a:r>
          </a:p>
          <a:p>
            <a:pPr lvl="1"/>
            <a:r>
              <a:rPr lang="en-US" sz="1800" dirty="0" smtClean="0"/>
              <a:t>Malware Analysis</a:t>
            </a:r>
          </a:p>
          <a:p>
            <a:pPr lvl="1"/>
            <a:r>
              <a:rPr lang="en-US" sz="1800" dirty="0" smtClean="0"/>
              <a:t>Research</a:t>
            </a:r>
          </a:p>
          <a:p>
            <a:r>
              <a:rPr lang="en-US" sz="2000" dirty="0" smtClean="0"/>
              <a:t>Software Development</a:t>
            </a:r>
          </a:p>
          <a:p>
            <a:pPr lvl="1"/>
            <a:r>
              <a:rPr lang="en-US" sz="1800" dirty="0" smtClean="0"/>
              <a:t>Memory Layout</a:t>
            </a:r>
          </a:p>
          <a:p>
            <a:pPr lvl="1"/>
            <a:r>
              <a:rPr lang="en-US" sz="1800" dirty="0" smtClean="0"/>
              <a:t>Performance Tuning</a:t>
            </a:r>
          </a:p>
          <a:p>
            <a:pPr lvl="1"/>
            <a:r>
              <a:rPr lang="en-US" sz="1800" dirty="0" smtClean="0"/>
              <a:t>Software Verification</a:t>
            </a:r>
          </a:p>
          <a:p>
            <a:r>
              <a:rPr lang="en-US" sz="2000" dirty="0" smtClean="0"/>
              <a:t>Existing Tools</a:t>
            </a:r>
          </a:p>
          <a:p>
            <a:pPr lvl="1"/>
            <a:r>
              <a:rPr lang="en-US" sz="1800" dirty="0" err="1"/>
              <a:t>f</a:t>
            </a:r>
            <a:r>
              <a:rPr lang="en-US" sz="1800" dirty="0" err="1" smtClean="0"/>
              <a:t>trace</a:t>
            </a:r>
            <a:endParaRPr lang="en-US" sz="1800" dirty="0" smtClean="0"/>
          </a:p>
          <a:p>
            <a:pPr lvl="1"/>
            <a:r>
              <a:rPr lang="en-US" sz="1800" dirty="0" err="1" smtClean="0"/>
              <a:t>strace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for synchronization</a:t>
            </a:r>
          </a:p>
          <a:p>
            <a:r>
              <a:rPr lang="en-US" sz="1800" dirty="0" smtClean="0"/>
              <a:t>Attribute 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process</a:t>
            </a:r>
          </a:p>
          <a:p>
            <a:r>
              <a:rPr lang="en-US" sz="1800" dirty="0" smtClean="0"/>
              <a:t>Holds reference to page tables to support virtual to physical address translations</a:t>
            </a:r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Memory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vm_area_struct</a:t>
            </a:r>
            <a:endParaRPr lang="en-US" sz="1800" dirty="0" smtClean="0"/>
          </a:p>
          <a:p>
            <a:r>
              <a:rPr lang="en-US" sz="1800" dirty="0" smtClean="0"/>
              <a:t>All virtual memory area (VMA) regions connected through linked list</a:t>
            </a:r>
          </a:p>
          <a:p>
            <a:r>
              <a:rPr lang="en-US" sz="1800" dirty="0" smtClean="0"/>
              <a:t>VMA Flags</a:t>
            </a:r>
          </a:p>
          <a:p>
            <a:pPr lvl="1"/>
            <a:r>
              <a:rPr lang="en-US" sz="1400" dirty="0" smtClean="0"/>
              <a:t>VM_READ</a:t>
            </a:r>
          </a:p>
          <a:p>
            <a:pPr lvl="1"/>
            <a:r>
              <a:rPr lang="en-US" sz="1400" dirty="0" smtClean="0"/>
              <a:t>VM_WRITE</a:t>
            </a:r>
          </a:p>
          <a:p>
            <a:pPr lvl="1"/>
            <a:r>
              <a:rPr lang="en-US" sz="1400" dirty="0" smtClean="0"/>
              <a:t>VM_EXEC</a:t>
            </a:r>
            <a:endParaRPr lang="en-US" sz="1800" dirty="0" smtClean="0"/>
          </a:p>
          <a:p>
            <a:r>
              <a:rPr lang="en-US" sz="1800" dirty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400" dirty="0" smtClean="0"/>
              <a:t>Stack</a:t>
            </a:r>
          </a:p>
          <a:p>
            <a:pPr lvl="1"/>
            <a:r>
              <a:rPr lang="en-US" sz="1400" dirty="0" smtClean="0"/>
              <a:t>Heap</a:t>
            </a:r>
          </a:p>
          <a:p>
            <a:pPr lvl="1"/>
            <a:r>
              <a:rPr lang="en-US" sz="1400" dirty="0" smtClean="0"/>
              <a:t>BSS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622425"/>
            <a:ext cx="4081463" cy="40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4700" y="1420516"/>
            <a:ext cx="1244600" cy="1512332"/>
            <a:chOff x="469900" y="1611868"/>
            <a:chExt cx="1244600" cy="1512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82600" y="1981200"/>
              <a:ext cx="1219200" cy="1143000"/>
              <a:chOff x="3352800" y="1930400"/>
              <a:chExt cx="12192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9304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pid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52800" y="23876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mm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6162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mm_rb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2800" y="28448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52800" y="21590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tate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900" y="1611868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task_struct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5200" y="1605430"/>
            <a:ext cx="1219200" cy="1735892"/>
            <a:chOff x="3124200" y="1618496"/>
            <a:chExt cx="1219200" cy="1735892"/>
          </a:xfrm>
        </p:grpSpPr>
        <p:grpSp>
          <p:nvGrpSpPr>
            <p:cNvPr id="23" name="Group 22"/>
            <p:cNvGrpSpPr/>
            <p:nvPr/>
          </p:nvGrpSpPr>
          <p:grpSpPr>
            <a:xfrm>
              <a:off x="3124200" y="1987828"/>
              <a:ext cx="1219200" cy="1366560"/>
              <a:chOff x="3124200" y="1987828"/>
              <a:chExt cx="1219200" cy="13665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4200" y="19878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mmap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22164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pgd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4200" y="31257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8971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start_stack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26736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mm_count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24450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mm_users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161849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mm_struct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 flipV="1">
            <a:off x="2006600" y="2089062"/>
            <a:ext cx="1498600" cy="2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38500" y="3820280"/>
            <a:ext cx="1752600" cy="1763851"/>
            <a:chOff x="5295900" y="2175769"/>
            <a:chExt cx="1752600" cy="1763851"/>
          </a:xfrm>
        </p:grpSpPr>
        <p:sp>
          <p:nvSpPr>
            <p:cNvPr id="27" name="Rectangle 26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800" y="3820280"/>
            <a:ext cx="1752600" cy="1763851"/>
            <a:chOff x="5295900" y="2175769"/>
            <a:chExt cx="1752600" cy="1763851"/>
          </a:xfrm>
        </p:grpSpPr>
        <p:sp>
          <p:nvSpPr>
            <p:cNvPr id="36" name="Rectangle 35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8050" y="3820280"/>
            <a:ext cx="1752600" cy="1763851"/>
            <a:chOff x="5295900" y="2175769"/>
            <a:chExt cx="1752600" cy="1763851"/>
          </a:xfrm>
        </p:grpSpPr>
        <p:sp>
          <p:nvSpPr>
            <p:cNvPr id="44" name="Rectangle 43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40" idx="1"/>
          </p:cNvCxnSpPr>
          <p:nvPr/>
        </p:nvCxnSpPr>
        <p:spPr>
          <a:xfrm>
            <a:off x="4724400" y="478337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3"/>
            <a:endCxn id="48" idx="1"/>
          </p:cNvCxnSpPr>
          <p:nvPr/>
        </p:nvCxnSpPr>
        <p:spPr>
          <a:xfrm>
            <a:off x="6743700" y="47833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1"/>
            <a:endCxn id="30" idx="3"/>
          </p:cNvCxnSpPr>
          <p:nvPr/>
        </p:nvCxnSpPr>
        <p:spPr>
          <a:xfrm flipH="1">
            <a:off x="4724400" y="50126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39" idx="3"/>
          </p:cNvCxnSpPr>
          <p:nvPr/>
        </p:nvCxnSpPr>
        <p:spPr>
          <a:xfrm flipH="1">
            <a:off x="6743700" y="50126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42" idx="0"/>
          </p:cNvCxnSpPr>
          <p:nvPr/>
        </p:nvCxnSpPr>
        <p:spPr>
          <a:xfrm>
            <a:off x="4724400" y="2089062"/>
            <a:ext cx="1409700" cy="173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650" y="3354394"/>
            <a:ext cx="1485900" cy="2814673"/>
            <a:chOff x="628650" y="3354394"/>
            <a:chExt cx="1485900" cy="2814673"/>
          </a:xfrm>
        </p:grpSpPr>
        <p:sp>
          <p:nvSpPr>
            <p:cNvPr id="64" name="TextBox 63"/>
            <p:cNvSpPr txBox="1"/>
            <p:nvPr/>
          </p:nvSpPr>
          <p:spPr>
            <a:xfrm>
              <a:off x="628650" y="3354394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Virtual Memory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23900" y="3969547"/>
              <a:ext cx="1295400" cy="2199520"/>
              <a:chOff x="723900" y="3969547"/>
              <a:chExt cx="1295400" cy="21995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23900" y="3969547"/>
                <a:ext cx="1295400" cy="2199520"/>
                <a:chOff x="723900" y="3969547"/>
                <a:chExt cx="1295400" cy="21995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23900" y="3969547"/>
                  <a:ext cx="1295400" cy="219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23900" y="4452891"/>
                  <a:ext cx="1295400" cy="35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77900" y="4568373"/>
                  <a:ext cx="901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Stack</a:t>
                  </a:r>
                  <a:endParaRPr lang="en-US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723900" y="5063232"/>
                <a:ext cx="1295400" cy="3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27" idx="1"/>
          </p:cNvCxnSpPr>
          <p:nvPr/>
        </p:nvCxnSpPr>
        <p:spPr>
          <a:xfrm flipH="1">
            <a:off x="2019300" y="4331871"/>
            <a:ext cx="1485900" cy="12102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1"/>
            <a:endCxn id="63" idx="3"/>
          </p:cNvCxnSpPr>
          <p:nvPr/>
        </p:nvCxnSpPr>
        <p:spPr>
          <a:xfrm flipH="1">
            <a:off x="2019300" y="4570751"/>
            <a:ext cx="1485900" cy="4985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File system information is in the fs field</a:t>
            </a:r>
          </a:p>
          <a:p>
            <a:pPr lvl="1"/>
            <a:r>
              <a:rPr lang="en-US" dirty="0" smtClean="0"/>
              <a:t>Relevant pieces in </a:t>
            </a:r>
            <a:r>
              <a:rPr lang="en-US" dirty="0" err="1" smtClean="0"/>
              <a:t>dentry</a:t>
            </a:r>
            <a:r>
              <a:rPr lang="en-US" dirty="0" smtClean="0"/>
              <a:t> field within path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83575"/>
            <a:ext cx="23812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11562"/>
            <a:ext cx="5019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Contained in the files field of the task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All open files held in files-&gt;</a:t>
            </a:r>
            <a:r>
              <a:rPr lang="en-US" dirty="0" err="1" smtClean="0"/>
              <a:t>fdt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files_fdtable</a:t>
            </a:r>
            <a:r>
              <a:rPr lang="en-US" dirty="0"/>
              <a:t> </a:t>
            </a:r>
            <a:r>
              <a:rPr lang="en-US" dirty="0" smtClean="0"/>
              <a:t>to get copy</a:t>
            </a:r>
          </a:p>
          <a:p>
            <a:pPr lvl="1"/>
            <a:r>
              <a:rPr lang="en-US" dirty="0" smtClean="0"/>
              <a:t>Iterate over contents of </a:t>
            </a:r>
            <a:r>
              <a:rPr lang="en-US" dirty="0" err="1" smtClean="0"/>
              <a:t>fdt</a:t>
            </a:r>
            <a:r>
              <a:rPr lang="en-US" dirty="0" smtClean="0"/>
              <a:t>-&gt;</a:t>
            </a:r>
            <a:r>
              <a:rPr lang="en-US" dirty="0" err="1" smtClean="0"/>
              <a:t>fd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struct</a:t>
            </a:r>
            <a:r>
              <a:rPr lang="en-US" dirty="0" smtClean="0"/>
              <a:t> contains path, owner, current position,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3390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101147"/>
            <a:ext cx="4581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775</Words>
  <Application>Microsoft Office PowerPoint</Application>
  <PresentationFormat>On-screen Show (4:3)</PresentationFormat>
  <Paragraphs>228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Linux Process</vt:lpstr>
      <vt:lpstr>Linux Address Space</vt:lpstr>
      <vt:lpstr>Linux Virtual Memory Region</vt:lpstr>
      <vt:lpstr>Linux Memory Architecture</vt:lpstr>
      <vt:lpstr>File System</vt:lpstr>
      <vt:lpstr>Files</vt:lpstr>
      <vt:lpstr>Architecture</vt:lpstr>
      <vt:lpstr>Tskdmp Interface</vt:lpstr>
      <vt:lpstr>Inspect Kernel Module</vt:lpstr>
      <vt:lpstr>Task Struct Verification</vt:lpstr>
      <vt:lpstr>Memory Verification</vt:lpstr>
      <vt:lpstr>Files Verification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Robert Miller</cp:lastModifiedBy>
  <cp:revision>148</cp:revision>
  <dcterms:created xsi:type="dcterms:W3CDTF">2016-01-21T02:03:40Z</dcterms:created>
  <dcterms:modified xsi:type="dcterms:W3CDTF">2016-04-28T07:46:34Z</dcterms:modified>
</cp:coreProperties>
</file>