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47FF4D"/>
    <a:srgbClr val="72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Inspector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Cameron Whipple, Robert Miller</a:t>
            </a:r>
          </a:p>
          <a:p>
            <a:r>
              <a:rPr lang="en-US" sz="1800" dirty="0" smtClean="0"/>
              <a:t>CSE 522S -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 set of tools for performing process analysis on Linux</a:t>
            </a:r>
          </a:p>
          <a:p>
            <a:pPr lvl="1"/>
            <a:r>
              <a:rPr lang="en-US" dirty="0" smtClean="0"/>
              <a:t>Snapshot process state information as seen by kernel</a:t>
            </a:r>
          </a:p>
          <a:p>
            <a:pPr lvl="1"/>
            <a:r>
              <a:rPr lang="en-US" dirty="0" smtClean="0"/>
              <a:t>Snapshot process memory (stack, heap, etc..)</a:t>
            </a:r>
          </a:p>
          <a:p>
            <a:pPr lvl="1"/>
            <a:r>
              <a:rPr lang="en-US" dirty="0" smtClean="0"/>
              <a:t>Snapshot files currently opened by process</a:t>
            </a:r>
          </a:p>
          <a:p>
            <a:pPr lvl="1"/>
            <a:r>
              <a:rPr lang="en-US" dirty="0" smtClean="0"/>
              <a:t>Target any user space process on system</a:t>
            </a:r>
          </a:p>
          <a:p>
            <a:pPr lvl="1"/>
            <a:r>
              <a:rPr lang="en-US" dirty="0" smtClean="0"/>
              <a:t>Periodic snapshot support for offline analysis</a:t>
            </a:r>
          </a:p>
          <a:p>
            <a:r>
              <a:rPr lang="en-US" dirty="0" smtClean="0"/>
              <a:t>Plug-n-Play</a:t>
            </a:r>
          </a:p>
          <a:p>
            <a:pPr lvl="1"/>
            <a:r>
              <a:rPr lang="en-US" dirty="0" smtClean="0"/>
              <a:t>Install tools without kernel modification becoming necessary </a:t>
            </a:r>
          </a:p>
          <a:p>
            <a:r>
              <a:rPr lang="en-US" dirty="0" smtClean="0"/>
              <a:t>Extendable</a:t>
            </a:r>
          </a:p>
          <a:p>
            <a:pPr lvl="1"/>
            <a:r>
              <a:rPr lang="en-US" dirty="0" smtClean="0"/>
              <a:t>Developed to support the ability to extend support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Cyber Security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Malware Analysis</a:t>
            </a:r>
          </a:p>
          <a:p>
            <a:pPr lvl="1"/>
            <a:r>
              <a:rPr lang="en-US" dirty="0" smtClean="0"/>
              <a:t>Research</a:t>
            </a:r>
          </a:p>
          <a:p>
            <a:r>
              <a:rPr lang="en-US" dirty="0" smtClean="0"/>
              <a:t>Software Development</a:t>
            </a:r>
          </a:p>
          <a:p>
            <a:pPr lvl="1"/>
            <a:r>
              <a:rPr lang="en-US" dirty="0" smtClean="0"/>
              <a:t>Memory Layout</a:t>
            </a:r>
          </a:p>
          <a:p>
            <a:pPr lvl="1"/>
            <a:r>
              <a:rPr lang="en-US" dirty="0" smtClean="0"/>
              <a:t>Performance Tuning</a:t>
            </a:r>
          </a:p>
          <a:p>
            <a:pPr lvl="1"/>
            <a:r>
              <a:rPr lang="en-US" dirty="0" smtClean="0"/>
              <a:t>Software Verification</a:t>
            </a:r>
          </a:p>
          <a:p>
            <a:r>
              <a:rPr lang="en-US" dirty="0" smtClean="0"/>
              <a:t>Existing Tools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trace</a:t>
            </a:r>
            <a:endParaRPr lang="en-US" dirty="0" smtClean="0"/>
          </a:p>
          <a:p>
            <a:pPr lvl="1"/>
            <a:r>
              <a:rPr lang="en-US" dirty="0" err="1" smtClean="0"/>
              <a:t>strace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47825"/>
            <a:ext cx="3321221" cy="2863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4492772"/>
            <a:ext cx="495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http://www.kpcb.com/blog/three-boardroom-questions-every-cybersecurity-entrepreneur-must-answer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81600" y="1676400"/>
            <a:ext cx="3962400" cy="3466422"/>
            <a:chOff x="533400" y="1715970"/>
            <a:chExt cx="4343400" cy="3466422"/>
          </a:xfrm>
        </p:grpSpPr>
        <p:sp>
          <p:nvSpPr>
            <p:cNvPr id="17" name="Rectangle 16"/>
            <p:cNvSpPr/>
            <p:nvPr/>
          </p:nvSpPr>
          <p:spPr>
            <a:xfrm>
              <a:off x="2743200" y="1956316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tskdmp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3200" y="4020619"/>
              <a:ext cx="1676400" cy="8382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Linux Inspector Module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62250" y="3310731"/>
              <a:ext cx="1638300" cy="228600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Sysfs</a:t>
              </a:r>
              <a:endParaRPr lang="en-US" dirty="0" smtClean="0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1895475" y="171597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17" idx="2"/>
              <a:endCxn id="27" idx="0"/>
            </p:cNvCxnSpPr>
            <p:nvPr/>
          </p:nvCxnSpPr>
          <p:spPr>
            <a:xfrm>
              <a:off x="3581400" y="2794516"/>
              <a:ext cx="0" cy="516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2"/>
              <a:endCxn id="26" idx="0"/>
            </p:cNvCxnSpPr>
            <p:nvPr/>
          </p:nvCxnSpPr>
          <p:spPr>
            <a:xfrm>
              <a:off x="3581400" y="3539331"/>
              <a:ext cx="0" cy="481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5325" y="22746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Space</a:t>
              </a:r>
              <a:endParaRPr lang="en-US" dirty="0"/>
            </a:p>
          </p:txBody>
        </p:sp>
        <p:sp>
          <p:nvSpPr>
            <p:cNvPr id="34" name="Left Brace 33"/>
            <p:cNvSpPr/>
            <p:nvPr/>
          </p:nvSpPr>
          <p:spPr>
            <a:xfrm>
              <a:off x="1895475" y="3666330"/>
              <a:ext cx="561975" cy="1516062"/>
            </a:xfrm>
            <a:prstGeom prst="leftBrace">
              <a:avLst>
                <a:gd name="adj1" fmla="val 8333"/>
                <a:gd name="adj2" fmla="val 51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3400" y="4239695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Kernel Space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81400" y="2959020"/>
              <a:ext cx="1295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1. Target </a:t>
              </a:r>
              <a:r>
                <a:rPr lang="en-US" sz="1000" dirty="0" err="1" smtClean="0"/>
                <a:t>pid</a:t>
              </a:r>
              <a:endParaRPr lang="en-US" sz="1000" dirty="0"/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6482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User Space (</a:t>
            </a:r>
            <a:r>
              <a:rPr lang="en-US" dirty="0" err="1" smtClean="0"/>
              <a:t>tskdmp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Commands the module through a </a:t>
            </a:r>
            <a:r>
              <a:rPr lang="en-US" dirty="0" err="1" smtClean="0"/>
              <a:t>sysfs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Snapshots all data accessible from user space</a:t>
            </a:r>
          </a:p>
          <a:p>
            <a:pPr lvl="1"/>
            <a:r>
              <a:rPr lang="en-US" dirty="0" smtClean="0"/>
              <a:t>Controls export frequency</a:t>
            </a:r>
          </a:p>
          <a:p>
            <a:pPr lvl="1"/>
            <a:r>
              <a:rPr lang="en-US" dirty="0" smtClean="0"/>
              <a:t>Controls exported elements</a:t>
            </a:r>
            <a:endParaRPr lang="en-US" dirty="0" smtClean="0"/>
          </a:p>
          <a:p>
            <a:r>
              <a:rPr lang="en-US" dirty="0" smtClean="0"/>
              <a:t>Linux Kernel Module</a:t>
            </a:r>
          </a:p>
          <a:p>
            <a:pPr lvl="1"/>
            <a:r>
              <a:rPr lang="en-US" dirty="0" smtClean="0"/>
              <a:t>Interprets and executes commands from </a:t>
            </a:r>
            <a:r>
              <a:rPr lang="en-US" dirty="0" err="1" smtClean="0"/>
              <a:t>tskdmp</a:t>
            </a:r>
            <a:endParaRPr lang="en-US" dirty="0" smtClean="0"/>
          </a:p>
          <a:p>
            <a:pPr lvl="1"/>
            <a:r>
              <a:rPr lang="en-US" dirty="0" smtClean="0"/>
              <a:t>Snapshots all data accessible from within kernel space</a:t>
            </a:r>
            <a:endParaRPr lang="en-US" dirty="0"/>
          </a:p>
          <a:p>
            <a:pPr lvl="1"/>
            <a:r>
              <a:rPr lang="en-US" dirty="0" smtClean="0"/>
              <a:t>Exports data to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19600" cy="4830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task_struct</a:t>
            </a:r>
            <a:endParaRPr lang="en-US" sz="1800" dirty="0" smtClean="0"/>
          </a:p>
          <a:p>
            <a:r>
              <a:rPr lang="en-US" sz="1800" dirty="0" smtClean="0"/>
              <a:t>Processes </a:t>
            </a:r>
            <a:r>
              <a:rPr lang="en-US" sz="1800" dirty="0" err="1" smtClean="0"/>
              <a:t>task_structs</a:t>
            </a:r>
            <a:r>
              <a:rPr lang="en-US" sz="1800" dirty="0" smtClean="0"/>
              <a:t> are linked together</a:t>
            </a:r>
          </a:p>
          <a:p>
            <a:r>
              <a:rPr lang="en-US" sz="1800" dirty="0" smtClean="0"/>
              <a:t>Approximately 1700 bytes in size, much of which are pointers</a:t>
            </a:r>
          </a:p>
          <a:p>
            <a:r>
              <a:rPr lang="en-US" sz="1800" dirty="0" smtClean="0"/>
              <a:t>Included attributes touch many sub-systems in kernel</a:t>
            </a:r>
          </a:p>
          <a:p>
            <a:pPr lvl="1"/>
            <a:r>
              <a:rPr lang="en-US" sz="1600" dirty="0" smtClean="0"/>
              <a:t>Memory Management Unit (MMU)</a:t>
            </a:r>
          </a:p>
          <a:p>
            <a:pPr lvl="1"/>
            <a:r>
              <a:rPr lang="en-US" sz="1600" dirty="0" smtClean="0"/>
              <a:t>File System (FS)</a:t>
            </a:r>
          </a:p>
          <a:p>
            <a:pPr lvl="1"/>
            <a:r>
              <a:rPr lang="en-US" sz="1600" dirty="0" smtClean="0"/>
              <a:t>Completely Fair Scheduler (CFS)</a:t>
            </a:r>
          </a:p>
          <a:p>
            <a:r>
              <a:rPr lang="en-US" sz="1800" dirty="0" smtClean="0"/>
              <a:t>Exported by the module when the “--task” command is provided to </a:t>
            </a:r>
            <a:r>
              <a:rPr lang="en-US" sz="1800" dirty="0" err="1" smtClean="0"/>
              <a:t>tskdmp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524000"/>
            <a:ext cx="38290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4257675" cy="4906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mm_struct</a:t>
            </a:r>
            <a:endParaRPr lang="en-US" sz="1800" dirty="0" smtClean="0"/>
          </a:p>
          <a:p>
            <a:r>
              <a:rPr lang="en-US" sz="1800" dirty="0" smtClean="0"/>
              <a:t>Contains a </a:t>
            </a:r>
            <a:r>
              <a:rPr lang="en-US" sz="1800" dirty="0" err="1" smtClean="0"/>
              <a:t>vm_area_struct</a:t>
            </a:r>
            <a:r>
              <a:rPr lang="en-US" sz="1800" dirty="0" smtClean="0"/>
              <a:t> for each section of memory (stack, heap, </a:t>
            </a:r>
            <a:r>
              <a:rPr lang="en-US" sz="1800" dirty="0" err="1" smtClean="0"/>
              <a:t>etc</a:t>
            </a:r>
            <a:r>
              <a:rPr lang="en-US" sz="1800" dirty="0" smtClean="0"/>
              <a:t>…)</a:t>
            </a:r>
          </a:p>
          <a:p>
            <a:r>
              <a:rPr lang="en-US" sz="1800" dirty="0" smtClean="0"/>
              <a:t>Contains atomic usage counters to protect from release</a:t>
            </a:r>
          </a:p>
          <a:p>
            <a:r>
              <a:rPr lang="en-US" sz="1800" dirty="0" smtClean="0"/>
              <a:t>Attribute of the </a:t>
            </a:r>
            <a:r>
              <a:rPr lang="en-US" sz="1800" dirty="0" err="1" smtClean="0"/>
              <a:t>task_struct</a:t>
            </a:r>
            <a:r>
              <a:rPr lang="en-US" sz="1800" dirty="0" smtClean="0"/>
              <a:t> for the associated process</a:t>
            </a:r>
          </a:p>
          <a:p>
            <a:r>
              <a:rPr lang="en-US" sz="1800" dirty="0" smtClean="0"/>
              <a:t>Exported by the module when the “--mem“ command is provided to </a:t>
            </a:r>
            <a:r>
              <a:rPr lang="en-US" sz="1800" dirty="0" err="1" smtClean="0"/>
              <a:t>tskdmp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219200"/>
            <a:ext cx="3971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Kernel Synchronization</a:t>
            </a:r>
          </a:p>
          <a:p>
            <a:r>
              <a:rPr lang="en-US" dirty="0" smtClean="0"/>
              <a:t>Complex and Multi-tiered </a:t>
            </a:r>
            <a:r>
              <a:rPr lang="en-US" dirty="0" err="1" smtClean="0"/>
              <a:t>struct</a:t>
            </a:r>
            <a:r>
              <a:rPr lang="en-US" dirty="0" smtClean="0"/>
              <a:t> definitions</a:t>
            </a:r>
          </a:p>
          <a:p>
            <a:r>
              <a:rPr lang="en-US" dirty="0" smtClean="0"/>
              <a:t>Breadth of involved kernel sub-systems</a:t>
            </a:r>
            <a:endParaRPr lang="en-US" dirty="0" smtClean="0"/>
          </a:p>
          <a:p>
            <a:r>
              <a:rPr lang="en-US" dirty="0" smtClean="0"/>
              <a:t>Kernel vs Module (symbol availability)</a:t>
            </a:r>
          </a:p>
          <a:p>
            <a:r>
              <a:rPr lang="en-US" dirty="0" smtClean="0"/>
              <a:t>Lack of formalized documentation on </a:t>
            </a:r>
            <a:r>
              <a:rPr lang="en-US" dirty="0"/>
              <a:t>L</a:t>
            </a:r>
            <a:r>
              <a:rPr lang="en-US" dirty="0" smtClean="0"/>
              <a:t>inux kernel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364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Verdana</vt:lpstr>
      <vt:lpstr>Office Theme</vt:lpstr>
      <vt:lpstr>Linux Inspector</vt:lpstr>
      <vt:lpstr>Project Goals</vt:lpstr>
      <vt:lpstr>Motivation</vt:lpstr>
      <vt:lpstr>Architecture</vt:lpstr>
      <vt:lpstr>The Linux Process</vt:lpstr>
      <vt:lpstr>The Linux Address Space</vt:lpstr>
      <vt:lpstr>Challenges</vt:lpstr>
      <vt:lpstr>Lessons Learned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Cameron Whipple</cp:lastModifiedBy>
  <cp:revision>106</cp:revision>
  <dcterms:created xsi:type="dcterms:W3CDTF">2016-01-21T02:03:40Z</dcterms:created>
  <dcterms:modified xsi:type="dcterms:W3CDTF">2016-04-26T05:12:57Z</dcterms:modified>
</cp:coreProperties>
</file>