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4" r:id="rId6"/>
    <p:sldId id="267" r:id="rId7"/>
    <p:sldId id="266" r:id="rId8"/>
    <p:sldId id="268" r:id="rId9"/>
    <p:sldId id="259" r:id="rId10"/>
    <p:sldId id="265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47FF4D"/>
    <a:srgbClr val="720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948" y="4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hool_of_Engineering_and_Applied_Science_1line_rev(RGB)1000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715000"/>
            <a:ext cx="4255605" cy="106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Parallel Systems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School_of_Engineering_and_Applied_Science_1line_rev(RGB)1000-01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6131920"/>
            <a:ext cx="3200400" cy="8022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720D1A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Inspector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Cameron Whipple, Robert Miller</a:t>
            </a:r>
          </a:p>
          <a:p>
            <a:r>
              <a:rPr lang="en-US" sz="1800" dirty="0" smtClean="0"/>
              <a:t>CSE 522S - Advanced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Tskdmp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2057400"/>
            <a:ext cx="39719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1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Kernel Synchronization</a:t>
            </a:r>
          </a:p>
          <a:p>
            <a:r>
              <a:rPr lang="en-US" dirty="0" smtClean="0"/>
              <a:t>Complex and Multi-tiered </a:t>
            </a:r>
            <a:r>
              <a:rPr lang="en-US" dirty="0" err="1" smtClean="0"/>
              <a:t>struct</a:t>
            </a:r>
            <a:r>
              <a:rPr lang="en-US" dirty="0" smtClean="0"/>
              <a:t> definitions</a:t>
            </a:r>
          </a:p>
          <a:p>
            <a:r>
              <a:rPr lang="en-US" dirty="0" smtClean="0"/>
              <a:t>Breadth of involved kernel sub-systems</a:t>
            </a:r>
          </a:p>
          <a:p>
            <a:r>
              <a:rPr lang="en-US" dirty="0" smtClean="0"/>
              <a:t>Kernel vs Module (symbol availability)</a:t>
            </a:r>
          </a:p>
          <a:p>
            <a:r>
              <a:rPr lang="en-US" dirty="0" smtClean="0"/>
              <a:t>Lack of formalized documentation on </a:t>
            </a:r>
            <a:r>
              <a:rPr lang="en-US" dirty="0"/>
              <a:t>L</a:t>
            </a:r>
            <a:r>
              <a:rPr lang="en-US" dirty="0" smtClean="0"/>
              <a:t>inux kernel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Develop set of tools for performing process analysis on Linux</a:t>
            </a:r>
          </a:p>
          <a:p>
            <a:pPr lvl="1"/>
            <a:r>
              <a:rPr lang="en-US" dirty="0" smtClean="0"/>
              <a:t>Snapshot process state information as seen by kernel</a:t>
            </a:r>
          </a:p>
          <a:p>
            <a:pPr lvl="1"/>
            <a:r>
              <a:rPr lang="en-US" dirty="0" smtClean="0"/>
              <a:t>Snapshot process memory (stack, heap, etc..)</a:t>
            </a:r>
          </a:p>
          <a:p>
            <a:pPr lvl="1"/>
            <a:r>
              <a:rPr lang="en-US" dirty="0" smtClean="0"/>
              <a:t>Snapshot files currently opened by process</a:t>
            </a:r>
          </a:p>
          <a:p>
            <a:pPr lvl="1"/>
            <a:r>
              <a:rPr lang="en-US" dirty="0" smtClean="0"/>
              <a:t>Target any user space process on system</a:t>
            </a:r>
          </a:p>
          <a:p>
            <a:pPr lvl="1"/>
            <a:r>
              <a:rPr lang="en-US" dirty="0" smtClean="0"/>
              <a:t>Periodic snapshot support for offline analysis</a:t>
            </a:r>
          </a:p>
          <a:p>
            <a:r>
              <a:rPr lang="en-US" dirty="0" smtClean="0"/>
              <a:t>Plug-n-Play</a:t>
            </a:r>
          </a:p>
          <a:p>
            <a:pPr lvl="1"/>
            <a:r>
              <a:rPr lang="en-US" dirty="0" smtClean="0"/>
              <a:t>Install tools without kernel modification becoming necessary </a:t>
            </a:r>
          </a:p>
          <a:p>
            <a:r>
              <a:rPr lang="en-US" dirty="0" smtClean="0"/>
              <a:t>Extendable</a:t>
            </a:r>
          </a:p>
          <a:p>
            <a:pPr lvl="1"/>
            <a:r>
              <a:rPr lang="en-US" dirty="0" smtClean="0"/>
              <a:t>Developed to support the ability to extend support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648200" cy="4983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Cyber Security</a:t>
            </a:r>
          </a:p>
          <a:p>
            <a:pPr lvl="1"/>
            <a:r>
              <a:rPr lang="en-US" dirty="0" smtClean="0"/>
              <a:t>Reverse Engineering</a:t>
            </a:r>
          </a:p>
          <a:p>
            <a:pPr lvl="1"/>
            <a:r>
              <a:rPr lang="en-US" dirty="0" smtClean="0"/>
              <a:t>Malware Analysis</a:t>
            </a:r>
          </a:p>
          <a:p>
            <a:pPr lvl="1"/>
            <a:r>
              <a:rPr lang="en-US" dirty="0" smtClean="0"/>
              <a:t>Research</a:t>
            </a:r>
          </a:p>
          <a:p>
            <a:r>
              <a:rPr lang="en-US" dirty="0" smtClean="0"/>
              <a:t>Software Development</a:t>
            </a:r>
          </a:p>
          <a:p>
            <a:pPr lvl="1"/>
            <a:r>
              <a:rPr lang="en-US" dirty="0" smtClean="0"/>
              <a:t>Memory Layout</a:t>
            </a:r>
          </a:p>
          <a:p>
            <a:pPr lvl="1"/>
            <a:r>
              <a:rPr lang="en-US" dirty="0" smtClean="0"/>
              <a:t>Performance Tuning</a:t>
            </a:r>
          </a:p>
          <a:p>
            <a:pPr lvl="1"/>
            <a:r>
              <a:rPr lang="en-US" dirty="0" smtClean="0"/>
              <a:t>Software Verification</a:t>
            </a:r>
          </a:p>
          <a:p>
            <a:r>
              <a:rPr lang="en-US" dirty="0" smtClean="0"/>
              <a:t>Existing Tools</a:t>
            </a:r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trace</a:t>
            </a:r>
            <a:endParaRPr lang="en-US" dirty="0" smtClean="0"/>
          </a:p>
          <a:p>
            <a:pPr lvl="1"/>
            <a:r>
              <a:rPr lang="en-US" dirty="0" err="1" smtClean="0"/>
              <a:t>strace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47825"/>
            <a:ext cx="3321221" cy="28639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0" y="4492772"/>
            <a:ext cx="495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http://www.kpcb.com/blog/three-boardroom-questions-every-cybersecurity-entrepreneur-must-answer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419600" cy="48307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Represented by the </a:t>
            </a:r>
            <a:r>
              <a:rPr lang="en-US" sz="1800" dirty="0" err="1" smtClean="0"/>
              <a:t>task_struct</a:t>
            </a:r>
            <a:endParaRPr lang="en-US" sz="1800" dirty="0" smtClean="0"/>
          </a:p>
          <a:p>
            <a:r>
              <a:rPr lang="en-US" sz="1800" dirty="0" smtClean="0"/>
              <a:t>Processes </a:t>
            </a:r>
            <a:r>
              <a:rPr lang="en-US" sz="1800" dirty="0" err="1" smtClean="0"/>
              <a:t>task_structs</a:t>
            </a:r>
            <a:r>
              <a:rPr lang="en-US" sz="1800" dirty="0" smtClean="0"/>
              <a:t> are linked together</a:t>
            </a:r>
          </a:p>
          <a:p>
            <a:r>
              <a:rPr lang="en-US" sz="1800" dirty="0" smtClean="0"/>
              <a:t>Approximately 1700 bytes in size, much of which are pointers</a:t>
            </a:r>
          </a:p>
          <a:p>
            <a:r>
              <a:rPr lang="en-US" sz="1800" dirty="0" smtClean="0"/>
              <a:t>Included attributes touch many sub-systems in kernel</a:t>
            </a:r>
          </a:p>
          <a:p>
            <a:pPr lvl="1"/>
            <a:r>
              <a:rPr lang="en-US" sz="1600" dirty="0" smtClean="0"/>
              <a:t>Memory Management Unit (MMU)</a:t>
            </a:r>
          </a:p>
          <a:p>
            <a:pPr lvl="1"/>
            <a:r>
              <a:rPr lang="en-US" sz="1600" dirty="0" smtClean="0"/>
              <a:t>File System (FS)</a:t>
            </a:r>
          </a:p>
          <a:p>
            <a:pPr lvl="1"/>
            <a:r>
              <a:rPr lang="en-US" sz="1600" dirty="0" smtClean="0"/>
              <a:t>Completely Fair Scheduler (CFS)</a:t>
            </a:r>
          </a:p>
          <a:p>
            <a:r>
              <a:rPr lang="en-US" sz="1800" dirty="0" smtClean="0"/>
              <a:t>Exported by the module when the “--task” command is provided to </a:t>
            </a:r>
            <a:r>
              <a:rPr lang="en-US" sz="1800" dirty="0" err="1" smtClean="0"/>
              <a:t>tskdmp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524000"/>
            <a:ext cx="38290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0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dirty="0" smtClean="0"/>
              <a:t>Address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9200"/>
            <a:ext cx="4257675" cy="4906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Represented by the </a:t>
            </a:r>
            <a:r>
              <a:rPr lang="en-US" sz="1800" dirty="0" err="1" smtClean="0"/>
              <a:t>mm_struct</a:t>
            </a:r>
            <a:endParaRPr lang="en-US" sz="1800" dirty="0" smtClean="0"/>
          </a:p>
          <a:p>
            <a:r>
              <a:rPr lang="en-US" sz="1800" dirty="0" smtClean="0"/>
              <a:t>Contains a </a:t>
            </a:r>
            <a:r>
              <a:rPr lang="en-US" sz="1800" dirty="0" err="1" smtClean="0"/>
              <a:t>vm_area_struct</a:t>
            </a:r>
            <a:r>
              <a:rPr lang="en-US" sz="1800" dirty="0" smtClean="0"/>
              <a:t> for each section of memory (stack, heap, </a:t>
            </a:r>
            <a:r>
              <a:rPr lang="en-US" sz="1800" dirty="0" err="1" smtClean="0"/>
              <a:t>etc</a:t>
            </a:r>
            <a:r>
              <a:rPr lang="en-US" sz="1800" dirty="0" smtClean="0"/>
              <a:t>…)</a:t>
            </a:r>
          </a:p>
          <a:p>
            <a:r>
              <a:rPr lang="en-US" sz="1800" dirty="0" smtClean="0"/>
              <a:t>Contains atomic usage counters </a:t>
            </a:r>
            <a:r>
              <a:rPr lang="en-US" sz="1800" dirty="0" smtClean="0"/>
              <a:t>for synchronization</a:t>
            </a:r>
          </a:p>
          <a:p>
            <a:r>
              <a:rPr lang="en-US" sz="1800" dirty="0" smtClean="0"/>
              <a:t>Attribute </a:t>
            </a:r>
            <a:r>
              <a:rPr lang="en-US" sz="1800" dirty="0" smtClean="0"/>
              <a:t>of the </a:t>
            </a:r>
            <a:r>
              <a:rPr lang="en-US" sz="1800" dirty="0" err="1" smtClean="0"/>
              <a:t>task_struct</a:t>
            </a:r>
            <a:r>
              <a:rPr lang="en-US" sz="1800" dirty="0" smtClean="0"/>
              <a:t> for the associated </a:t>
            </a:r>
            <a:r>
              <a:rPr lang="en-US" sz="1800" dirty="0" smtClean="0"/>
              <a:t>process</a:t>
            </a:r>
          </a:p>
          <a:p>
            <a:r>
              <a:rPr lang="en-US" sz="1800" dirty="0" smtClean="0"/>
              <a:t>Holds reference to page tables to support virtual to physical address translations</a:t>
            </a:r>
            <a:endParaRPr lang="en-US" sz="1800" dirty="0" smtClean="0"/>
          </a:p>
          <a:p>
            <a:r>
              <a:rPr lang="en-US" sz="1800" dirty="0" smtClean="0"/>
              <a:t>Exported by the module when the “--mem“ command is provided to </a:t>
            </a:r>
            <a:r>
              <a:rPr lang="en-US" sz="1800" dirty="0" err="1" smtClean="0"/>
              <a:t>tskdmp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219200"/>
            <a:ext cx="39719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2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Virtual Memory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Represented by the </a:t>
            </a:r>
            <a:r>
              <a:rPr lang="en-US" sz="1800" dirty="0" err="1" smtClean="0"/>
              <a:t>vm_area_struct</a:t>
            </a:r>
            <a:endParaRPr lang="en-US" sz="1800" dirty="0" smtClean="0"/>
          </a:p>
          <a:p>
            <a:r>
              <a:rPr lang="en-US" sz="1800" dirty="0" smtClean="0"/>
              <a:t>All virtual memory allocated (VMA) regions connected through linked list</a:t>
            </a:r>
          </a:p>
          <a:p>
            <a:r>
              <a:rPr lang="en-US" sz="1800" dirty="0" smtClean="0"/>
              <a:t>VMA Flags</a:t>
            </a:r>
          </a:p>
          <a:p>
            <a:pPr lvl="1"/>
            <a:r>
              <a:rPr lang="en-US" sz="1400" dirty="0" smtClean="0"/>
              <a:t>VM_READ</a:t>
            </a:r>
          </a:p>
          <a:p>
            <a:pPr lvl="1"/>
            <a:r>
              <a:rPr lang="en-US" sz="1400" dirty="0" smtClean="0"/>
              <a:t>VM_WRITE</a:t>
            </a:r>
          </a:p>
          <a:p>
            <a:pPr lvl="1"/>
            <a:r>
              <a:rPr lang="en-US" sz="1400" dirty="0" smtClean="0"/>
              <a:t>VM_EXEC</a:t>
            </a:r>
          </a:p>
          <a:p>
            <a:pPr lvl="1"/>
            <a:r>
              <a:rPr lang="en-US" sz="1400" dirty="0" smtClean="0"/>
              <a:t>…</a:t>
            </a:r>
          </a:p>
          <a:p>
            <a:r>
              <a:rPr lang="en-US" sz="1800" dirty="0"/>
              <a:t>Exported by the module when the “--mem“ command is provided to </a:t>
            </a:r>
            <a:r>
              <a:rPr lang="en-US" sz="1800" dirty="0" err="1"/>
              <a:t>tskdmp</a:t>
            </a:r>
            <a:endParaRPr lang="en-US" sz="1800" dirty="0"/>
          </a:p>
          <a:p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37" y="1622425"/>
            <a:ext cx="4081463" cy="404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0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Memory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74700" y="1420516"/>
            <a:ext cx="1244600" cy="1512332"/>
            <a:chOff x="469900" y="1611868"/>
            <a:chExt cx="1244600" cy="1512332"/>
          </a:xfrm>
        </p:grpSpPr>
        <p:grpSp>
          <p:nvGrpSpPr>
            <p:cNvPr id="13" name="Group 12"/>
            <p:cNvGrpSpPr/>
            <p:nvPr/>
          </p:nvGrpSpPr>
          <p:grpSpPr>
            <a:xfrm>
              <a:off x="482600" y="1981200"/>
              <a:ext cx="1219200" cy="1143000"/>
              <a:chOff x="3352800" y="1930400"/>
              <a:chExt cx="1219200" cy="11430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352800" y="1930400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pid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352800" y="2387600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mm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52800" y="2616200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mm_rb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352800" y="2844800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352800" y="2159000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dirty="0" smtClean="0"/>
                  <a:t>tate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69900" y="1611868"/>
              <a:ext cx="124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task_struct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05200" y="1605430"/>
            <a:ext cx="1219200" cy="1735892"/>
            <a:chOff x="3124200" y="1618496"/>
            <a:chExt cx="1219200" cy="1735892"/>
          </a:xfrm>
        </p:grpSpPr>
        <p:grpSp>
          <p:nvGrpSpPr>
            <p:cNvPr id="23" name="Group 22"/>
            <p:cNvGrpSpPr/>
            <p:nvPr/>
          </p:nvGrpSpPr>
          <p:grpSpPr>
            <a:xfrm>
              <a:off x="3124200" y="1987828"/>
              <a:ext cx="1219200" cy="1366560"/>
              <a:chOff x="3124200" y="1987828"/>
              <a:chExt cx="1219200" cy="136656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124200" y="1987828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mmap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124200" y="2216428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pgd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124200" y="3125788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124200" y="2897188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start_stack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124200" y="2673628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mm_count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124200" y="2445028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mm_users</a:t>
                </a:r>
                <a:endParaRPr 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124200" y="161849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mm_struct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>
            <a:stCxn id="8" idx="3"/>
            <a:endCxn id="16" idx="1"/>
          </p:cNvCxnSpPr>
          <p:nvPr/>
        </p:nvCxnSpPr>
        <p:spPr>
          <a:xfrm flipV="1">
            <a:off x="2006600" y="2089062"/>
            <a:ext cx="1498600" cy="27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238500" y="3820280"/>
            <a:ext cx="1752600" cy="1763851"/>
            <a:chOff x="5295900" y="2175769"/>
            <a:chExt cx="1752600" cy="1763851"/>
          </a:xfrm>
        </p:grpSpPr>
        <p:sp>
          <p:nvSpPr>
            <p:cNvPr id="27" name="Rectangle 26"/>
            <p:cNvSpPr/>
            <p:nvPr/>
          </p:nvSpPr>
          <p:spPr>
            <a:xfrm>
              <a:off x="5562600" y="257306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vm_start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62600" y="37110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62600" y="34824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vm_flags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62600" y="32538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</a:t>
              </a:r>
              <a:r>
                <a:rPr lang="en-US" dirty="0" err="1" smtClean="0"/>
                <a:t>m_prev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562600" y="3024565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</a:t>
              </a:r>
              <a:r>
                <a:rPr lang="en-US" dirty="0" err="1" smtClean="0"/>
                <a:t>m_next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62600" y="281194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vm_end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95900" y="2175769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vm_area_struct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257800" y="3820280"/>
            <a:ext cx="1752600" cy="1763851"/>
            <a:chOff x="5295900" y="2175769"/>
            <a:chExt cx="1752600" cy="1763851"/>
          </a:xfrm>
        </p:grpSpPr>
        <p:sp>
          <p:nvSpPr>
            <p:cNvPr id="36" name="Rectangle 35"/>
            <p:cNvSpPr/>
            <p:nvPr/>
          </p:nvSpPr>
          <p:spPr>
            <a:xfrm>
              <a:off x="5562600" y="257306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vm_start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62600" y="37110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62600" y="34824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vm_flags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62600" y="32538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</a:t>
              </a:r>
              <a:r>
                <a:rPr lang="en-US" dirty="0" err="1" smtClean="0"/>
                <a:t>m_prev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562600" y="3024565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</a:t>
              </a:r>
              <a:r>
                <a:rPr lang="en-US" dirty="0" err="1" smtClean="0"/>
                <a:t>m_next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62600" y="281194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vm_end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95900" y="2175769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vm_area_struct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258050" y="3820280"/>
            <a:ext cx="1752600" cy="1763851"/>
            <a:chOff x="5295900" y="2175769"/>
            <a:chExt cx="1752600" cy="1763851"/>
          </a:xfrm>
        </p:grpSpPr>
        <p:sp>
          <p:nvSpPr>
            <p:cNvPr id="44" name="Rectangle 43"/>
            <p:cNvSpPr/>
            <p:nvPr/>
          </p:nvSpPr>
          <p:spPr>
            <a:xfrm>
              <a:off x="5562600" y="257306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vm_start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62600" y="37110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562600" y="34824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vm_flags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562600" y="32538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</a:t>
              </a:r>
              <a:r>
                <a:rPr lang="en-US" dirty="0" err="1" smtClean="0"/>
                <a:t>m_prev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562600" y="3024565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</a:t>
              </a:r>
              <a:r>
                <a:rPr lang="en-US" dirty="0" err="1" smtClean="0"/>
                <a:t>m_next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62600" y="281194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vm_end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95900" y="2175769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vm_area_struct</a:t>
              </a:r>
              <a:endParaRPr lang="en-US" dirty="0"/>
            </a:p>
          </p:txBody>
        </p:sp>
      </p:grpSp>
      <p:cxnSp>
        <p:nvCxnSpPr>
          <p:cNvPr id="54" name="Straight Arrow Connector 53"/>
          <p:cNvCxnSpPr>
            <a:stCxn id="31" idx="3"/>
            <a:endCxn id="40" idx="1"/>
          </p:cNvCxnSpPr>
          <p:nvPr/>
        </p:nvCxnSpPr>
        <p:spPr>
          <a:xfrm>
            <a:off x="4724400" y="4783376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0" idx="3"/>
            <a:endCxn id="48" idx="1"/>
          </p:cNvCxnSpPr>
          <p:nvPr/>
        </p:nvCxnSpPr>
        <p:spPr>
          <a:xfrm>
            <a:off x="6743700" y="4783376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9" idx="1"/>
            <a:endCxn id="30" idx="3"/>
          </p:cNvCxnSpPr>
          <p:nvPr/>
        </p:nvCxnSpPr>
        <p:spPr>
          <a:xfrm flipH="1">
            <a:off x="4724400" y="5012631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1"/>
            <a:endCxn id="39" idx="3"/>
          </p:cNvCxnSpPr>
          <p:nvPr/>
        </p:nvCxnSpPr>
        <p:spPr>
          <a:xfrm flipH="1">
            <a:off x="6743700" y="5012631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6" idx="3"/>
            <a:endCxn id="42" idx="0"/>
          </p:cNvCxnSpPr>
          <p:nvPr/>
        </p:nvCxnSpPr>
        <p:spPr>
          <a:xfrm>
            <a:off x="4724400" y="2089062"/>
            <a:ext cx="1409700" cy="1731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628650" y="3354394"/>
            <a:ext cx="1485900" cy="2814673"/>
            <a:chOff x="628650" y="3354394"/>
            <a:chExt cx="1485900" cy="2814673"/>
          </a:xfrm>
        </p:grpSpPr>
        <p:sp>
          <p:nvSpPr>
            <p:cNvPr id="64" name="TextBox 63"/>
            <p:cNvSpPr txBox="1"/>
            <p:nvPr/>
          </p:nvSpPr>
          <p:spPr>
            <a:xfrm>
              <a:off x="628650" y="3354394"/>
              <a:ext cx="1485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Virtual Memory</a:t>
              </a:r>
              <a:endParaRPr lang="en-US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723900" y="3969547"/>
              <a:ext cx="1295400" cy="2199520"/>
              <a:chOff x="723900" y="3969547"/>
              <a:chExt cx="1295400" cy="2199520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723900" y="3969547"/>
                <a:ext cx="1295400" cy="2199520"/>
                <a:chOff x="723900" y="3969547"/>
                <a:chExt cx="1295400" cy="219952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723900" y="3969547"/>
                  <a:ext cx="1295400" cy="219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23900" y="4452891"/>
                  <a:ext cx="1295400" cy="356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/>
                <p:cNvSpPr txBox="1"/>
                <p:nvPr/>
              </p:nvSpPr>
              <p:spPr>
                <a:xfrm>
                  <a:off x="977900" y="4568373"/>
                  <a:ext cx="901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Stack</a:t>
                  </a:r>
                  <a:endParaRPr lang="en-US" dirty="0"/>
                </a:p>
              </p:txBody>
            </p:sp>
          </p:grpSp>
          <p:cxnSp>
            <p:nvCxnSpPr>
              <p:cNvPr id="68" name="Straight Connector 67"/>
              <p:cNvCxnSpPr/>
              <p:nvPr/>
            </p:nvCxnSpPr>
            <p:spPr>
              <a:xfrm flipV="1">
                <a:off x="723900" y="5063232"/>
                <a:ext cx="1295400" cy="35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Straight Arrow Connector 69"/>
          <p:cNvCxnSpPr>
            <a:stCxn id="27" idx="1"/>
          </p:cNvCxnSpPr>
          <p:nvPr/>
        </p:nvCxnSpPr>
        <p:spPr>
          <a:xfrm flipH="1">
            <a:off x="2019300" y="4331871"/>
            <a:ext cx="1485900" cy="12102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2" idx="1"/>
            <a:endCxn id="63" idx="3"/>
          </p:cNvCxnSpPr>
          <p:nvPr/>
        </p:nvCxnSpPr>
        <p:spPr>
          <a:xfrm flipH="1">
            <a:off x="2019300" y="4570751"/>
            <a:ext cx="1485900" cy="49855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5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if the file export option does not get completed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181600" y="1676400"/>
            <a:ext cx="3962400" cy="3466422"/>
            <a:chOff x="533400" y="1715970"/>
            <a:chExt cx="4343400" cy="3466422"/>
          </a:xfrm>
        </p:grpSpPr>
        <p:sp>
          <p:nvSpPr>
            <p:cNvPr id="17" name="Rectangle 16"/>
            <p:cNvSpPr/>
            <p:nvPr/>
          </p:nvSpPr>
          <p:spPr>
            <a:xfrm>
              <a:off x="2743200" y="1956316"/>
              <a:ext cx="1676400" cy="838200"/>
            </a:xfrm>
            <a:prstGeom prst="rect">
              <a:avLst/>
            </a:prstGeom>
            <a:solidFill>
              <a:srgbClr val="8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tskdmp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43200" y="4020619"/>
              <a:ext cx="1676400" cy="838200"/>
            </a:xfrm>
            <a:prstGeom prst="rect">
              <a:avLst/>
            </a:prstGeom>
            <a:solidFill>
              <a:srgbClr val="8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Linux Inspector Module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62250" y="3310731"/>
              <a:ext cx="1638300" cy="228600"/>
            </a:xfrm>
            <a:prstGeom prst="rect">
              <a:avLst/>
            </a:prstGeom>
            <a:solidFill>
              <a:srgbClr val="8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Sysfs</a:t>
              </a:r>
              <a:endParaRPr lang="en-US" dirty="0" smtClean="0"/>
            </a:p>
          </p:txBody>
        </p:sp>
        <p:sp>
          <p:nvSpPr>
            <p:cNvPr id="20" name="Left Brace 19"/>
            <p:cNvSpPr/>
            <p:nvPr/>
          </p:nvSpPr>
          <p:spPr>
            <a:xfrm>
              <a:off x="1895475" y="1715970"/>
              <a:ext cx="561975" cy="1516062"/>
            </a:xfrm>
            <a:prstGeom prst="leftBrace">
              <a:avLst>
                <a:gd name="adj1" fmla="val 8333"/>
                <a:gd name="adj2" fmla="val 514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17" idx="2"/>
              <a:endCxn id="27" idx="0"/>
            </p:cNvCxnSpPr>
            <p:nvPr/>
          </p:nvCxnSpPr>
          <p:spPr>
            <a:xfrm>
              <a:off x="3581400" y="2794516"/>
              <a:ext cx="0" cy="5162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2"/>
              <a:endCxn id="26" idx="0"/>
            </p:cNvCxnSpPr>
            <p:nvPr/>
          </p:nvCxnSpPr>
          <p:spPr>
            <a:xfrm>
              <a:off x="3581400" y="3539331"/>
              <a:ext cx="0" cy="4812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95325" y="22746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Space</a:t>
              </a:r>
              <a:endParaRPr lang="en-US" dirty="0"/>
            </a:p>
          </p:txBody>
        </p:sp>
        <p:sp>
          <p:nvSpPr>
            <p:cNvPr id="34" name="Left Brace 33"/>
            <p:cNvSpPr/>
            <p:nvPr/>
          </p:nvSpPr>
          <p:spPr>
            <a:xfrm>
              <a:off x="1895475" y="3666330"/>
              <a:ext cx="561975" cy="1516062"/>
            </a:xfrm>
            <a:prstGeom prst="leftBrace">
              <a:avLst>
                <a:gd name="adj1" fmla="val 8333"/>
                <a:gd name="adj2" fmla="val 514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3400" y="4239695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Kernel Space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81400" y="2959020"/>
              <a:ext cx="1295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1. Target </a:t>
              </a:r>
              <a:r>
                <a:rPr lang="en-US" sz="1000" dirty="0" err="1" smtClean="0"/>
                <a:t>pid</a:t>
              </a:r>
              <a:endParaRPr lang="en-US" sz="1000" dirty="0"/>
            </a:p>
          </p:txBody>
        </p:sp>
      </p:grp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6482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User Space (</a:t>
            </a:r>
            <a:r>
              <a:rPr lang="en-US" dirty="0" err="1" smtClean="0"/>
              <a:t>tskdmp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Initiates snapshot of kernel memory</a:t>
            </a:r>
            <a:endParaRPr lang="en-US" dirty="0" smtClean="0"/>
          </a:p>
          <a:p>
            <a:pPr lvl="1"/>
            <a:r>
              <a:rPr lang="en-US" dirty="0" smtClean="0"/>
              <a:t>Snapshots all data accessible from user space</a:t>
            </a:r>
          </a:p>
          <a:p>
            <a:pPr lvl="1"/>
            <a:r>
              <a:rPr lang="en-US" dirty="0" smtClean="0"/>
              <a:t>Controls </a:t>
            </a:r>
            <a:r>
              <a:rPr lang="en-US" dirty="0" smtClean="0"/>
              <a:t>exported elements</a:t>
            </a:r>
          </a:p>
          <a:p>
            <a:r>
              <a:rPr lang="en-US" dirty="0" smtClean="0"/>
              <a:t>Linux Kernel Module</a:t>
            </a:r>
          </a:p>
          <a:p>
            <a:pPr lvl="1"/>
            <a:r>
              <a:rPr lang="en-US" dirty="0" smtClean="0"/>
              <a:t>Interprets and executes commands from </a:t>
            </a:r>
            <a:r>
              <a:rPr lang="en-US" dirty="0" err="1" smtClean="0"/>
              <a:t>tskdmp</a:t>
            </a:r>
            <a:endParaRPr lang="en-US" dirty="0" smtClean="0"/>
          </a:p>
          <a:p>
            <a:pPr lvl="1"/>
            <a:r>
              <a:rPr lang="en-US" dirty="0" smtClean="0"/>
              <a:t>Snapshots all data accessible from within kernel space</a:t>
            </a:r>
            <a:endParaRPr lang="en-US" dirty="0"/>
          </a:p>
          <a:p>
            <a:pPr lvl="1"/>
            <a:r>
              <a:rPr lang="en-US" dirty="0" smtClean="0"/>
              <a:t>Exports data to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489</Words>
  <Application>Microsoft Office PowerPoint</Application>
  <PresentationFormat>On-screen Show (4:3)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Georgia</vt:lpstr>
      <vt:lpstr>Verdana</vt:lpstr>
      <vt:lpstr>Office Theme</vt:lpstr>
      <vt:lpstr>Linux Inspector</vt:lpstr>
      <vt:lpstr>Project Goals</vt:lpstr>
      <vt:lpstr>Motivation</vt:lpstr>
      <vt:lpstr>Linux Process</vt:lpstr>
      <vt:lpstr>Linux Address Space</vt:lpstr>
      <vt:lpstr>Linux Virtual Memory Region</vt:lpstr>
      <vt:lpstr>Linux Memory Architecture</vt:lpstr>
      <vt:lpstr>Files Slides</vt:lpstr>
      <vt:lpstr>Architecture</vt:lpstr>
      <vt:lpstr>Tskdmp Interface</vt:lpstr>
      <vt:lpstr>Challenges</vt:lpstr>
      <vt:lpstr>Lessons Learned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Cameron Whipple</cp:lastModifiedBy>
  <cp:revision>115</cp:revision>
  <dcterms:created xsi:type="dcterms:W3CDTF">2016-01-21T02:03:40Z</dcterms:created>
  <dcterms:modified xsi:type="dcterms:W3CDTF">2016-04-26T23:14:16Z</dcterms:modified>
</cp:coreProperties>
</file>