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4"/>
  </p:notesMasterIdLst>
  <p:sldIdLst>
    <p:sldId id="256" r:id="rId2"/>
    <p:sldId id="265" r:id="rId3"/>
    <p:sldId id="257" r:id="rId4"/>
    <p:sldId id="258" r:id="rId5"/>
    <p:sldId id="259" r:id="rId6"/>
    <p:sldId id="260" r:id="rId7"/>
    <p:sldId id="261" r:id="rId8"/>
    <p:sldId id="267" r:id="rId9"/>
    <p:sldId id="263" r:id="rId10"/>
    <p:sldId id="264" r:id="rId11"/>
    <p:sldId id="268" r:id="rId12"/>
    <p:sldId id="266" r:id="rId13"/>
  </p:sldIdLst>
  <p:sldSz cx="14630400" cy="8229600"/>
  <p:notesSz cx="8229600" cy="14630400"/>
  <p:embeddedFontLst>
    <p:embeddedFont>
      <p:font typeface="Fira Mono Medium" panose="020B0609050000020004" pitchFamily="49" charset="0"/>
      <p:regular r:id="rId15"/>
    </p:embeddedFont>
    <p:embeddedFont>
      <p:font typeface="Fira Sans" panose="020B0503050000020004" pitchFamily="34" charset="0"/>
      <p:regular r:id="rId16"/>
      <p:bold r:id="rId17"/>
      <p:italic r:id="rId18"/>
      <p:boldItalic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0F1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00" d="100"/>
          <a:sy n="100" d="100"/>
        </p:scale>
        <p:origin x="1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199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81B"/>
          </a:solidFill>
          <a:ln/>
        </p:spPr>
      </p:sp>
      <p:sp>
        <p:nvSpPr>
          <p:cNvPr id="3" name="Shape 1"/>
          <p:cNvSpPr/>
          <p:nvPr/>
        </p:nvSpPr>
        <p:spPr>
          <a:xfrm>
            <a:off x="0" y="0"/>
            <a:ext cx="14630400" cy="8229600"/>
          </a:xfrm>
          <a:prstGeom prst="rect">
            <a:avLst/>
          </a:prstGeom>
          <a:solidFill>
            <a:srgbClr val="0F0F1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F0F10"/>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www.cs.purdue.edu/homes/clifton/cs590d/Intro.pdf" TargetMode="External"/><Relationship Id="rId2" Type="http://schemas.openxmlformats.org/officeDocument/2006/relationships/hyperlink" Target="https://www.cs.rutgers.edu/~elgammal/classes/cs536/lecture0.ppt" TargetMode="External"/><Relationship Id="rId1" Type="http://schemas.openxmlformats.org/officeDocument/2006/relationships/slideLayout" Target="../slideLayouts/slideLayout10.xml"/><Relationship Id="rId4" Type="http://schemas.openxmlformats.org/officeDocument/2006/relationships/hyperlink" Target="https://slideplayer.com/slide/532816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81802"/>
            <a:ext cx="7556421" cy="2020253"/>
          </a:xfrm>
          <a:prstGeom prst="rect">
            <a:avLst/>
          </a:prstGeom>
          <a:noFill/>
          <a:ln/>
        </p:spPr>
        <p:txBody>
          <a:bodyPr wrap="square" lIns="0" tIns="0" rIns="0" bIns="0" rtlCol="0" anchor="t"/>
          <a:lstStyle/>
          <a:p>
            <a:pPr marL="0" indent="0">
              <a:lnSpc>
                <a:spcPts val="5300"/>
              </a:lnSpc>
              <a:buNone/>
            </a:pPr>
            <a:r>
              <a:rPr lang="en-US" sz="4200" dirty="0">
                <a:solidFill>
                  <a:srgbClr val="FBF3FA"/>
                </a:solidFill>
                <a:latin typeface="Fira Mono Medium" pitchFamily="34" charset="0"/>
                <a:ea typeface="Fira Mono Medium" pitchFamily="34" charset="-122"/>
                <a:cs typeface="Fira Mono Medium" pitchFamily="34" charset="-120"/>
              </a:rPr>
              <a:t>Machine Learning in Cloud-Based Financial Market Prediction</a:t>
            </a:r>
            <a:endParaRPr lang="en-US" sz="4200" dirty="0"/>
          </a:p>
        </p:txBody>
      </p:sp>
      <p:sp>
        <p:nvSpPr>
          <p:cNvPr id="4" name="Text 1"/>
          <p:cNvSpPr/>
          <p:nvPr/>
        </p:nvSpPr>
        <p:spPr>
          <a:xfrm>
            <a:off x="793790" y="5127546"/>
            <a:ext cx="7556421" cy="1400889"/>
          </a:xfrm>
          <a:prstGeom prst="rect">
            <a:avLst/>
          </a:prstGeom>
          <a:noFill/>
          <a:ln/>
        </p:spPr>
        <p:txBody>
          <a:bodyPr wrap="square" lIns="0" tIns="0" rIns="0" bIns="0" rtlCol="0" anchor="t"/>
          <a:lstStyle/>
          <a:p>
            <a:pPr marL="0" indent="0">
              <a:lnSpc>
                <a:spcPts val="2700"/>
              </a:lnSpc>
              <a:buNone/>
            </a:pPr>
            <a:r>
              <a:rPr lang="en-US" sz="1650" i="1" dirty="0">
                <a:solidFill>
                  <a:srgbClr val="E0D6DE"/>
                </a:solidFill>
                <a:latin typeface="Fira Sans" pitchFamily="34" charset="0"/>
                <a:ea typeface="Fira Sans" pitchFamily="34" charset="-122"/>
                <a:cs typeface="Fira Sans" pitchFamily="34" charset="-120"/>
              </a:rPr>
              <a:t>Presented By: </a:t>
            </a:r>
            <a:r>
              <a:rPr lang="en-US" sz="1650" b="1" dirty="0">
                <a:solidFill>
                  <a:srgbClr val="E0D6DE"/>
                </a:solidFill>
                <a:latin typeface="Fira Sans" pitchFamily="34" charset="0"/>
                <a:ea typeface="Fira Sans" pitchFamily="34" charset="-122"/>
                <a:cs typeface="Fira Sans" pitchFamily="34" charset="-120"/>
              </a:rPr>
              <a:t>Ujjwal</a:t>
            </a:r>
          </a:p>
          <a:p>
            <a:pPr marL="0" indent="0">
              <a:lnSpc>
                <a:spcPts val="2700"/>
              </a:lnSpc>
              <a:buNone/>
            </a:pPr>
            <a:r>
              <a:rPr lang="en-US" sz="1650" dirty="0">
                <a:solidFill>
                  <a:srgbClr val="E0D6DE"/>
                </a:solidFill>
                <a:latin typeface="Fira Sans" pitchFamily="34" charset="0"/>
                <a:ea typeface="Fira Sans" pitchFamily="34" charset="-122"/>
                <a:cs typeface="Fira Sans" pitchFamily="34" charset="-120"/>
              </a:rPr>
              <a:t>MSc(CA) 2</a:t>
            </a:r>
            <a:r>
              <a:rPr lang="en-US" sz="1650" baseline="30000" dirty="0">
                <a:solidFill>
                  <a:srgbClr val="E0D6DE"/>
                </a:solidFill>
                <a:latin typeface="Fira Sans" pitchFamily="34" charset="0"/>
                <a:ea typeface="Fira Sans" pitchFamily="34" charset="-122"/>
                <a:cs typeface="Fira Sans" pitchFamily="34" charset="-120"/>
              </a:rPr>
              <a:t>ND</a:t>
            </a:r>
            <a:r>
              <a:rPr lang="en-US" sz="1650" dirty="0">
                <a:solidFill>
                  <a:srgbClr val="E0D6DE"/>
                </a:solidFill>
                <a:latin typeface="Fira Sans" pitchFamily="34" charset="0"/>
                <a:ea typeface="Fira Sans" pitchFamily="34" charset="-122"/>
                <a:cs typeface="Fira Sans" pitchFamily="34" charset="-120"/>
              </a:rPr>
              <a:t> SEM</a:t>
            </a:r>
          </a:p>
          <a:p>
            <a:pPr marL="0" indent="0">
              <a:lnSpc>
                <a:spcPts val="2700"/>
              </a:lnSpc>
              <a:buNone/>
            </a:pPr>
            <a:r>
              <a:rPr lang="en-US" sz="1650" dirty="0">
                <a:solidFill>
                  <a:srgbClr val="E0D6DE"/>
                </a:solidFill>
                <a:latin typeface="Fira Sans" pitchFamily="34" charset="0"/>
                <a:ea typeface="Fira Sans" pitchFamily="34" charset="-122"/>
                <a:cs typeface="Fira Sans" pitchFamily="34" charset="-120"/>
              </a:rPr>
              <a:t>24030142028</a:t>
            </a:r>
          </a:p>
          <a:p>
            <a:pPr marL="0" indent="0">
              <a:lnSpc>
                <a:spcPts val="2700"/>
              </a:lnSpc>
              <a:buNone/>
            </a:pPr>
            <a:endParaRPr lang="en-US" sz="1650" dirty="0">
              <a:solidFill>
                <a:srgbClr val="E0D6DE"/>
              </a:solidFill>
              <a:latin typeface="Fira Sans" pitchFamily="34" charset="0"/>
              <a:ea typeface="Fira Sans" pitchFamily="34" charset="-122"/>
              <a:cs typeface="Fira Sans" pitchFamily="34" charset="-120"/>
            </a:endParaRPr>
          </a:p>
          <a:p>
            <a:pPr marL="0" indent="0">
              <a:lnSpc>
                <a:spcPts val="2700"/>
              </a:lnSpc>
              <a:buNone/>
            </a:pPr>
            <a:r>
              <a:rPr lang="en-US" sz="1650" i="1" dirty="0">
                <a:solidFill>
                  <a:srgbClr val="E0D6DE"/>
                </a:solidFill>
                <a:latin typeface="Fira Sans" pitchFamily="34" charset="0"/>
                <a:ea typeface="Fira Sans" pitchFamily="34" charset="-122"/>
                <a:cs typeface="Fira Sans" pitchFamily="34" charset="-120"/>
              </a:rPr>
              <a:t>Presented To: </a:t>
            </a:r>
            <a:r>
              <a:rPr lang="en-US" sz="1650" b="1" dirty="0">
                <a:solidFill>
                  <a:srgbClr val="E0D6DE"/>
                </a:solidFill>
                <a:latin typeface="Fira Sans" pitchFamily="34" charset="0"/>
                <a:ea typeface="Fira Sans" pitchFamily="34" charset="-122"/>
                <a:cs typeface="Fira Sans" pitchFamily="34" charset="-120"/>
              </a:rPr>
              <a:t>Prof. Pranav Sahasrabudhe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174790"/>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Conclusion</a:t>
            </a:r>
            <a:endParaRPr lang="en-US" sz="4450" dirty="0"/>
          </a:p>
        </p:txBody>
      </p:sp>
      <p:sp>
        <p:nvSpPr>
          <p:cNvPr id="4" name="Text 1"/>
          <p:cNvSpPr/>
          <p:nvPr/>
        </p:nvSpPr>
        <p:spPr>
          <a:xfrm>
            <a:off x="6280190" y="3206947"/>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AI and ML are here to transform financial market predictions, offering unprecedented insights and opportunities. Cloud platforms provide the infrastructure, services, and tools needed to develop and deploy advanced ML models at scale.</a:t>
            </a:r>
            <a:endParaRPr lang="en-US" sz="1750" dirty="0"/>
          </a:p>
        </p:txBody>
      </p:sp>
      <p:sp>
        <p:nvSpPr>
          <p:cNvPr id="5" name="Text 2"/>
          <p:cNvSpPr/>
          <p:nvPr/>
        </p:nvSpPr>
        <p:spPr>
          <a:xfrm>
            <a:off x="6280190" y="5161834"/>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Embracing these technologies requires a deep understanding of the underlying concepts, a commitment to ethical AI practices, and a willingness to experiment and adapt.</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A2E621E-03CD-19E8-436E-A2B4019C7511}"/>
              </a:ext>
            </a:extLst>
          </p:cNvPr>
          <p:cNvSpPr/>
          <p:nvPr/>
        </p:nvSpPr>
        <p:spPr>
          <a:xfrm>
            <a:off x="0" y="736640"/>
            <a:ext cx="14630400" cy="2126337"/>
          </a:xfrm>
          <a:prstGeom prst="rect">
            <a:avLst/>
          </a:prstGeom>
          <a:noFill/>
          <a:ln/>
        </p:spPr>
        <p:txBody>
          <a:bodyPr wrap="square" lIns="0" tIns="0" rIns="0" bIns="0" rtlCol="0" anchor="t"/>
          <a:lstStyle/>
          <a:p>
            <a:pPr marL="0" indent="0" algn="ctr">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References</a:t>
            </a:r>
            <a:endParaRPr lang="en-US" sz="4450" dirty="0"/>
          </a:p>
        </p:txBody>
      </p:sp>
      <p:sp>
        <p:nvSpPr>
          <p:cNvPr id="3" name="Text 1">
            <a:extLst>
              <a:ext uri="{FF2B5EF4-FFF2-40B4-BE49-F238E27FC236}">
                <a16:creationId xmlns:a16="http://schemas.microsoft.com/office/drawing/2014/main" id="{C9666269-34BC-2DC5-06C6-1A6DA6706699}"/>
              </a:ext>
            </a:extLst>
          </p:cNvPr>
          <p:cNvSpPr/>
          <p:nvPr/>
        </p:nvSpPr>
        <p:spPr>
          <a:xfrm>
            <a:off x="793790" y="2162532"/>
            <a:ext cx="12741235" cy="5752743"/>
          </a:xfrm>
          <a:prstGeom prst="rect">
            <a:avLst/>
          </a:prstGeom>
          <a:noFill/>
          <a:ln/>
        </p:spPr>
        <p:txBody>
          <a:bodyPr wrap="square" lIns="0" tIns="0" rIns="0" bIns="0" rtlCol="0" anchor="t"/>
          <a:lstStyle/>
          <a:p>
            <a:pPr marL="0" indent="0">
              <a:lnSpc>
                <a:spcPts val="2700"/>
              </a:lnSpc>
              <a:buNone/>
            </a:pPr>
            <a:r>
              <a:rPr lang="en-GB" sz="1650" dirty="0">
                <a:solidFill>
                  <a:srgbClr val="E0D6DE"/>
                </a:solidFill>
                <a:latin typeface="Fira Sans" pitchFamily="34" charset="0"/>
                <a:ea typeface="Fira Sans" pitchFamily="34" charset="-122"/>
                <a:cs typeface="Fira Sans" pitchFamily="34" charset="-120"/>
              </a:rPr>
              <a:t>Ahmed </a:t>
            </a:r>
            <a:r>
              <a:rPr lang="en-GB" sz="1650" dirty="0" err="1">
                <a:solidFill>
                  <a:srgbClr val="E0D6DE"/>
                </a:solidFill>
                <a:latin typeface="Fira Sans" pitchFamily="34" charset="0"/>
                <a:ea typeface="Fira Sans" pitchFamily="34" charset="-122"/>
                <a:cs typeface="Fira Sans" pitchFamily="34" charset="-120"/>
              </a:rPr>
              <a:t>Elgammal</a:t>
            </a:r>
            <a:r>
              <a:rPr lang="en-GB" sz="1650" dirty="0">
                <a:solidFill>
                  <a:srgbClr val="E0D6DE"/>
                </a:solidFill>
                <a:latin typeface="Fira Sans" pitchFamily="34" charset="0"/>
                <a:ea typeface="Fira Sans" pitchFamily="34" charset="-122"/>
                <a:cs typeface="Fira Sans" pitchFamily="34" charset="-120"/>
              </a:rPr>
              <a:t> (Fall 2005) </a:t>
            </a:r>
            <a:r>
              <a:rPr lang="en-GB" sz="1650" i="1" dirty="0">
                <a:solidFill>
                  <a:srgbClr val="E0D6DE"/>
                </a:solidFill>
                <a:latin typeface="Fira Sans" pitchFamily="34" charset="0"/>
                <a:ea typeface="Fira Sans" pitchFamily="34" charset="-122"/>
                <a:cs typeface="Fira Sans" pitchFamily="34" charset="-120"/>
              </a:rPr>
              <a:t>CS 536: Machine Learning - Rutgers Computer Science</a:t>
            </a:r>
            <a:r>
              <a:rPr lang="en-GB" sz="1650" dirty="0">
                <a:solidFill>
                  <a:srgbClr val="E0D6DE"/>
                </a:solidFill>
                <a:latin typeface="Fira Sans" pitchFamily="34" charset="0"/>
                <a:ea typeface="Fira Sans" pitchFamily="34" charset="-122"/>
                <a:cs typeface="Fira Sans" pitchFamily="34" charset="-120"/>
              </a:rPr>
              <a:t> Retrieved on 5</a:t>
            </a:r>
            <a:r>
              <a:rPr lang="en-GB" sz="1650" baseline="30000" dirty="0">
                <a:solidFill>
                  <a:srgbClr val="E0D6DE"/>
                </a:solidFill>
                <a:latin typeface="Fira Sans" pitchFamily="34" charset="0"/>
                <a:ea typeface="Fira Sans" pitchFamily="34" charset="-122"/>
                <a:cs typeface="Fira Sans" pitchFamily="34" charset="-120"/>
              </a:rPr>
              <a:t>th</a:t>
            </a:r>
            <a:r>
              <a:rPr lang="en-GB" sz="1650" dirty="0">
                <a:solidFill>
                  <a:srgbClr val="E0D6DE"/>
                </a:solidFill>
                <a:latin typeface="Fira Sans" pitchFamily="34" charset="0"/>
                <a:ea typeface="Fira Sans" pitchFamily="34" charset="-122"/>
                <a:cs typeface="Fira Sans" pitchFamily="34" charset="-120"/>
              </a:rPr>
              <a:t> March, 2025 from </a:t>
            </a:r>
            <a:r>
              <a:rPr lang="en-GB" sz="1650" dirty="0">
                <a:solidFill>
                  <a:srgbClr val="E0D6DE"/>
                </a:solidFill>
                <a:latin typeface="Fira Sans" pitchFamily="34" charset="0"/>
                <a:ea typeface="Fira Sans" pitchFamily="34" charset="-122"/>
                <a:cs typeface="Fira Sans" pitchFamily="34" charset="-120"/>
                <a:hlinkClick r:id="rId2"/>
              </a:rPr>
              <a:t>https://www.cs.rutgers.edu/~elgammal/classes/cs536/lecture0.ppt</a:t>
            </a: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r>
              <a:rPr lang="en-GB" sz="1650" dirty="0">
                <a:solidFill>
                  <a:srgbClr val="E0D6DE"/>
                </a:solidFill>
                <a:latin typeface="Fira Sans" pitchFamily="34" charset="0"/>
                <a:ea typeface="Fira Sans" pitchFamily="34" charset="-122"/>
                <a:cs typeface="Fira Sans" pitchFamily="34" charset="-120"/>
              </a:rPr>
              <a:t>Chris Clifton (2005) </a:t>
            </a:r>
            <a:r>
              <a:rPr lang="en-GB" sz="1650" i="1" dirty="0">
                <a:solidFill>
                  <a:srgbClr val="E0D6DE"/>
                </a:solidFill>
                <a:latin typeface="Fira Sans" pitchFamily="34" charset="0"/>
                <a:ea typeface="Fira Sans" pitchFamily="34" charset="-122"/>
                <a:cs typeface="Fira Sans" pitchFamily="34" charset="-120"/>
              </a:rPr>
              <a:t>CS590D: Data Mining</a:t>
            </a:r>
            <a:r>
              <a:rPr lang="en-GB" sz="1650" dirty="0">
                <a:solidFill>
                  <a:srgbClr val="E0D6DE"/>
                </a:solidFill>
                <a:latin typeface="Fira Sans" pitchFamily="34" charset="0"/>
                <a:ea typeface="Fira Sans" pitchFamily="34" charset="-122"/>
                <a:cs typeface="Fira Sans" pitchFamily="34" charset="-120"/>
              </a:rPr>
              <a:t> Retrieved on 6</a:t>
            </a:r>
            <a:r>
              <a:rPr lang="en-GB" sz="1650" baseline="30000" dirty="0">
                <a:solidFill>
                  <a:srgbClr val="E0D6DE"/>
                </a:solidFill>
                <a:latin typeface="Fira Sans" pitchFamily="34" charset="0"/>
                <a:ea typeface="Fira Sans" pitchFamily="34" charset="-122"/>
                <a:cs typeface="Fira Sans" pitchFamily="34" charset="-120"/>
              </a:rPr>
              <a:t>th</a:t>
            </a:r>
            <a:r>
              <a:rPr lang="en-GB" sz="1650" dirty="0">
                <a:solidFill>
                  <a:srgbClr val="E0D6DE"/>
                </a:solidFill>
                <a:latin typeface="Fira Sans" pitchFamily="34" charset="0"/>
                <a:ea typeface="Fira Sans" pitchFamily="34" charset="-122"/>
                <a:cs typeface="Fira Sans" pitchFamily="34" charset="-120"/>
              </a:rPr>
              <a:t> March, 2025 from </a:t>
            </a:r>
            <a:r>
              <a:rPr lang="en-GB" sz="1650" dirty="0">
                <a:solidFill>
                  <a:srgbClr val="E0D6DE"/>
                </a:solidFill>
                <a:latin typeface="Fira Sans" pitchFamily="34" charset="0"/>
                <a:ea typeface="Fira Sans" pitchFamily="34" charset="-122"/>
                <a:cs typeface="Fira Sans" pitchFamily="34" charset="-120"/>
                <a:hlinkClick r:id="rId3"/>
              </a:rPr>
              <a:t>https://www.cs.purdue.edu/homes/clifton/cs590d/Intro.pdf</a:t>
            </a: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r>
              <a:rPr lang="en-GB" sz="1650" dirty="0">
                <a:solidFill>
                  <a:srgbClr val="E0D6DE"/>
                </a:solidFill>
                <a:latin typeface="Fira Sans" pitchFamily="34" charset="0"/>
                <a:ea typeface="Fira Sans" pitchFamily="34" charset="-122"/>
                <a:cs typeface="Fira Sans" pitchFamily="34" charset="-120"/>
              </a:rPr>
              <a:t>Rob </a:t>
            </a:r>
            <a:r>
              <a:rPr lang="en-GB" sz="1650" dirty="0" err="1">
                <a:solidFill>
                  <a:srgbClr val="E0D6DE"/>
                </a:solidFill>
                <a:latin typeface="Fira Sans" pitchFamily="34" charset="0"/>
                <a:ea typeface="Fira Sans" pitchFamily="34" charset="-122"/>
                <a:cs typeface="Fira Sans" pitchFamily="34" charset="-120"/>
              </a:rPr>
              <a:t>Schapire</a:t>
            </a:r>
            <a:r>
              <a:rPr lang="en-GB" sz="1650" dirty="0">
                <a:solidFill>
                  <a:srgbClr val="E0D6DE"/>
                </a:solidFill>
                <a:latin typeface="Fira Sans" pitchFamily="34" charset="0"/>
                <a:ea typeface="Fira Sans" pitchFamily="34" charset="-122"/>
                <a:cs typeface="Fira Sans" pitchFamily="34" charset="-120"/>
              </a:rPr>
              <a:t>, </a:t>
            </a:r>
            <a:r>
              <a:rPr lang="en-GB" sz="1650" dirty="0" err="1">
                <a:solidFill>
                  <a:srgbClr val="E0D6DE"/>
                </a:solidFill>
                <a:latin typeface="Fira Sans" pitchFamily="34" charset="0"/>
                <a:ea typeface="Fira Sans" pitchFamily="34" charset="-122"/>
                <a:cs typeface="Fira Sans" pitchFamily="34" charset="-120"/>
              </a:rPr>
              <a:t>Avrim</a:t>
            </a:r>
            <a:r>
              <a:rPr lang="en-GB" sz="1650" dirty="0">
                <a:solidFill>
                  <a:srgbClr val="E0D6DE"/>
                </a:solidFill>
                <a:latin typeface="Fira Sans" pitchFamily="34" charset="0"/>
                <a:ea typeface="Fira Sans" pitchFamily="34" charset="-122"/>
                <a:cs typeface="Fira Sans" pitchFamily="34" charset="-120"/>
              </a:rPr>
              <a:t> Blum, &amp; Tommi Jaakkola. </a:t>
            </a:r>
            <a:r>
              <a:rPr lang="en-GB" sz="1650" i="1" dirty="0">
                <a:solidFill>
                  <a:srgbClr val="E0D6DE"/>
                </a:solidFill>
                <a:latin typeface="Fira Sans" pitchFamily="34" charset="0"/>
                <a:ea typeface="Fira Sans" pitchFamily="34" charset="-122"/>
                <a:cs typeface="Fira Sans" pitchFamily="34" charset="-120"/>
              </a:rPr>
              <a:t>Machine Learning</a:t>
            </a:r>
            <a:r>
              <a:rPr lang="en-GB" sz="1650" dirty="0">
                <a:solidFill>
                  <a:srgbClr val="E0D6DE"/>
                </a:solidFill>
                <a:latin typeface="Fira Sans" pitchFamily="34" charset="0"/>
                <a:ea typeface="Fira Sans" pitchFamily="34" charset="-122"/>
                <a:cs typeface="Fira Sans" pitchFamily="34" charset="-120"/>
              </a:rPr>
              <a:t>. Retrieved on 6</a:t>
            </a:r>
            <a:r>
              <a:rPr lang="en-GB" sz="1650" baseline="30000" dirty="0">
                <a:solidFill>
                  <a:srgbClr val="E0D6DE"/>
                </a:solidFill>
                <a:latin typeface="Fira Sans" pitchFamily="34" charset="0"/>
                <a:ea typeface="Fira Sans" pitchFamily="34" charset="-122"/>
                <a:cs typeface="Fira Sans" pitchFamily="34" charset="-120"/>
              </a:rPr>
              <a:t>th</a:t>
            </a:r>
            <a:r>
              <a:rPr lang="en-GB" sz="1650" dirty="0">
                <a:solidFill>
                  <a:srgbClr val="E0D6DE"/>
                </a:solidFill>
                <a:latin typeface="Fira Sans" pitchFamily="34" charset="0"/>
                <a:ea typeface="Fira Sans" pitchFamily="34" charset="-122"/>
                <a:cs typeface="Fira Sans" pitchFamily="34" charset="-120"/>
              </a:rPr>
              <a:t> March, 2025 from </a:t>
            </a:r>
            <a:r>
              <a:rPr lang="en-GB" sz="1650" dirty="0">
                <a:solidFill>
                  <a:srgbClr val="E0D6DE"/>
                </a:solidFill>
                <a:latin typeface="Fira Sans" pitchFamily="34" charset="0"/>
                <a:ea typeface="Fira Sans" pitchFamily="34" charset="-122"/>
                <a:cs typeface="Fira Sans" pitchFamily="34" charset="-120"/>
                <a:hlinkClick r:id="rId4"/>
              </a:rPr>
              <a:t>https://slideplayer.com/slide/5328163/</a:t>
            </a: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endParaRPr lang="en-GB" sz="1650" dirty="0">
              <a:solidFill>
                <a:srgbClr val="E0D6DE"/>
              </a:solidFill>
              <a:latin typeface="Fira Sans" pitchFamily="34" charset="0"/>
              <a:ea typeface="Fira Sans" pitchFamily="34" charset="-122"/>
              <a:cs typeface="Fira Sans" pitchFamily="34" charset="-120"/>
            </a:endParaRPr>
          </a:p>
          <a:p>
            <a:pPr marL="0" indent="0">
              <a:lnSpc>
                <a:spcPts val="2700"/>
              </a:lnSpc>
              <a:buNone/>
            </a:pPr>
            <a:endParaRPr lang="en-US" sz="1650" dirty="0">
              <a:solidFill>
                <a:srgbClr val="E0D6DE"/>
              </a:solidFill>
              <a:latin typeface="Fira Sans" pitchFamily="34" charset="0"/>
              <a:ea typeface="Fira Sans" pitchFamily="34" charset="-122"/>
              <a:cs typeface="Fira Sans" pitchFamily="34" charset="-120"/>
            </a:endParaRPr>
          </a:p>
        </p:txBody>
      </p:sp>
    </p:spTree>
    <p:extLst>
      <p:ext uri="{BB962C8B-B14F-4D97-AF65-F5344CB8AC3E}">
        <p14:creationId xmlns:p14="http://schemas.microsoft.com/office/powerpoint/2010/main" val="2261032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47A6517F-C83C-BB2B-C9B2-4ECA0FD486C6}"/>
              </a:ext>
            </a:extLst>
          </p:cNvPr>
          <p:cNvSpPr/>
          <p:nvPr/>
        </p:nvSpPr>
        <p:spPr>
          <a:xfrm>
            <a:off x="0" y="3842385"/>
            <a:ext cx="14630400" cy="1390650"/>
          </a:xfrm>
          <a:prstGeom prst="rect">
            <a:avLst/>
          </a:prstGeom>
          <a:noFill/>
          <a:ln/>
        </p:spPr>
        <p:txBody>
          <a:bodyPr wrap="square" lIns="0" tIns="0" rIns="0" bIns="0" rtlCol="0" anchor="t"/>
          <a:lstStyle/>
          <a:p>
            <a:pPr marL="0" indent="0" algn="ctr">
              <a:lnSpc>
                <a:spcPts val="5450"/>
              </a:lnSpc>
              <a:buNone/>
            </a:pPr>
            <a:r>
              <a:rPr lang="en-US" sz="4350" dirty="0">
                <a:solidFill>
                  <a:srgbClr val="FBF3FA"/>
                </a:solidFill>
                <a:latin typeface="Fira Mono Medium" pitchFamily="34" charset="0"/>
                <a:ea typeface="Fira Mono Medium" pitchFamily="34" charset="-122"/>
                <a:cs typeface="Fira Mono Medium" pitchFamily="34" charset="-120"/>
              </a:rPr>
              <a:t>Thank You</a:t>
            </a:r>
            <a:endParaRPr lang="en-US" sz="4350" dirty="0"/>
          </a:p>
        </p:txBody>
      </p:sp>
    </p:spTree>
    <p:extLst>
      <p:ext uri="{BB962C8B-B14F-4D97-AF65-F5344CB8AC3E}">
        <p14:creationId xmlns:p14="http://schemas.microsoft.com/office/powerpoint/2010/main" val="105150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1">
            <a:extLst>
              <a:ext uri="{FF2B5EF4-FFF2-40B4-BE49-F238E27FC236}">
                <a16:creationId xmlns:a16="http://schemas.microsoft.com/office/drawing/2014/main" id="{DC80DA83-972C-D095-3EA2-7D43269BBD9E}"/>
              </a:ext>
            </a:extLst>
          </p:cNvPr>
          <p:cNvSpPr/>
          <p:nvPr/>
        </p:nvSpPr>
        <p:spPr>
          <a:xfrm>
            <a:off x="1136690" y="2024301"/>
            <a:ext cx="7556421" cy="3103245"/>
          </a:xfrm>
          <a:prstGeom prst="rect">
            <a:avLst/>
          </a:prstGeom>
          <a:noFill/>
          <a:ln/>
        </p:spPr>
        <p:txBody>
          <a:bodyPr wrap="square" lIns="0" tIns="0" rIns="0" bIns="0" rtlCol="0" anchor="t"/>
          <a:lstStyle/>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Introduction: Machine Learning</a:t>
            </a:r>
            <a:endParaRPr lang="en-US" dirty="0">
              <a:solidFill>
                <a:srgbClr val="FBF3FA"/>
              </a:solidFill>
              <a:latin typeface="Fira Mono Medium" pitchFamily="34" charset="0"/>
              <a:ea typeface="Fira Mono Medium" pitchFamily="34" charset="-122"/>
              <a:cs typeface="Fira Mono Medium" pitchFamily="34" charset="-120"/>
            </a:endParaRPr>
          </a:p>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Why Use the Cloud for Financial Machine Learning?</a:t>
            </a:r>
          </a:p>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Use Cases of Cloud based ML Services</a:t>
            </a:r>
          </a:p>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Data Sources for Training ML Models</a:t>
            </a:r>
          </a:p>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Training a Stock Prediction Model in the Cloud</a:t>
            </a:r>
          </a:p>
          <a:p>
            <a:pPr marL="342900" indent="-342900">
              <a:lnSpc>
                <a:spcPts val="5250"/>
              </a:lnSpc>
              <a:buFont typeface="+mj-lt"/>
              <a:buAutoNum type="arabicPeriod"/>
            </a:pPr>
            <a:r>
              <a:rPr lang="en-US" sz="1800" dirty="0">
                <a:solidFill>
                  <a:srgbClr val="FBF3FA"/>
                </a:solidFill>
                <a:latin typeface="Fira Mono Medium" pitchFamily="34" charset="0"/>
                <a:ea typeface="Fira Mono Medium" pitchFamily="34" charset="-122"/>
                <a:cs typeface="Fira Mono Medium" pitchFamily="34" charset="-120"/>
              </a:rPr>
              <a:t>Challenges in Cloud ML for Finance</a:t>
            </a:r>
            <a:endParaRPr lang="en-US" sz="1800" dirty="0"/>
          </a:p>
          <a:p>
            <a:pPr marL="342900" indent="-342900">
              <a:lnSpc>
                <a:spcPts val="5250"/>
              </a:lnSpc>
              <a:buFont typeface="+mj-lt"/>
              <a:buAutoNum type="arabicPeriod"/>
            </a:pPr>
            <a:endParaRPr lang="en-US" sz="1800" dirty="0"/>
          </a:p>
          <a:p>
            <a:pPr marL="342900" indent="-342900">
              <a:lnSpc>
                <a:spcPts val="5250"/>
              </a:lnSpc>
              <a:buFont typeface="+mj-lt"/>
              <a:buAutoNum type="arabicPeriod"/>
            </a:pPr>
            <a:endParaRPr lang="en-US" sz="1800" dirty="0"/>
          </a:p>
          <a:p>
            <a:pPr marL="342900" indent="-342900">
              <a:lnSpc>
                <a:spcPts val="5250"/>
              </a:lnSpc>
              <a:buFont typeface="+mj-lt"/>
              <a:buAutoNum type="arabicPeriod"/>
            </a:pPr>
            <a:endParaRPr lang="en-US" sz="1800" dirty="0">
              <a:solidFill>
                <a:srgbClr val="FBF3FA"/>
              </a:solidFill>
              <a:latin typeface="Fira Mono Medium" pitchFamily="34" charset="0"/>
              <a:ea typeface="Fira Mono Medium" pitchFamily="34" charset="-122"/>
              <a:cs typeface="Fira Mono Medium" pitchFamily="34" charset="-120"/>
            </a:endParaRPr>
          </a:p>
        </p:txBody>
      </p:sp>
      <p:sp>
        <p:nvSpPr>
          <p:cNvPr id="4" name="Text 0">
            <a:extLst>
              <a:ext uri="{FF2B5EF4-FFF2-40B4-BE49-F238E27FC236}">
                <a16:creationId xmlns:a16="http://schemas.microsoft.com/office/drawing/2014/main" id="{138DDE27-6B63-57C7-AB8D-9C12E40CB821}"/>
              </a:ext>
            </a:extLst>
          </p:cNvPr>
          <p:cNvSpPr/>
          <p:nvPr/>
        </p:nvSpPr>
        <p:spPr>
          <a:xfrm>
            <a:off x="793790" y="1081802"/>
            <a:ext cx="7556421" cy="2020253"/>
          </a:xfrm>
          <a:prstGeom prst="rect">
            <a:avLst/>
          </a:prstGeom>
          <a:noFill/>
          <a:ln/>
        </p:spPr>
        <p:txBody>
          <a:bodyPr wrap="square" lIns="0" tIns="0" rIns="0" bIns="0" rtlCol="0" anchor="t"/>
          <a:lstStyle/>
          <a:p>
            <a:pPr marL="0" indent="0">
              <a:lnSpc>
                <a:spcPts val="5300"/>
              </a:lnSpc>
              <a:buNone/>
            </a:pPr>
            <a:r>
              <a:rPr lang="en-US" sz="4200" dirty="0">
                <a:solidFill>
                  <a:srgbClr val="FBF3FA"/>
                </a:solidFill>
                <a:latin typeface="Fira Mono Medium" pitchFamily="34" charset="0"/>
                <a:ea typeface="Fira Mono Medium" pitchFamily="34" charset="-122"/>
                <a:cs typeface="Fira Mono Medium" pitchFamily="34" charset="-120"/>
              </a:rPr>
              <a:t>List of Content</a:t>
            </a:r>
            <a:endParaRPr lang="en-US" sz="4200" dirty="0"/>
          </a:p>
        </p:txBody>
      </p:sp>
    </p:spTree>
    <p:extLst>
      <p:ext uri="{BB962C8B-B14F-4D97-AF65-F5344CB8AC3E}">
        <p14:creationId xmlns:p14="http://schemas.microsoft.com/office/powerpoint/2010/main" val="53922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81168"/>
          </a:xfrm>
          <a:prstGeom prst="rect">
            <a:avLst/>
          </a:prstGeom>
        </p:spPr>
      </p:pic>
      <p:sp>
        <p:nvSpPr>
          <p:cNvPr id="3" name="Text 0"/>
          <p:cNvSpPr/>
          <p:nvPr/>
        </p:nvSpPr>
        <p:spPr>
          <a:xfrm>
            <a:off x="790218" y="3302198"/>
            <a:ext cx="13049964" cy="1340644"/>
          </a:xfrm>
          <a:prstGeom prst="rect">
            <a:avLst/>
          </a:prstGeom>
          <a:noFill/>
          <a:ln/>
        </p:spPr>
        <p:txBody>
          <a:bodyPr wrap="square" lIns="0" tIns="0" rIns="0" bIns="0" rtlCol="0" anchor="t"/>
          <a:lstStyle/>
          <a:p>
            <a:pPr marL="0" indent="0">
              <a:lnSpc>
                <a:spcPts val="5250"/>
              </a:lnSpc>
              <a:buNone/>
            </a:pPr>
            <a:r>
              <a:rPr lang="en-US" sz="4200" dirty="0">
                <a:solidFill>
                  <a:srgbClr val="FBF3FA"/>
                </a:solidFill>
                <a:latin typeface="Fira Mono Medium" pitchFamily="34" charset="0"/>
                <a:ea typeface="Fira Mono Medium" pitchFamily="34" charset="-122"/>
                <a:cs typeface="Fira Mono Medium" pitchFamily="34" charset="-120"/>
              </a:rPr>
              <a:t>Introduction: Machine Learning in Finance</a:t>
            </a:r>
            <a:endParaRPr lang="en-US" sz="4200" dirty="0"/>
          </a:p>
        </p:txBody>
      </p:sp>
      <p:sp>
        <p:nvSpPr>
          <p:cNvPr id="4" name="Text 1"/>
          <p:cNvSpPr/>
          <p:nvPr/>
        </p:nvSpPr>
        <p:spPr>
          <a:xfrm>
            <a:off x="790218" y="4964549"/>
            <a:ext cx="13049964" cy="1716286"/>
          </a:xfrm>
          <a:prstGeom prst="rect">
            <a:avLst/>
          </a:prstGeom>
          <a:noFill/>
          <a:ln/>
        </p:spPr>
        <p:txBody>
          <a:bodyPr wrap="square" lIns="0" tIns="0" rIns="0" bIns="0" rtlCol="0" anchor="t"/>
          <a:lstStyle/>
          <a:p>
            <a:pPr marL="0" indent="0">
              <a:lnSpc>
                <a:spcPts val="2700"/>
              </a:lnSpc>
              <a:buNone/>
            </a:pPr>
            <a:r>
              <a:rPr lang="en-GB" sz="1650" dirty="0">
                <a:solidFill>
                  <a:srgbClr val="E0D6DE"/>
                </a:solidFill>
                <a:latin typeface="Fira Sans" pitchFamily="34" charset="0"/>
                <a:ea typeface="Fira Sans" pitchFamily="34" charset="-122"/>
                <a:cs typeface="Fira Sans" pitchFamily="34" charset="-120"/>
              </a:rPr>
              <a:t>Machine Learning (ML) refers to a </a:t>
            </a:r>
            <a:r>
              <a:rPr lang="en-GB" sz="1650" b="1" dirty="0">
                <a:solidFill>
                  <a:srgbClr val="E0D6DE"/>
                </a:solidFill>
                <a:latin typeface="Fira Sans" pitchFamily="34" charset="0"/>
                <a:ea typeface="Fira Sans" pitchFamily="34" charset="-122"/>
                <a:cs typeface="Fira Sans" pitchFamily="34" charset="-120"/>
              </a:rPr>
              <a:t>subset of artificial intelligence </a:t>
            </a:r>
            <a:r>
              <a:rPr lang="en-GB" sz="1650" dirty="0">
                <a:solidFill>
                  <a:srgbClr val="E0D6DE"/>
                </a:solidFill>
                <a:latin typeface="Fira Sans" pitchFamily="34" charset="0"/>
                <a:ea typeface="Fira Sans" pitchFamily="34" charset="-122"/>
                <a:cs typeface="Fira Sans" pitchFamily="34" charset="-120"/>
              </a:rPr>
              <a:t>that enables systems to learn from data and improve their performance over time. In finance, ML is utilized to </a:t>
            </a:r>
            <a:r>
              <a:rPr lang="en-GB" sz="1650" b="1" dirty="0" err="1">
                <a:solidFill>
                  <a:srgbClr val="E0D6DE"/>
                </a:solidFill>
                <a:latin typeface="Fira Sans" pitchFamily="34" charset="0"/>
                <a:ea typeface="Fira Sans" pitchFamily="34" charset="-122"/>
                <a:cs typeface="Fira Sans" pitchFamily="34" charset="-120"/>
              </a:rPr>
              <a:t>analyze</a:t>
            </a:r>
            <a:r>
              <a:rPr lang="en-GB" sz="1650" b="1" dirty="0">
                <a:solidFill>
                  <a:srgbClr val="E0D6DE"/>
                </a:solidFill>
                <a:latin typeface="Fira Sans" pitchFamily="34" charset="0"/>
                <a:ea typeface="Fira Sans" pitchFamily="34" charset="-122"/>
                <a:cs typeface="Fira Sans" pitchFamily="34" charset="-120"/>
              </a:rPr>
              <a:t> patterns</a:t>
            </a:r>
            <a:r>
              <a:rPr lang="en-GB" sz="1650" dirty="0">
                <a:solidFill>
                  <a:srgbClr val="E0D6DE"/>
                </a:solidFill>
                <a:latin typeface="Fira Sans" pitchFamily="34" charset="0"/>
                <a:ea typeface="Fira Sans" pitchFamily="34" charset="-122"/>
                <a:cs typeface="Fira Sans" pitchFamily="34" charset="-120"/>
              </a:rPr>
              <a:t>, </a:t>
            </a:r>
            <a:r>
              <a:rPr lang="en-GB" sz="1650" b="1" dirty="0">
                <a:solidFill>
                  <a:srgbClr val="E0D6DE"/>
                </a:solidFill>
                <a:latin typeface="Fira Sans" pitchFamily="34" charset="0"/>
                <a:ea typeface="Fira Sans" pitchFamily="34" charset="-122"/>
                <a:cs typeface="Fira Sans" pitchFamily="34" charset="-120"/>
              </a:rPr>
              <a:t>predict market trends</a:t>
            </a:r>
            <a:r>
              <a:rPr lang="en-GB" sz="1650" dirty="0">
                <a:solidFill>
                  <a:srgbClr val="E0D6DE"/>
                </a:solidFill>
                <a:latin typeface="Fira Sans" pitchFamily="34" charset="0"/>
                <a:ea typeface="Fira Sans" pitchFamily="34" charset="-122"/>
                <a:cs typeface="Fira Sans" pitchFamily="34" charset="-120"/>
              </a:rPr>
              <a:t>, and </a:t>
            </a:r>
            <a:r>
              <a:rPr lang="en-GB" sz="1650" i="1" dirty="0">
                <a:solidFill>
                  <a:srgbClr val="E0D6DE"/>
                </a:solidFill>
                <a:latin typeface="Fira Sans" pitchFamily="34" charset="0"/>
                <a:ea typeface="Fira Sans" pitchFamily="34" charset="-122"/>
                <a:cs typeface="Fira Sans" pitchFamily="34" charset="-120"/>
              </a:rPr>
              <a:t>make data-driven decisions</a:t>
            </a:r>
            <a:r>
              <a:rPr lang="en-GB" sz="1650" dirty="0">
                <a:solidFill>
                  <a:srgbClr val="E0D6DE"/>
                </a:solidFill>
                <a:latin typeface="Fira Sans" pitchFamily="34" charset="0"/>
                <a:ea typeface="Fira Sans" pitchFamily="34" charset="-122"/>
                <a:cs typeface="Fira Sans" pitchFamily="34" charset="-120"/>
              </a:rPr>
              <a:t>.</a:t>
            </a:r>
          </a:p>
          <a:p>
            <a:pPr marL="0" indent="0">
              <a:lnSpc>
                <a:spcPts val="2700"/>
              </a:lnSpc>
              <a:buNone/>
            </a:pPr>
            <a:endParaRPr lang="en-GB" sz="1650" dirty="0">
              <a:solidFill>
                <a:srgbClr val="E0D6DE"/>
              </a:solidFill>
              <a:latin typeface="Fira Sans" pitchFamily="34" charset="0"/>
            </a:endParaRPr>
          </a:p>
          <a:p>
            <a:pPr>
              <a:lnSpc>
                <a:spcPts val="2700"/>
              </a:lnSpc>
            </a:pPr>
            <a:r>
              <a:rPr lang="en-GB" sz="1650" dirty="0">
                <a:solidFill>
                  <a:srgbClr val="E0D6DE"/>
                </a:solidFill>
                <a:latin typeface="Fira Sans" pitchFamily="34" charset="0"/>
                <a:ea typeface="Fira Sans" pitchFamily="34" charset="-122"/>
                <a:cs typeface="Fira Sans" pitchFamily="34" charset="-120"/>
              </a:rPr>
              <a:t>The financial sector </a:t>
            </a:r>
            <a:r>
              <a:rPr lang="en-GB" sz="1650" b="1" dirty="0">
                <a:solidFill>
                  <a:srgbClr val="E0D6DE"/>
                </a:solidFill>
                <a:latin typeface="Fira Sans" pitchFamily="34" charset="0"/>
                <a:ea typeface="Fira Sans" pitchFamily="34" charset="-122"/>
                <a:cs typeface="Fira Sans" pitchFamily="34" charset="-120"/>
              </a:rPr>
              <a:t>generates massive amounts of data</a:t>
            </a:r>
            <a:r>
              <a:rPr lang="en-GB" sz="1650" dirty="0">
                <a:solidFill>
                  <a:srgbClr val="E0D6DE"/>
                </a:solidFill>
                <a:latin typeface="Fira Sans" pitchFamily="34" charset="0"/>
                <a:ea typeface="Fira Sans" pitchFamily="34" charset="-122"/>
                <a:cs typeface="Fira Sans" pitchFamily="34" charset="-120"/>
              </a:rPr>
              <a:t>, making it a prime candidate for Machine Learning applications.</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9" name="Text 0">
            <a:extLst>
              <a:ext uri="{FF2B5EF4-FFF2-40B4-BE49-F238E27FC236}">
                <a16:creationId xmlns:a16="http://schemas.microsoft.com/office/drawing/2014/main" id="{698CF038-FC3D-8C2E-5AA0-8338990A22BF}"/>
              </a:ext>
            </a:extLst>
          </p:cNvPr>
          <p:cNvSpPr/>
          <p:nvPr/>
        </p:nvSpPr>
        <p:spPr>
          <a:xfrm>
            <a:off x="793790" y="1278255"/>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Why Use the Cloud for Financial Machine Learning?</a:t>
            </a:r>
            <a:endParaRPr lang="en-US" sz="4450" dirty="0"/>
          </a:p>
        </p:txBody>
      </p:sp>
      <p:sp>
        <p:nvSpPr>
          <p:cNvPr id="10" name="Text 1">
            <a:extLst>
              <a:ext uri="{FF2B5EF4-FFF2-40B4-BE49-F238E27FC236}">
                <a16:creationId xmlns:a16="http://schemas.microsoft.com/office/drawing/2014/main" id="{B6C9A787-3E7E-B952-1C10-7BCE12CB83CE}"/>
              </a:ext>
            </a:extLst>
          </p:cNvPr>
          <p:cNvSpPr/>
          <p:nvPr/>
        </p:nvSpPr>
        <p:spPr>
          <a:xfrm>
            <a:off x="793790" y="326278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FBF3FA"/>
                </a:solidFill>
                <a:latin typeface="Fira Mono Medium" pitchFamily="34" charset="0"/>
                <a:ea typeface="Fira Mono Medium" pitchFamily="34" charset="-122"/>
                <a:cs typeface="Fira Mono Medium" pitchFamily="34" charset="-120"/>
              </a:rPr>
              <a:t>Scalability</a:t>
            </a:r>
            <a:endParaRPr lang="en-US" sz="2200" b="1" dirty="0"/>
          </a:p>
        </p:txBody>
      </p:sp>
      <p:sp>
        <p:nvSpPr>
          <p:cNvPr id="11" name="Text 2">
            <a:extLst>
              <a:ext uri="{FF2B5EF4-FFF2-40B4-BE49-F238E27FC236}">
                <a16:creationId xmlns:a16="http://schemas.microsoft.com/office/drawing/2014/main" id="{3BDD95DB-B646-01AC-95C4-89AE817439AA}"/>
              </a:ext>
            </a:extLst>
          </p:cNvPr>
          <p:cNvSpPr/>
          <p:nvPr/>
        </p:nvSpPr>
        <p:spPr>
          <a:xfrm>
            <a:off x="793790" y="3843933"/>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Cloud platforms </a:t>
            </a:r>
            <a:r>
              <a:rPr lang="en-US" sz="1750" b="1" dirty="0">
                <a:solidFill>
                  <a:srgbClr val="E0D6DE"/>
                </a:solidFill>
                <a:latin typeface="Fira Sans" pitchFamily="34" charset="0"/>
                <a:ea typeface="Fira Sans" pitchFamily="34" charset="-122"/>
                <a:cs typeface="Fira Sans" pitchFamily="34" charset="-120"/>
              </a:rPr>
              <a:t>provide on-demand scalability</a:t>
            </a:r>
            <a:r>
              <a:rPr lang="en-US" sz="1750" dirty="0">
                <a:solidFill>
                  <a:srgbClr val="E0D6DE"/>
                </a:solidFill>
                <a:latin typeface="Fira Sans" pitchFamily="34" charset="0"/>
                <a:ea typeface="Fira Sans" pitchFamily="34" charset="-122"/>
                <a:cs typeface="Fira Sans" pitchFamily="34" charset="-120"/>
              </a:rPr>
              <a:t>, allowing you to quickly scale up their ML infrastructure to handle large datasets and complex models.</a:t>
            </a:r>
          </a:p>
          <a:p>
            <a:pPr marL="0" indent="0">
              <a:lnSpc>
                <a:spcPts val="2850"/>
              </a:lnSpc>
              <a:buNone/>
            </a:pPr>
            <a:endParaRPr lang="en-US" sz="1750" dirty="0">
              <a:solidFill>
                <a:srgbClr val="E0D6DE"/>
              </a:solidFill>
              <a:latin typeface="Fira Sans" pitchFamily="34" charset="0"/>
              <a:ea typeface="Fira Sans" pitchFamily="34" charset="-122"/>
              <a:cs typeface="Fira Sans" pitchFamily="34" charset="-120"/>
            </a:endParaRPr>
          </a:p>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This is crucial in our case as financial applications requires processing vast amounts of real-time data.</a:t>
            </a:r>
            <a:endParaRPr lang="en-US" sz="1750" dirty="0"/>
          </a:p>
        </p:txBody>
      </p:sp>
      <p:sp>
        <p:nvSpPr>
          <p:cNvPr id="12" name="Text 3">
            <a:extLst>
              <a:ext uri="{FF2B5EF4-FFF2-40B4-BE49-F238E27FC236}">
                <a16:creationId xmlns:a16="http://schemas.microsoft.com/office/drawing/2014/main" id="{31205D16-39B2-3A84-006B-C377D8236CCD}"/>
              </a:ext>
            </a:extLst>
          </p:cNvPr>
          <p:cNvSpPr/>
          <p:nvPr/>
        </p:nvSpPr>
        <p:spPr>
          <a:xfrm>
            <a:off x="5332928" y="3262789"/>
            <a:ext cx="3060502" cy="354330"/>
          </a:xfrm>
          <a:prstGeom prst="rect">
            <a:avLst/>
          </a:prstGeom>
          <a:noFill/>
          <a:ln/>
        </p:spPr>
        <p:txBody>
          <a:bodyPr wrap="none" lIns="0" tIns="0" rIns="0" bIns="0" rtlCol="0" anchor="t"/>
          <a:lstStyle/>
          <a:p>
            <a:pPr marL="0" indent="0">
              <a:lnSpc>
                <a:spcPts val="2750"/>
              </a:lnSpc>
              <a:buNone/>
            </a:pPr>
            <a:r>
              <a:rPr lang="en-US" sz="2200" b="1" dirty="0">
                <a:solidFill>
                  <a:srgbClr val="FBF3FA"/>
                </a:solidFill>
                <a:latin typeface="Fira Mono Medium" pitchFamily="34" charset="0"/>
                <a:ea typeface="Fira Mono Medium" pitchFamily="34" charset="-122"/>
                <a:cs typeface="Fira Mono Medium" pitchFamily="34" charset="-120"/>
              </a:rPr>
              <a:t>Cost-Effectiveness</a:t>
            </a:r>
            <a:endParaRPr lang="en-US" sz="2200" b="1" dirty="0"/>
          </a:p>
        </p:txBody>
      </p:sp>
      <p:sp>
        <p:nvSpPr>
          <p:cNvPr id="13" name="Text 4">
            <a:extLst>
              <a:ext uri="{FF2B5EF4-FFF2-40B4-BE49-F238E27FC236}">
                <a16:creationId xmlns:a16="http://schemas.microsoft.com/office/drawing/2014/main" id="{184DB75B-C5E2-4C16-6581-5F9F2C2B56E2}"/>
              </a:ext>
            </a:extLst>
          </p:cNvPr>
          <p:cNvSpPr/>
          <p:nvPr/>
        </p:nvSpPr>
        <p:spPr>
          <a:xfrm>
            <a:off x="5332928" y="3843933"/>
            <a:ext cx="3978116" cy="2903220"/>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The cloud offers a </a:t>
            </a:r>
            <a:r>
              <a:rPr lang="en-US" sz="1750" b="1" dirty="0">
                <a:solidFill>
                  <a:srgbClr val="E0D6DE"/>
                </a:solidFill>
                <a:latin typeface="Fira Sans" pitchFamily="34" charset="0"/>
                <a:ea typeface="Fira Sans" pitchFamily="34" charset="-122"/>
                <a:cs typeface="Fira Sans" pitchFamily="34" charset="-120"/>
              </a:rPr>
              <a:t>pay-as-you-go</a:t>
            </a:r>
            <a:r>
              <a:rPr lang="en-US" sz="1750" dirty="0">
                <a:solidFill>
                  <a:srgbClr val="E0D6DE"/>
                </a:solidFill>
                <a:latin typeface="Fira Sans" pitchFamily="34" charset="0"/>
                <a:ea typeface="Fira Sans" pitchFamily="34" charset="-122"/>
                <a:cs typeface="Fira Sans" pitchFamily="34" charset="-120"/>
              </a:rPr>
              <a:t> pricing model, which can significantly reduce the cost of developing and deploying ML models. </a:t>
            </a:r>
          </a:p>
          <a:p>
            <a:pPr marL="0" indent="0">
              <a:lnSpc>
                <a:spcPts val="2850"/>
              </a:lnSpc>
              <a:buNone/>
            </a:pPr>
            <a:endParaRPr lang="en-US" sz="1750" dirty="0">
              <a:solidFill>
                <a:srgbClr val="E0D6DE"/>
              </a:solidFill>
              <a:latin typeface="Fira Sans" pitchFamily="34" charset="0"/>
              <a:ea typeface="Fira Sans" pitchFamily="34" charset="-122"/>
              <a:cs typeface="Fira Sans" pitchFamily="34" charset="-120"/>
            </a:endParaRPr>
          </a:p>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You only pay for the resources you use, eliminating the need for expensive upfront investments in hardware and infrastructure.</a:t>
            </a:r>
            <a:endParaRPr lang="en-US" sz="1750" dirty="0"/>
          </a:p>
        </p:txBody>
      </p:sp>
      <p:sp>
        <p:nvSpPr>
          <p:cNvPr id="14" name="Text 5">
            <a:extLst>
              <a:ext uri="{FF2B5EF4-FFF2-40B4-BE49-F238E27FC236}">
                <a16:creationId xmlns:a16="http://schemas.microsoft.com/office/drawing/2014/main" id="{7061B232-468C-A03B-87EE-59EF8240C26C}"/>
              </a:ext>
            </a:extLst>
          </p:cNvPr>
          <p:cNvSpPr/>
          <p:nvPr/>
        </p:nvSpPr>
        <p:spPr>
          <a:xfrm>
            <a:off x="9872067" y="3262789"/>
            <a:ext cx="3230523" cy="354330"/>
          </a:xfrm>
          <a:prstGeom prst="rect">
            <a:avLst/>
          </a:prstGeom>
          <a:noFill/>
          <a:ln/>
        </p:spPr>
        <p:txBody>
          <a:bodyPr wrap="none" lIns="0" tIns="0" rIns="0" bIns="0" rtlCol="0" anchor="t"/>
          <a:lstStyle/>
          <a:p>
            <a:pPr marL="0" indent="0">
              <a:lnSpc>
                <a:spcPts val="2750"/>
              </a:lnSpc>
              <a:buNone/>
            </a:pPr>
            <a:r>
              <a:rPr lang="en-US" sz="2200" b="1" dirty="0">
                <a:solidFill>
                  <a:srgbClr val="FBF3FA"/>
                </a:solidFill>
                <a:latin typeface="Fira Mono Medium" pitchFamily="34" charset="0"/>
                <a:ea typeface="Fira Mono Medium" pitchFamily="34" charset="-122"/>
                <a:cs typeface="Fira Mono Medium" pitchFamily="34" charset="-120"/>
              </a:rPr>
              <a:t>Real-Time Inference</a:t>
            </a:r>
            <a:endParaRPr lang="en-US" sz="2200" b="1" dirty="0"/>
          </a:p>
        </p:txBody>
      </p:sp>
      <p:sp>
        <p:nvSpPr>
          <p:cNvPr id="15" name="Text 6">
            <a:extLst>
              <a:ext uri="{FF2B5EF4-FFF2-40B4-BE49-F238E27FC236}">
                <a16:creationId xmlns:a16="http://schemas.microsoft.com/office/drawing/2014/main" id="{FCDE9A68-2323-3AAA-3C18-4D1563C9A175}"/>
              </a:ext>
            </a:extLst>
          </p:cNvPr>
          <p:cNvSpPr/>
          <p:nvPr/>
        </p:nvSpPr>
        <p:spPr>
          <a:xfrm>
            <a:off x="9872067" y="3843933"/>
            <a:ext cx="3978116" cy="2540318"/>
          </a:xfrm>
          <a:prstGeom prst="rect">
            <a:avLst/>
          </a:prstGeom>
          <a:noFill/>
          <a:ln/>
        </p:spPr>
        <p:txBody>
          <a:bodyPr wrap="square" lIns="0" tIns="0" rIns="0" bIns="0" rtlCol="0" anchor="t"/>
          <a:lstStyle/>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Cloud platforms provide the infrastructure and services needed to deploy ML models for real-time inference. </a:t>
            </a:r>
          </a:p>
          <a:p>
            <a:pPr marL="0" indent="0">
              <a:lnSpc>
                <a:spcPts val="2850"/>
              </a:lnSpc>
              <a:buNone/>
            </a:pPr>
            <a:endParaRPr lang="en-US" sz="1750" dirty="0">
              <a:solidFill>
                <a:srgbClr val="E0D6DE"/>
              </a:solidFill>
              <a:latin typeface="Fira Sans" pitchFamily="34" charset="0"/>
              <a:ea typeface="Fira Sans" pitchFamily="34" charset="-122"/>
              <a:cs typeface="Fira Sans" pitchFamily="34" charset="-120"/>
            </a:endParaRPr>
          </a:p>
          <a:p>
            <a:pPr marL="0" indent="0">
              <a:lnSpc>
                <a:spcPts val="2850"/>
              </a:lnSpc>
              <a:buNone/>
            </a:pPr>
            <a:r>
              <a:rPr lang="en-US" sz="1750" dirty="0">
                <a:solidFill>
                  <a:srgbClr val="E0D6DE"/>
                </a:solidFill>
                <a:latin typeface="Fira Sans" pitchFamily="34" charset="0"/>
                <a:ea typeface="Fira Sans" pitchFamily="34" charset="-122"/>
                <a:cs typeface="Fira Sans" pitchFamily="34" charset="-120"/>
              </a:rPr>
              <a:t>This is essential for financial applications that require </a:t>
            </a:r>
            <a:r>
              <a:rPr lang="en-US" sz="1750" b="1" dirty="0">
                <a:solidFill>
                  <a:srgbClr val="E0D6DE"/>
                </a:solidFill>
                <a:latin typeface="Fira Sans" pitchFamily="34" charset="0"/>
                <a:ea typeface="Fira Sans" pitchFamily="34" charset="-122"/>
                <a:cs typeface="Fira Sans" pitchFamily="34" charset="-120"/>
              </a:rPr>
              <a:t>making decisions in milliseconds</a:t>
            </a:r>
            <a:r>
              <a:rPr lang="en-US" sz="1750" dirty="0">
                <a:solidFill>
                  <a:srgbClr val="E0D6DE"/>
                </a:solidFill>
                <a:latin typeface="Fira Sans" pitchFamily="34" charset="0"/>
                <a:ea typeface="Fira Sans" pitchFamily="34" charset="-122"/>
                <a:cs typeface="Fira Sans" pitchFamily="34" charset="-120"/>
              </a:rPr>
              <a:t>, such as algorithmic trading.</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2241" y="614720"/>
            <a:ext cx="7579519" cy="1396841"/>
          </a:xfrm>
          <a:prstGeom prst="rect">
            <a:avLst/>
          </a:prstGeom>
          <a:noFill/>
          <a:ln/>
        </p:spPr>
        <p:txBody>
          <a:bodyPr wrap="square" lIns="0" tIns="0" rIns="0" bIns="0" rtlCol="0" anchor="t"/>
          <a:lstStyle/>
          <a:p>
            <a:pPr marL="0" indent="0">
              <a:lnSpc>
                <a:spcPts val="5450"/>
              </a:lnSpc>
              <a:buNone/>
            </a:pPr>
            <a:r>
              <a:rPr lang="en-US" sz="4350" dirty="0">
                <a:solidFill>
                  <a:srgbClr val="FBF3FA"/>
                </a:solidFill>
                <a:latin typeface="Fira Mono Medium" pitchFamily="34" charset="0"/>
                <a:ea typeface="Fira Mono Medium" pitchFamily="34" charset="-122"/>
                <a:cs typeface="Fira Mono Medium" pitchFamily="34" charset="-120"/>
              </a:rPr>
              <a:t>Use Cases of Cloud based ML Services </a:t>
            </a:r>
            <a:endParaRPr lang="en-US" sz="4350" dirty="0"/>
          </a:p>
        </p:txBody>
      </p:sp>
      <p:sp>
        <p:nvSpPr>
          <p:cNvPr id="4" name="Shape 1"/>
          <p:cNvSpPr/>
          <p:nvPr/>
        </p:nvSpPr>
        <p:spPr>
          <a:xfrm>
            <a:off x="558761" y="2598063"/>
            <a:ext cx="502801" cy="502801"/>
          </a:xfrm>
          <a:prstGeom prst="roundRect">
            <a:avLst>
              <a:gd name="adj" fmla="val 6668"/>
            </a:avLst>
          </a:prstGeom>
          <a:solidFill>
            <a:srgbClr val="2E2E2F"/>
          </a:solidFill>
          <a:ln/>
        </p:spPr>
      </p:sp>
      <p:sp>
        <p:nvSpPr>
          <p:cNvPr id="5" name="Text 2"/>
          <p:cNvSpPr/>
          <p:nvPr/>
        </p:nvSpPr>
        <p:spPr>
          <a:xfrm>
            <a:off x="642521" y="2639913"/>
            <a:ext cx="335161" cy="418981"/>
          </a:xfrm>
          <a:prstGeom prst="rect">
            <a:avLst/>
          </a:prstGeom>
          <a:noFill/>
          <a:ln/>
        </p:spPr>
        <p:txBody>
          <a:bodyPr wrap="none" lIns="0" tIns="0" rIns="0" bIns="0" rtlCol="0" anchor="t"/>
          <a:lstStyle/>
          <a:p>
            <a:pPr marL="0" indent="0" algn="ctr">
              <a:lnSpc>
                <a:spcPts val="2600"/>
              </a:lnSpc>
              <a:buNone/>
            </a:pPr>
            <a:r>
              <a:rPr lang="en-US" sz="2600" dirty="0">
                <a:solidFill>
                  <a:srgbClr val="E0D6DE"/>
                </a:solidFill>
                <a:latin typeface="Fira Mono Medium" pitchFamily="34" charset="0"/>
                <a:ea typeface="Fira Mono Medium" pitchFamily="34" charset="-122"/>
                <a:cs typeface="Fira Mono Medium" pitchFamily="34" charset="-120"/>
              </a:rPr>
              <a:t>1</a:t>
            </a:r>
            <a:endParaRPr lang="en-US" sz="2600" dirty="0"/>
          </a:p>
        </p:txBody>
      </p:sp>
      <p:sp>
        <p:nvSpPr>
          <p:cNvPr id="6" name="Text 3"/>
          <p:cNvSpPr/>
          <p:nvPr/>
        </p:nvSpPr>
        <p:spPr>
          <a:xfrm>
            <a:off x="1285042" y="2598063"/>
            <a:ext cx="2793921" cy="349210"/>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AWS SageMaker</a:t>
            </a:r>
            <a:endParaRPr lang="en-US" sz="2150" b="1" dirty="0"/>
          </a:p>
        </p:txBody>
      </p:sp>
      <p:sp>
        <p:nvSpPr>
          <p:cNvPr id="7" name="Text 4"/>
          <p:cNvSpPr/>
          <p:nvPr/>
        </p:nvSpPr>
        <p:spPr>
          <a:xfrm>
            <a:off x="1285042" y="3081338"/>
            <a:ext cx="3259038" cy="2502813"/>
          </a:xfrm>
          <a:prstGeom prst="rect">
            <a:avLst/>
          </a:prstGeom>
          <a:noFill/>
          <a:ln/>
        </p:spPr>
        <p:txBody>
          <a:bodyPr wrap="square" lIns="0" tIns="0" rIns="0" bIns="0" rtlCol="0" anchor="t"/>
          <a:lstStyle/>
          <a:p>
            <a:pPr marL="0" indent="0">
              <a:lnSpc>
                <a:spcPts val="2800"/>
              </a:lnSpc>
              <a:buNone/>
            </a:pPr>
            <a:r>
              <a:rPr lang="en-US" sz="1750" dirty="0">
                <a:solidFill>
                  <a:srgbClr val="E0D6DE"/>
                </a:solidFill>
                <a:latin typeface="Fira Sans" pitchFamily="34" charset="0"/>
                <a:ea typeface="Fira Sans" pitchFamily="34" charset="-122"/>
                <a:cs typeface="Fira Sans" pitchFamily="34" charset="-120"/>
              </a:rPr>
              <a:t>A comprehensive platform for building, training, and deploying ML models. </a:t>
            </a:r>
          </a:p>
          <a:p>
            <a:pPr marL="0" indent="0">
              <a:lnSpc>
                <a:spcPts val="2800"/>
              </a:lnSpc>
              <a:buNone/>
            </a:pPr>
            <a:endParaRPr lang="en-US" sz="1750" dirty="0">
              <a:solidFill>
                <a:srgbClr val="E0D6DE"/>
              </a:solidFill>
              <a:latin typeface="Fira Sans" pitchFamily="34" charset="0"/>
              <a:ea typeface="Fira Sans" pitchFamily="34" charset="-122"/>
              <a:cs typeface="Fira Sans" pitchFamily="34" charset="-120"/>
            </a:endParaRPr>
          </a:p>
          <a:p>
            <a:pPr marL="0" indent="0" algn="just">
              <a:lnSpc>
                <a:spcPts val="2800"/>
              </a:lnSpc>
              <a:buNone/>
            </a:pPr>
            <a:r>
              <a:rPr lang="en-US" sz="1750" dirty="0">
                <a:solidFill>
                  <a:srgbClr val="E0D6DE"/>
                </a:solidFill>
                <a:latin typeface="Fira Sans" pitchFamily="34" charset="0"/>
                <a:ea typeface="Fira Sans" pitchFamily="34" charset="-122"/>
                <a:cs typeface="Fira Sans" pitchFamily="34" charset="-120"/>
              </a:rPr>
              <a:t>Use cases include predictive analytics, fraud detection, and personalized recommendations.</a:t>
            </a:r>
            <a:endParaRPr lang="en-US" sz="1750" dirty="0"/>
          </a:p>
        </p:txBody>
      </p:sp>
      <p:sp>
        <p:nvSpPr>
          <p:cNvPr id="8" name="Shape 5"/>
          <p:cNvSpPr/>
          <p:nvPr/>
        </p:nvSpPr>
        <p:spPr>
          <a:xfrm>
            <a:off x="4641295" y="2598063"/>
            <a:ext cx="502801" cy="502801"/>
          </a:xfrm>
          <a:prstGeom prst="roundRect">
            <a:avLst>
              <a:gd name="adj" fmla="val 6668"/>
            </a:avLst>
          </a:prstGeom>
          <a:solidFill>
            <a:srgbClr val="2E2E2F"/>
          </a:solidFill>
          <a:ln/>
        </p:spPr>
      </p:sp>
      <p:sp>
        <p:nvSpPr>
          <p:cNvPr id="9" name="Text 6"/>
          <p:cNvSpPr/>
          <p:nvPr/>
        </p:nvSpPr>
        <p:spPr>
          <a:xfrm>
            <a:off x="4725055" y="2639913"/>
            <a:ext cx="335161" cy="418981"/>
          </a:xfrm>
          <a:prstGeom prst="rect">
            <a:avLst/>
          </a:prstGeom>
          <a:noFill/>
          <a:ln/>
        </p:spPr>
        <p:txBody>
          <a:bodyPr wrap="none" lIns="0" tIns="0" rIns="0" bIns="0" rtlCol="0" anchor="t"/>
          <a:lstStyle/>
          <a:p>
            <a:pPr marL="0" indent="0" algn="ctr">
              <a:lnSpc>
                <a:spcPts val="2600"/>
              </a:lnSpc>
              <a:buNone/>
            </a:pPr>
            <a:r>
              <a:rPr lang="en-US" sz="2600" dirty="0">
                <a:solidFill>
                  <a:srgbClr val="E0D6DE"/>
                </a:solidFill>
                <a:latin typeface="Fira Mono Medium" pitchFamily="34" charset="0"/>
                <a:ea typeface="Fira Mono Medium" pitchFamily="34" charset="-122"/>
                <a:cs typeface="Fira Mono Medium" pitchFamily="34" charset="-120"/>
              </a:rPr>
              <a:t>2</a:t>
            </a:r>
            <a:endParaRPr lang="en-US" sz="2600" dirty="0"/>
          </a:p>
        </p:txBody>
      </p:sp>
      <p:sp>
        <p:nvSpPr>
          <p:cNvPr id="10" name="Text 7"/>
          <p:cNvSpPr/>
          <p:nvPr/>
        </p:nvSpPr>
        <p:spPr>
          <a:xfrm>
            <a:off x="5367576" y="2598063"/>
            <a:ext cx="2793921" cy="349210"/>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Google Vertex AI</a:t>
            </a:r>
            <a:endParaRPr lang="en-US" sz="2150" b="1" dirty="0"/>
          </a:p>
        </p:txBody>
      </p:sp>
      <p:sp>
        <p:nvSpPr>
          <p:cNvPr id="11" name="Text 8"/>
          <p:cNvSpPr/>
          <p:nvPr/>
        </p:nvSpPr>
        <p:spPr>
          <a:xfrm>
            <a:off x="5367576" y="3081338"/>
            <a:ext cx="3552944" cy="2145268"/>
          </a:xfrm>
          <a:prstGeom prst="rect">
            <a:avLst/>
          </a:prstGeom>
          <a:noFill/>
          <a:ln/>
        </p:spPr>
        <p:txBody>
          <a:bodyPr wrap="square" lIns="0" tIns="0" rIns="0" bIns="0" rtlCol="0" anchor="t"/>
          <a:lstStyle/>
          <a:p>
            <a:pPr marL="0" indent="0" algn="just">
              <a:lnSpc>
                <a:spcPts val="2800"/>
              </a:lnSpc>
              <a:buNone/>
            </a:pPr>
            <a:r>
              <a:rPr lang="en-US" sz="1750" dirty="0">
                <a:solidFill>
                  <a:srgbClr val="E0D6DE"/>
                </a:solidFill>
                <a:latin typeface="Fira Sans" pitchFamily="34" charset="0"/>
                <a:ea typeface="Fira Sans" pitchFamily="34" charset="-122"/>
                <a:cs typeface="Fira Sans" pitchFamily="34" charset="-120"/>
              </a:rPr>
              <a:t>A unified platform for ML model which </a:t>
            </a:r>
            <a:r>
              <a:rPr lang="en-GB" sz="1750" dirty="0">
                <a:solidFill>
                  <a:srgbClr val="E0D6DE"/>
                </a:solidFill>
                <a:latin typeface="Fira Sans" pitchFamily="34" charset="0"/>
                <a:ea typeface="Fira Sans" pitchFamily="34" charset="-122"/>
                <a:cs typeface="Fira Sans" pitchFamily="34" charset="-120"/>
              </a:rPr>
              <a:t>provides over 160 pre-trained models and </a:t>
            </a:r>
            <a:r>
              <a:rPr lang="en-GB" sz="1750" dirty="0" err="1">
                <a:solidFill>
                  <a:srgbClr val="E0D6DE"/>
                </a:solidFill>
                <a:latin typeface="Fira Sans" pitchFamily="34" charset="0"/>
                <a:ea typeface="Fira Sans" pitchFamily="34" charset="-122"/>
                <a:cs typeface="Fira Sans" pitchFamily="34" charset="-120"/>
              </a:rPr>
              <a:t>MLOps</a:t>
            </a:r>
            <a:r>
              <a:rPr lang="en-GB" sz="1750" dirty="0">
                <a:solidFill>
                  <a:srgbClr val="E0D6DE"/>
                </a:solidFill>
                <a:latin typeface="Fira Sans" pitchFamily="34" charset="0"/>
                <a:ea typeface="Fira Sans" pitchFamily="34" charset="-122"/>
                <a:cs typeface="Fira Sans" pitchFamily="34" charset="-120"/>
              </a:rPr>
              <a:t> tools.</a:t>
            </a:r>
            <a:endParaRPr lang="en-US" sz="1750" dirty="0">
              <a:solidFill>
                <a:srgbClr val="E0D6DE"/>
              </a:solidFill>
              <a:latin typeface="Fira Sans" pitchFamily="34" charset="0"/>
              <a:ea typeface="Fira Sans" pitchFamily="34" charset="-122"/>
              <a:cs typeface="Fira Sans" pitchFamily="34" charset="-120"/>
            </a:endParaRPr>
          </a:p>
          <a:p>
            <a:pPr marL="0" indent="0">
              <a:lnSpc>
                <a:spcPts val="2800"/>
              </a:lnSpc>
              <a:buNone/>
            </a:pPr>
            <a:endParaRPr lang="en-US" sz="1750" dirty="0">
              <a:solidFill>
                <a:srgbClr val="E0D6DE"/>
              </a:solidFill>
              <a:latin typeface="Fira Sans" pitchFamily="34" charset="0"/>
              <a:ea typeface="Fira Sans" pitchFamily="34" charset="-122"/>
              <a:cs typeface="Fira Sans" pitchFamily="34" charset="-120"/>
            </a:endParaRPr>
          </a:p>
          <a:p>
            <a:pPr marL="0" indent="0">
              <a:lnSpc>
                <a:spcPts val="2800"/>
              </a:lnSpc>
              <a:buNone/>
            </a:pPr>
            <a:r>
              <a:rPr lang="en-US" sz="1750" dirty="0">
                <a:solidFill>
                  <a:srgbClr val="E0D6DE"/>
                </a:solidFill>
                <a:latin typeface="Fira Sans" pitchFamily="34" charset="0"/>
                <a:ea typeface="Fira Sans" pitchFamily="34" charset="-122"/>
                <a:cs typeface="Fira Sans" pitchFamily="34" charset="-120"/>
              </a:rPr>
              <a:t>Ideal for time series forecasting, anomaly detection, and image recognition.</a:t>
            </a:r>
            <a:endParaRPr lang="en-US" sz="1750" dirty="0"/>
          </a:p>
        </p:txBody>
      </p:sp>
      <p:sp>
        <p:nvSpPr>
          <p:cNvPr id="12" name="Shape 9"/>
          <p:cNvSpPr/>
          <p:nvPr/>
        </p:nvSpPr>
        <p:spPr>
          <a:xfrm>
            <a:off x="558761" y="6058972"/>
            <a:ext cx="502801" cy="502801"/>
          </a:xfrm>
          <a:prstGeom prst="roundRect">
            <a:avLst>
              <a:gd name="adj" fmla="val 6668"/>
            </a:avLst>
          </a:prstGeom>
          <a:solidFill>
            <a:srgbClr val="2E2E2F"/>
          </a:solidFill>
          <a:ln/>
        </p:spPr>
      </p:sp>
      <p:sp>
        <p:nvSpPr>
          <p:cNvPr id="13" name="Text 10"/>
          <p:cNvSpPr/>
          <p:nvPr/>
        </p:nvSpPr>
        <p:spPr>
          <a:xfrm>
            <a:off x="642521" y="6100822"/>
            <a:ext cx="335161" cy="418981"/>
          </a:xfrm>
          <a:prstGeom prst="rect">
            <a:avLst/>
          </a:prstGeom>
          <a:noFill/>
          <a:ln/>
        </p:spPr>
        <p:txBody>
          <a:bodyPr wrap="none" lIns="0" tIns="0" rIns="0" bIns="0" rtlCol="0" anchor="t"/>
          <a:lstStyle/>
          <a:p>
            <a:pPr marL="0" indent="0" algn="ctr">
              <a:lnSpc>
                <a:spcPts val="2600"/>
              </a:lnSpc>
              <a:buNone/>
            </a:pPr>
            <a:r>
              <a:rPr lang="en-US" sz="2600" dirty="0">
                <a:solidFill>
                  <a:srgbClr val="E0D6DE"/>
                </a:solidFill>
                <a:latin typeface="Fira Mono Medium" pitchFamily="34" charset="0"/>
                <a:ea typeface="Fira Mono Medium" pitchFamily="34" charset="-122"/>
                <a:cs typeface="Fira Mono Medium" pitchFamily="34" charset="-120"/>
              </a:rPr>
              <a:t>3</a:t>
            </a:r>
            <a:endParaRPr lang="en-US" sz="2600" dirty="0"/>
          </a:p>
        </p:txBody>
      </p:sp>
      <p:sp>
        <p:nvSpPr>
          <p:cNvPr id="14" name="Text 11"/>
          <p:cNvSpPr/>
          <p:nvPr/>
        </p:nvSpPr>
        <p:spPr>
          <a:xfrm>
            <a:off x="1285042" y="6058972"/>
            <a:ext cx="2793921" cy="349210"/>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Azure ML</a:t>
            </a:r>
            <a:endParaRPr lang="en-US" sz="2150" b="1" dirty="0"/>
          </a:p>
        </p:txBody>
      </p:sp>
      <p:sp>
        <p:nvSpPr>
          <p:cNvPr id="15" name="Text 12"/>
          <p:cNvSpPr/>
          <p:nvPr/>
        </p:nvSpPr>
        <p:spPr>
          <a:xfrm>
            <a:off x="1285042" y="6542246"/>
            <a:ext cx="6853237" cy="1072634"/>
          </a:xfrm>
          <a:prstGeom prst="rect">
            <a:avLst/>
          </a:prstGeom>
          <a:noFill/>
          <a:ln/>
        </p:spPr>
        <p:txBody>
          <a:bodyPr wrap="square" lIns="0" tIns="0" rIns="0" bIns="0" rtlCol="0" anchor="t"/>
          <a:lstStyle/>
          <a:p>
            <a:pPr marL="0" indent="0" algn="just">
              <a:lnSpc>
                <a:spcPts val="2800"/>
              </a:lnSpc>
              <a:buNone/>
            </a:pPr>
            <a:r>
              <a:rPr lang="en-US" sz="1750" dirty="0">
                <a:solidFill>
                  <a:srgbClr val="E0D6DE"/>
                </a:solidFill>
                <a:latin typeface="Fira Sans" pitchFamily="34" charset="0"/>
                <a:ea typeface="Fira Sans" pitchFamily="34" charset="-122"/>
                <a:cs typeface="Fira Sans" pitchFamily="34" charset="-120"/>
              </a:rPr>
              <a:t>Suited for credit risk assessment, customer churn prediction, and natural language processing.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39979"/>
            <a:ext cx="11906488" cy="708779"/>
          </a:xfrm>
          <a:prstGeom prst="rect">
            <a:avLst/>
          </a:prstGeom>
          <a:noFill/>
          <a:ln/>
        </p:spPr>
        <p:txBody>
          <a:bodyPr wrap="none" lIns="0" tIns="0" rIns="0" bIns="0" rtlCol="0" anchor="t"/>
          <a:lstStyle/>
          <a:p>
            <a:pPr marL="0" indent="0">
              <a:lnSpc>
                <a:spcPts val="5550"/>
              </a:lnSpc>
              <a:buNone/>
            </a:pPr>
            <a:r>
              <a:rPr lang="en-US" sz="4450" dirty="0">
                <a:solidFill>
                  <a:srgbClr val="FBF3FA"/>
                </a:solidFill>
                <a:latin typeface="Fira Mono Medium" pitchFamily="34" charset="0"/>
                <a:ea typeface="Fira Mono Medium" pitchFamily="34" charset="-122"/>
                <a:cs typeface="Fira Mono Medium" pitchFamily="34" charset="-120"/>
              </a:rPr>
              <a:t>Data Sources for Training ML Models</a:t>
            </a:r>
            <a:endParaRPr lang="en-US" sz="4450" dirty="0"/>
          </a:p>
        </p:txBody>
      </p:sp>
      <p:pic>
        <p:nvPicPr>
          <p:cNvPr id="4" name="Image 1" descr="preencoded.png"/>
          <p:cNvPicPr>
            <a:picLocks noChangeAspect="1"/>
          </p:cNvPicPr>
          <p:nvPr/>
        </p:nvPicPr>
        <p:blipFill>
          <a:blip r:embed="rId4"/>
          <a:stretch>
            <a:fillRect/>
          </a:stretch>
        </p:blipFill>
        <p:spPr>
          <a:xfrm>
            <a:off x="793790" y="4688919"/>
            <a:ext cx="566976" cy="566976"/>
          </a:xfrm>
          <a:prstGeom prst="rect">
            <a:avLst/>
          </a:prstGeom>
        </p:spPr>
      </p:pic>
      <p:sp>
        <p:nvSpPr>
          <p:cNvPr id="5" name="Text 1"/>
          <p:cNvSpPr/>
          <p:nvPr/>
        </p:nvSpPr>
        <p:spPr>
          <a:xfrm>
            <a:off x="793790" y="5482709"/>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E0D6DE"/>
                </a:solidFill>
                <a:latin typeface="Fira Mono Medium" pitchFamily="34" charset="0"/>
                <a:ea typeface="Fira Mono Medium" pitchFamily="34" charset="-122"/>
                <a:cs typeface="Fira Mono Medium" pitchFamily="34" charset="-120"/>
              </a:rPr>
              <a:t>Stock APIs</a:t>
            </a:r>
            <a:endParaRPr lang="en-US" sz="2200" b="1" dirty="0"/>
          </a:p>
        </p:txBody>
      </p:sp>
      <p:sp>
        <p:nvSpPr>
          <p:cNvPr id="6" name="Text 2"/>
          <p:cNvSpPr/>
          <p:nvPr/>
        </p:nvSpPr>
        <p:spPr>
          <a:xfrm>
            <a:off x="793790" y="5973128"/>
            <a:ext cx="4120753"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Historical stock prices and trading volumes from providers like </a:t>
            </a:r>
            <a:r>
              <a:rPr lang="en-US" sz="1750" b="1" dirty="0">
                <a:solidFill>
                  <a:srgbClr val="E0D6DE"/>
                </a:solidFill>
                <a:latin typeface="Fira Sans" pitchFamily="34" charset="0"/>
                <a:ea typeface="Fira Sans" pitchFamily="34" charset="-122"/>
                <a:cs typeface="Fira Sans" pitchFamily="34" charset="-120"/>
              </a:rPr>
              <a:t>Yahoo Finance API</a:t>
            </a:r>
            <a:r>
              <a:rPr lang="en-US" sz="1750" dirty="0">
                <a:solidFill>
                  <a:srgbClr val="E0D6DE"/>
                </a:solidFill>
                <a:latin typeface="Fira Sans" pitchFamily="34" charset="0"/>
                <a:ea typeface="Fira Sans" pitchFamily="34" charset="-122"/>
                <a:cs typeface="Fira Sans" pitchFamily="34" charset="-120"/>
              </a:rPr>
              <a:t>, Alpha Vantage, and IEX Cloud.</a:t>
            </a:r>
            <a:endParaRPr lang="en-US" sz="1750" dirty="0"/>
          </a:p>
        </p:txBody>
      </p:sp>
      <p:pic>
        <p:nvPicPr>
          <p:cNvPr id="7" name="Image 2" descr="preencoded.png"/>
          <p:cNvPicPr>
            <a:picLocks noChangeAspect="1"/>
          </p:cNvPicPr>
          <p:nvPr/>
        </p:nvPicPr>
        <p:blipFill>
          <a:blip r:embed="rId5"/>
          <a:stretch>
            <a:fillRect/>
          </a:stretch>
        </p:blipFill>
        <p:spPr>
          <a:xfrm>
            <a:off x="5254704" y="4688919"/>
            <a:ext cx="566976" cy="566976"/>
          </a:xfrm>
          <a:prstGeom prst="rect">
            <a:avLst/>
          </a:prstGeom>
        </p:spPr>
      </p:pic>
      <p:sp>
        <p:nvSpPr>
          <p:cNvPr id="8" name="Text 3"/>
          <p:cNvSpPr/>
          <p:nvPr/>
        </p:nvSpPr>
        <p:spPr>
          <a:xfrm>
            <a:off x="5254704" y="5482709"/>
            <a:ext cx="3910608" cy="354330"/>
          </a:xfrm>
          <a:prstGeom prst="rect">
            <a:avLst/>
          </a:prstGeom>
          <a:noFill/>
          <a:ln/>
        </p:spPr>
        <p:txBody>
          <a:bodyPr wrap="none" lIns="0" tIns="0" rIns="0" bIns="0" rtlCol="0" anchor="t"/>
          <a:lstStyle/>
          <a:p>
            <a:pPr marL="0" indent="0" algn="l">
              <a:lnSpc>
                <a:spcPts val="2750"/>
              </a:lnSpc>
              <a:buNone/>
            </a:pPr>
            <a:r>
              <a:rPr lang="en-US" sz="2200" b="1" dirty="0">
                <a:solidFill>
                  <a:srgbClr val="E0D6DE"/>
                </a:solidFill>
                <a:latin typeface="Fira Mono Medium" pitchFamily="34" charset="0"/>
                <a:ea typeface="Fira Mono Medium" pitchFamily="34" charset="-122"/>
                <a:cs typeface="Fira Mono Medium" pitchFamily="34" charset="-120"/>
              </a:rPr>
              <a:t>News Sentiment Analysis</a:t>
            </a:r>
            <a:endParaRPr lang="en-US" sz="2200" b="1" dirty="0"/>
          </a:p>
        </p:txBody>
      </p:sp>
      <p:sp>
        <p:nvSpPr>
          <p:cNvPr id="9" name="Text 4"/>
          <p:cNvSpPr/>
          <p:nvPr/>
        </p:nvSpPr>
        <p:spPr>
          <a:xfrm>
            <a:off x="5254704" y="5973128"/>
            <a:ext cx="4120872" cy="1451610"/>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Real-time news feeds and sentiment analysis tools to gauge market sentiment and predict price movements.</a:t>
            </a:r>
            <a:endParaRPr lang="en-US" sz="1750" dirty="0"/>
          </a:p>
        </p:txBody>
      </p:sp>
      <p:pic>
        <p:nvPicPr>
          <p:cNvPr id="10" name="Image 3" descr="preencoded.png"/>
          <p:cNvPicPr>
            <a:picLocks noChangeAspect="1"/>
          </p:cNvPicPr>
          <p:nvPr/>
        </p:nvPicPr>
        <p:blipFill>
          <a:blip r:embed="rId6"/>
          <a:stretch>
            <a:fillRect/>
          </a:stretch>
        </p:blipFill>
        <p:spPr>
          <a:xfrm>
            <a:off x="9715738" y="4688919"/>
            <a:ext cx="566976" cy="566976"/>
          </a:xfrm>
          <a:prstGeom prst="rect">
            <a:avLst/>
          </a:prstGeom>
        </p:spPr>
      </p:pic>
      <p:sp>
        <p:nvSpPr>
          <p:cNvPr id="11" name="Text 5"/>
          <p:cNvSpPr/>
          <p:nvPr/>
        </p:nvSpPr>
        <p:spPr>
          <a:xfrm>
            <a:off x="9715738" y="5482709"/>
            <a:ext cx="2890480" cy="354330"/>
          </a:xfrm>
          <a:prstGeom prst="rect">
            <a:avLst/>
          </a:prstGeom>
          <a:noFill/>
          <a:ln/>
        </p:spPr>
        <p:txBody>
          <a:bodyPr wrap="none" lIns="0" tIns="0" rIns="0" bIns="0" rtlCol="0" anchor="t"/>
          <a:lstStyle/>
          <a:p>
            <a:pPr marL="0" indent="0" algn="l">
              <a:lnSpc>
                <a:spcPts val="2750"/>
              </a:lnSpc>
              <a:buNone/>
            </a:pPr>
            <a:r>
              <a:rPr lang="en-US" sz="2200" b="1" dirty="0">
                <a:solidFill>
                  <a:srgbClr val="E0D6DE"/>
                </a:solidFill>
                <a:latin typeface="Fira Mono Medium" pitchFamily="34" charset="0"/>
                <a:ea typeface="Fira Mono Medium" pitchFamily="34" charset="-122"/>
                <a:cs typeface="Fira Mono Medium" pitchFamily="34" charset="-120"/>
              </a:rPr>
              <a:t>Financial Reports</a:t>
            </a:r>
            <a:endParaRPr lang="en-US" sz="2200" b="1" dirty="0"/>
          </a:p>
        </p:txBody>
      </p:sp>
      <p:sp>
        <p:nvSpPr>
          <p:cNvPr id="12" name="Text 6"/>
          <p:cNvSpPr/>
          <p:nvPr/>
        </p:nvSpPr>
        <p:spPr>
          <a:xfrm>
            <a:off x="9715738" y="5973128"/>
            <a:ext cx="4120753" cy="1088708"/>
          </a:xfrm>
          <a:prstGeom prst="rect">
            <a:avLst/>
          </a:prstGeom>
          <a:noFill/>
          <a:ln/>
        </p:spPr>
        <p:txBody>
          <a:bodyPr wrap="square" lIns="0" tIns="0" rIns="0" bIns="0" rtlCol="0" anchor="t"/>
          <a:lstStyle/>
          <a:p>
            <a:pPr marL="0" indent="0" algn="l">
              <a:lnSpc>
                <a:spcPts val="2850"/>
              </a:lnSpc>
              <a:buNone/>
            </a:pPr>
            <a:r>
              <a:rPr lang="en-US" sz="1750" dirty="0">
                <a:solidFill>
                  <a:srgbClr val="E0D6DE"/>
                </a:solidFill>
                <a:latin typeface="Fira Sans" pitchFamily="34" charset="0"/>
                <a:ea typeface="Fira Sans" pitchFamily="34" charset="-122"/>
                <a:cs typeface="Fira Sans" pitchFamily="34" charset="-120"/>
              </a:rPr>
              <a:t>SEC filings (10-K, 10-Q), earnings reports, and other financial documents for fundamental analysis.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740212"/>
            <a:ext cx="7556421" cy="1133951"/>
          </a:xfrm>
          <a:prstGeom prst="rect">
            <a:avLst/>
          </a:prstGeom>
          <a:noFill/>
          <a:ln/>
        </p:spPr>
        <p:txBody>
          <a:bodyPr wrap="square" lIns="0" tIns="0" rIns="0" bIns="0" rtlCol="0" anchor="t"/>
          <a:lstStyle/>
          <a:p>
            <a:pPr marL="0" indent="0">
              <a:lnSpc>
                <a:spcPts val="4450"/>
              </a:lnSpc>
              <a:buNone/>
            </a:pPr>
            <a:r>
              <a:rPr lang="en-US" sz="3550" dirty="0">
                <a:solidFill>
                  <a:srgbClr val="FBF3FA"/>
                </a:solidFill>
                <a:latin typeface="Fira Mono Medium" pitchFamily="34" charset="0"/>
                <a:ea typeface="Fira Mono Medium" pitchFamily="34" charset="-122"/>
                <a:cs typeface="Fira Mono Medium" pitchFamily="34" charset="-120"/>
              </a:rPr>
              <a:t>Training a Stock Prediction Model in the Cloud</a:t>
            </a:r>
            <a:endParaRPr lang="en-US" sz="3550" dirty="0"/>
          </a:p>
        </p:txBody>
      </p:sp>
      <p:pic>
        <p:nvPicPr>
          <p:cNvPr id="4" name="Image 1" descr="preencoded.png"/>
          <p:cNvPicPr>
            <a:picLocks noChangeAspect="1"/>
          </p:cNvPicPr>
          <p:nvPr/>
        </p:nvPicPr>
        <p:blipFill>
          <a:blip r:embed="rId4"/>
          <a:stretch>
            <a:fillRect/>
          </a:stretch>
        </p:blipFill>
        <p:spPr>
          <a:xfrm>
            <a:off x="793790" y="2146340"/>
            <a:ext cx="907256" cy="1335762"/>
          </a:xfrm>
          <a:prstGeom prst="rect">
            <a:avLst/>
          </a:prstGeom>
        </p:spPr>
      </p:pic>
      <p:sp>
        <p:nvSpPr>
          <p:cNvPr id="5" name="Text 1"/>
          <p:cNvSpPr/>
          <p:nvPr/>
        </p:nvSpPr>
        <p:spPr>
          <a:xfrm>
            <a:off x="1973223" y="2327791"/>
            <a:ext cx="2268260" cy="283488"/>
          </a:xfrm>
          <a:prstGeom prst="rect">
            <a:avLst/>
          </a:prstGeom>
          <a:noFill/>
          <a:ln/>
        </p:spPr>
        <p:txBody>
          <a:bodyPr wrap="none" lIns="0" tIns="0" rIns="0" bIns="0" rtlCol="0" anchor="t"/>
          <a:lstStyle/>
          <a:p>
            <a:pPr marL="0" indent="0" algn="l">
              <a:lnSpc>
                <a:spcPts val="2200"/>
              </a:lnSpc>
              <a:buNone/>
            </a:pPr>
            <a:r>
              <a:rPr lang="en-US" sz="1750" dirty="0">
                <a:solidFill>
                  <a:srgbClr val="E0D6DE"/>
                </a:solidFill>
                <a:latin typeface="Fira Mono Medium" pitchFamily="34" charset="0"/>
                <a:ea typeface="Fira Mono Medium" pitchFamily="34" charset="-122"/>
                <a:cs typeface="Fira Mono Medium" pitchFamily="34" charset="-120"/>
              </a:rPr>
              <a:t>Data Preparation</a:t>
            </a:r>
            <a:endParaRPr lang="en-US" sz="1750" dirty="0"/>
          </a:p>
        </p:txBody>
      </p:sp>
      <p:sp>
        <p:nvSpPr>
          <p:cNvPr id="6" name="Text 2"/>
          <p:cNvSpPr/>
          <p:nvPr/>
        </p:nvSpPr>
        <p:spPr>
          <a:xfrm>
            <a:off x="1973223" y="2720102"/>
            <a:ext cx="6376988" cy="580549"/>
          </a:xfrm>
          <a:prstGeom prst="rect">
            <a:avLst/>
          </a:prstGeom>
          <a:noFill/>
          <a:ln/>
        </p:spPr>
        <p:txBody>
          <a:bodyPr wrap="square" lIns="0" tIns="0" rIns="0" bIns="0" rtlCol="0" anchor="t"/>
          <a:lstStyle/>
          <a:p>
            <a:pPr marL="0" indent="0" algn="l">
              <a:lnSpc>
                <a:spcPts val="2250"/>
              </a:lnSpc>
              <a:buNone/>
            </a:pPr>
            <a:r>
              <a:rPr lang="en-US" sz="1400" dirty="0">
                <a:solidFill>
                  <a:srgbClr val="E0D6DE"/>
                </a:solidFill>
                <a:latin typeface="Fira Sans" pitchFamily="34" charset="0"/>
                <a:ea typeface="Fira Sans" pitchFamily="34" charset="-122"/>
                <a:cs typeface="Fira Sans" pitchFamily="34" charset="-120"/>
              </a:rPr>
              <a:t>Gather historical stock data, clean and preprocess it, and create features (e.g., moving averages, RSI).</a:t>
            </a:r>
            <a:endParaRPr lang="en-US" sz="1400" dirty="0"/>
          </a:p>
        </p:txBody>
      </p:sp>
      <p:pic>
        <p:nvPicPr>
          <p:cNvPr id="7" name="Image 2" descr="preencoded.png"/>
          <p:cNvPicPr>
            <a:picLocks noChangeAspect="1"/>
          </p:cNvPicPr>
          <p:nvPr/>
        </p:nvPicPr>
        <p:blipFill>
          <a:blip r:embed="rId5"/>
          <a:stretch>
            <a:fillRect/>
          </a:stretch>
        </p:blipFill>
        <p:spPr>
          <a:xfrm>
            <a:off x="793790" y="3482102"/>
            <a:ext cx="907256" cy="1335762"/>
          </a:xfrm>
          <a:prstGeom prst="rect">
            <a:avLst/>
          </a:prstGeom>
        </p:spPr>
      </p:pic>
      <p:sp>
        <p:nvSpPr>
          <p:cNvPr id="8" name="Text 3"/>
          <p:cNvSpPr/>
          <p:nvPr/>
        </p:nvSpPr>
        <p:spPr>
          <a:xfrm>
            <a:off x="1973223" y="3663553"/>
            <a:ext cx="2268260" cy="283488"/>
          </a:xfrm>
          <a:prstGeom prst="rect">
            <a:avLst/>
          </a:prstGeom>
          <a:noFill/>
          <a:ln/>
        </p:spPr>
        <p:txBody>
          <a:bodyPr wrap="none" lIns="0" tIns="0" rIns="0" bIns="0" rtlCol="0" anchor="t"/>
          <a:lstStyle/>
          <a:p>
            <a:pPr marL="0" indent="0" algn="l">
              <a:lnSpc>
                <a:spcPts val="2200"/>
              </a:lnSpc>
              <a:buNone/>
            </a:pPr>
            <a:r>
              <a:rPr lang="en-US" sz="1750" dirty="0">
                <a:solidFill>
                  <a:srgbClr val="E0D6DE"/>
                </a:solidFill>
                <a:latin typeface="Fira Mono Medium" pitchFamily="34" charset="0"/>
                <a:ea typeface="Fira Mono Medium" pitchFamily="34" charset="-122"/>
                <a:cs typeface="Fira Mono Medium" pitchFamily="34" charset="-120"/>
              </a:rPr>
              <a:t>Model Selection</a:t>
            </a:r>
            <a:endParaRPr lang="en-US" sz="1750" dirty="0"/>
          </a:p>
        </p:txBody>
      </p:sp>
      <p:sp>
        <p:nvSpPr>
          <p:cNvPr id="9" name="Text 4"/>
          <p:cNvSpPr/>
          <p:nvPr/>
        </p:nvSpPr>
        <p:spPr>
          <a:xfrm>
            <a:off x="1973223" y="4055864"/>
            <a:ext cx="6376988" cy="580549"/>
          </a:xfrm>
          <a:prstGeom prst="rect">
            <a:avLst/>
          </a:prstGeom>
          <a:noFill/>
          <a:ln/>
        </p:spPr>
        <p:txBody>
          <a:bodyPr wrap="square" lIns="0" tIns="0" rIns="0" bIns="0" rtlCol="0" anchor="t"/>
          <a:lstStyle/>
          <a:p>
            <a:pPr marL="0" indent="0" algn="l">
              <a:lnSpc>
                <a:spcPts val="2250"/>
              </a:lnSpc>
              <a:buNone/>
            </a:pPr>
            <a:r>
              <a:rPr lang="en-US" sz="1400" dirty="0">
                <a:solidFill>
                  <a:srgbClr val="E0D6DE"/>
                </a:solidFill>
                <a:latin typeface="Fira Sans" pitchFamily="34" charset="0"/>
                <a:ea typeface="Fira Sans" pitchFamily="34" charset="-122"/>
                <a:cs typeface="Fira Sans" pitchFamily="34" charset="-120"/>
              </a:rPr>
              <a:t>Choose an appropriate ML algorithm (e.g., LSTM, Random Forest, XGBoost) based on the data and prediction goals.</a:t>
            </a:r>
            <a:endParaRPr lang="en-US" sz="1400" dirty="0"/>
          </a:p>
        </p:txBody>
      </p:sp>
      <p:pic>
        <p:nvPicPr>
          <p:cNvPr id="10" name="Image 3" descr="preencoded.png"/>
          <p:cNvPicPr>
            <a:picLocks noChangeAspect="1"/>
          </p:cNvPicPr>
          <p:nvPr/>
        </p:nvPicPr>
        <p:blipFill>
          <a:blip r:embed="rId6"/>
          <a:stretch>
            <a:fillRect/>
          </a:stretch>
        </p:blipFill>
        <p:spPr>
          <a:xfrm>
            <a:off x="793790" y="4817864"/>
            <a:ext cx="907256" cy="1335762"/>
          </a:xfrm>
          <a:prstGeom prst="rect">
            <a:avLst/>
          </a:prstGeom>
        </p:spPr>
      </p:pic>
      <p:sp>
        <p:nvSpPr>
          <p:cNvPr id="11" name="Text 5"/>
          <p:cNvSpPr/>
          <p:nvPr/>
        </p:nvSpPr>
        <p:spPr>
          <a:xfrm>
            <a:off x="1973223" y="4999315"/>
            <a:ext cx="2268260" cy="283488"/>
          </a:xfrm>
          <a:prstGeom prst="rect">
            <a:avLst/>
          </a:prstGeom>
          <a:noFill/>
          <a:ln/>
        </p:spPr>
        <p:txBody>
          <a:bodyPr wrap="none" lIns="0" tIns="0" rIns="0" bIns="0" rtlCol="0" anchor="t"/>
          <a:lstStyle/>
          <a:p>
            <a:pPr marL="0" indent="0" algn="l">
              <a:lnSpc>
                <a:spcPts val="2200"/>
              </a:lnSpc>
              <a:buNone/>
            </a:pPr>
            <a:r>
              <a:rPr lang="en-US" sz="1750" dirty="0">
                <a:solidFill>
                  <a:srgbClr val="E0D6DE"/>
                </a:solidFill>
                <a:latin typeface="Fira Mono Medium" pitchFamily="34" charset="0"/>
                <a:ea typeface="Fira Mono Medium" pitchFamily="34" charset="-122"/>
                <a:cs typeface="Fira Mono Medium" pitchFamily="34" charset="-120"/>
              </a:rPr>
              <a:t>Training</a:t>
            </a:r>
            <a:endParaRPr lang="en-US" sz="1750" dirty="0"/>
          </a:p>
        </p:txBody>
      </p:sp>
      <p:sp>
        <p:nvSpPr>
          <p:cNvPr id="12" name="Text 6"/>
          <p:cNvSpPr/>
          <p:nvPr/>
        </p:nvSpPr>
        <p:spPr>
          <a:xfrm>
            <a:off x="1973223" y="5391626"/>
            <a:ext cx="6376988" cy="580549"/>
          </a:xfrm>
          <a:prstGeom prst="rect">
            <a:avLst/>
          </a:prstGeom>
          <a:noFill/>
          <a:ln/>
        </p:spPr>
        <p:txBody>
          <a:bodyPr wrap="square" lIns="0" tIns="0" rIns="0" bIns="0" rtlCol="0" anchor="t"/>
          <a:lstStyle/>
          <a:p>
            <a:pPr marL="0" indent="0" algn="l">
              <a:lnSpc>
                <a:spcPts val="2250"/>
              </a:lnSpc>
              <a:buNone/>
            </a:pPr>
            <a:r>
              <a:rPr lang="en-US" sz="1400" dirty="0">
                <a:solidFill>
                  <a:srgbClr val="E0D6DE"/>
                </a:solidFill>
                <a:latin typeface="Fira Sans" pitchFamily="34" charset="0"/>
                <a:ea typeface="Fira Sans" pitchFamily="34" charset="-122"/>
                <a:cs typeface="Fira Sans" pitchFamily="34" charset="-120"/>
              </a:rPr>
              <a:t>Use a cloud ML service (e.g., SageMaker, Vertex AI) to train the model on the prepared data.</a:t>
            </a:r>
            <a:endParaRPr lang="en-US" sz="1400" dirty="0"/>
          </a:p>
        </p:txBody>
      </p:sp>
      <p:pic>
        <p:nvPicPr>
          <p:cNvPr id="13" name="Image 4" descr="preencoded.png"/>
          <p:cNvPicPr>
            <a:picLocks noChangeAspect="1"/>
          </p:cNvPicPr>
          <p:nvPr/>
        </p:nvPicPr>
        <p:blipFill>
          <a:blip r:embed="rId7"/>
          <a:stretch>
            <a:fillRect/>
          </a:stretch>
        </p:blipFill>
        <p:spPr>
          <a:xfrm>
            <a:off x="793790" y="6153626"/>
            <a:ext cx="907256" cy="1335762"/>
          </a:xfrm>
          <a:prstGeom prst="rect">
            <a:avLst/>
          </a:prstGeom>
        </p:spPr>
      </p:pic>
      <p:sp>
        <p:nvSpPr>
          <p:cNvPr id="14" name="Text 7"/>
          <p:cNvSpPr/>
          <p:nvPr/>
        </p:nvSpPr>
        <p:spPr>
          <a:xfrm>
            <a:off x="1973223" y="6335078"/>
            <a:ext cx="2268260" cy="283488"/>
          </a:xfrm>
          <a:prstGeom prst="rect">
            <a:avLst/>
          </a:prstGeom>
          <a:noFill/>
          <a:ln/>
        </p:spPr>
        <p:txBody>
          <a:bodyPr wrap="none" lIns="0" tIns="0" rIns="0" bIns="0" rtlCol="0" anchor="t"/>
          <a:lstStyle/>
          <a:p>
            <a:pPr marL="0" indent="0" algn="l">
              <a:lnSpc>
                <a:spcPts val="2200"/>
              </a:lnSpc>
              <a:buNone/>
            </a:pPr>
            <a:r>
              <a:rPr lang="en-US" sz="1750" dirty="0">
                <a:solidFill>
                  <a:srgbClr val="E0D6DE"/>
                </a:solidFill>
                <a:latin typeface="Fira Mono Medium" pitchFamily="34" charset="0"/>
                <a:ea typeface="Fira Mono Medium" pitchFamily="34" charset="-122"/>
                <a:cs typeface="Fira Mono Medium" pitchFamily="34" charset="-120"/>
              </a:rPr>
              <a:t>Validation</a:t>
            </a:r>
            <a:endParaRPr lang="en-US" sz="1750" dirty="0"/>
          </a:p>
        </p:txBody>
      </p:sp>
      <p:sp>
        <p:nvSpPr>
          <p:cNvPr id="15" name="Text 8"/>
          <p:cNvSpPr/>
          <p:nvPr/>
        </p:nvSpPr>
        <p:spPr>
          <a:xfrm>
            <a:off x="1973223" y="6727388"/>
            <a:ext cx="6376988" cy="580549"/>
          </a:xfrm>
          <a:prstGeom prst="rect">
            <a:avLst/>
          </a:prstGeom>
          <a:noFill/>
          <a:ln/>
        </p:spPr>
        <p:txBody>
          <a:bodyPr wrap="square" lIns="0" tIns="0" rIns="0" bIns="0" rtlCol="0" anchor="t"/>
          <a:lstStyle/>
          <a:p>
            <a:pPr marL="0" indent="0" algn="l">
              <a:lnSpc>
                <a:spcPts val="2250"/>
              </a:lnSpc>
              <a:buNone/>
            </a:pPr>
            <a:r>
              <a:rPr lang="en-US" sz="1400" dirty="0">
                <a:solidFill>
                  <a:srgbClr val="E0D6DE"/>
                </a:solidFill>
                <a:latin typeface="Fira Sans" pitchFamily="34" charset="0"/>
                <a:ea typeface="Fira Sans" pitchFamily="34" charset="-122"/>
                <a:cs typeface="Fira Sans" pitchFamily="34" charset="-120"/>
              </a:rPr>
              <a:t>Evaluate the model's performance on a validation dataset and fine-tune hyperparameters.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CC50AE49-4756-2102-AB6D-79506A4946B5}"/>
              </a:ext>
            </a:extLst>
          </p:cNvPr>
          <p:cNvSpPr/>
          <p:nvPr/>
        </p:nvSpPr>
        <p:spPr>
          <a:xfrm>
            <a:off x="773073" y="785336"/>
            <a:ext cx="13084254" cy="1380411"/>
          </a:xfrm>
          <a:prstGeom prst="rect">
            <a:avLst/>
          </a:prstGeom>
          <a:noFill/>
          <a:ln/>
        </p:spPr>
        <p:txBody>
          <a:bodyPr wrap="square" lIns="0" tIns="0" rIns="0" bIns="0" rtlCol="0" anchor="t"/>
          <a:lstStyle/>
          <a:p>
            <a:pPr marL="0" indent="0">
              <a:lnSpc>
                <a:spcPts val="5400"/>
              </a:lnSpc>
              <a:buNone/>
            </a:pPr>
            <a:r>
              <a:rPr lang="en-US" sz="4300" dirty="0">
                <a:solidFill>
                  <a:srgbClr val="FBF3FA"/>
                </a:solidFill>
                <a:latin typeface="Fira Mono Medium" pitchFamily="34" charset="0"/>
                <a:ea typeface="Fira Mono Medium" pitchFamily="34" charset="-122"/>
                <a:cs typeface="Fira Mono Medium" pitchFamily="34" charset="-120"/>
              </a:rPr>
              <a:t>AI Agents for Automation</a:t>
            </a:r>
            <a:endParaRPr lang="en-US" sz="4300" dirty="0"/>
          </a:p>
        </p:txBody>
      </p:sp>
      <p:sp>
        <p:nvSpPr>
          <p:cNvPr id="3" name="Text 1">
            <a:extLst>
              <a:ext uri="{FF2B5EF4-FFF2-40B4-BE49-F238E27FC236}">
                <a16:creationId xmlns:a16="http://schemas.microsoft.com/office/drawing/2014/main" id="{BCB34F53-4777-C24D-7001-5E5965706BCB}"/>
              </a:ext>
            </a:extLst>
          </p:cNvPr>
          <p:cNvSpPr/>
          <p:nvPr/>
        </p:nvSpPr>
        <p:spPr>
          <a:xfrm>
            <a:off x="773073" y="2607469"/>
            <a:ext cx="13084254" cy="706755"/>
          </a:xfrm>
          <a:prstGeom prst="rect">
            <a:avLst/>
          </a:prstGeom>
          <a:noFill/>
          <a:ln/>
        </p:spPr>
        <p:txBody>
          <a:bodyPr wrap="square" lIns="0" tIns="0" rIns="0" bIns="0" rtlCol="0" anchor="t"/>
          <a:lstStyle/>
          <a:p>
            <a:pPr marL="0" indent="0">
              <a:lnSpc>
                <a:spcPts val="2750"/>
              </a:lnSpc>
              <a:buNone/>
            </a:pPr>
            <a:r>
              <a:rPr lang="en-US" sz="1700" b="1" dirty="0">
                <a:solidFill>
                  <a:srgbClr val="E0D6DE"/>
                </a:solidFill>
                <a:latin typeface="Fira Sans" pitchFamily="34" charset="0"/>
                <a:ea typeface="Fira Sans" pitchFamily="34" charset="-122"/>
                <a:cs typeface="Fira Sans" pitchFamily="34" charset="-120"/>
              </a:rPr>
              <a:t>AI Agents:</a:t>
            </a:r>
            <a:r>
              <a:rPr lang="en-US" sz="1700" dirty="0">
                <a:solidFill>
                  <a:srgbClr val="E0D6DE"/>
                </a:solidFill>
                <a:latin typeface="Fira Sans" pitchFamily="34" charset="0"/>
                <a:ea typeface="Fira Sans" pitchFamily="34" charset="-122"/>
                <a:cs typeface="Fira Sans" pitchFamily="34" charset="-120"/>
              </a:rPr>
              <a:t> Autonomous software entities that can perceive their environment, make decisions, and take actions to achieve specific goals.</a:t>
            </a:r>
            <a:endParaRPr lang="en-US" sz="1700" dirty="0"/>
          </a:p>
        </p:txBody>
      </p:sp>
      <p:sp>
        <p:nvSpPr>
          <p:cNvPr id="5" name="Text 3">
            <a:extLst>
              <a:ext uri="{FF2B5EF4-FFF2-40B4-BE49-F238E27FC236}">
                <a16:creationId xmlns:a16="http://schemas.microsoft.com/office/drawing/2014/main" id="{036852B5-2A57-C1AD-B87F-864426E7E2A2}"/>
              </a:ext>
            </a:extLst>
          </p:cNvPr>
          <p:cNvSpPr/>
          <p:nvPr/>
        </p:nvSpPr>
        <p:spPr>
          <a:xfrm>
            <a:off x="773073" y="3761422"/>
            <a:ext cx="13084254" cy="353378"/>
          </a:xfrm>
          <a:prstGeom prst="rect">
            <a:avLst/>
          </a:prstGeom>
          <a:noFill/>
          <a:ln/>
        </p:spPr>
        <p:txBody>
          <a:bodyPr wrap="none" lIns="0" tIns="0" rIns="0" bIns="0" rtlCol="0" anchor="t"/>
          <a:lstStyle/>
          <a:p>
            <a:pPr marL="342900" indent="-342900">
              <a:lnSpc>
                <a:spcPts val="2750"/>
              </a:lnSpc>
              <a:buSzPct val="100000"/>
              <a:buChar char="•"/>
            </a:pPr>
            <a:r>
              <a:rPr lang="en-US" sz="1700" b="1" dirty="0">
                <a:solidFill>
                  <a:srgbClr val="E0D6DE"/>
                </a:solidFill>
                <a:latin typeface="Fira Sans" pitchFamily="34" charset="0"/>
                <a:ea typeface="Fira Sans" pitchFamily="34" charset="-122"/>
                <a:cs typeface="Fira Sans" pitchFamily="34" charset="-120"/>
              </a:rPr>
              <a:t>Scalability:</a:t>
            </a:r>
            <a:r>
              <a:rPr lang="en-US" sz="1700" dirty="0">
                <a:solidFill>
                  <a:srgbClr val="E0D6DE"/>
                </a:solidFill>
                <a:latin typeface="Fira Sans" pitchFamily="34" charset="0"/>
                <a:ea typeface="Fira Sans" pitchFamily="34" charset="-122"/>
                <a:cs typeface="Fira Sans" pitchFamily="34" charset="-120"/>
              </a:rPr>
              <a:t> AI agents can handle high-volume, repetitive tasks without fatigue.</a:t>
            </a:r>
            <a:endParaRPr lang="en-US" sz="1700" dirty="0"/>
          </a:p>
        </p:txBody>
      </p:sp>
      <p:sp>
        <p:nvSpPr>
          <p:cNvPr id="6" name="Text 4">
            <a:extLst>
              <a:ext uri="{FF2B5EF4-FFF2-40B4-BE49-F238E27FC236}">
                <a16:creationId xmlns:a16="http://schemas.microsoft.com/office/drawing/2014/main" id="{EFF6FB0A-2DC3-23B0-EE37-33915306E216}"/>
              </a:ext>
            </a:extLst>
          </p:cNvPr>
          <p:cNvSpPr/>
          <p:nvPr/>
        </p:nvSpPr>
        <p:spPr>
          <a:xfrm>
            <a:off x="773073" y="4192071"/>
            <a:ext cx="13084254" cy="353378"/>
          </a:xfrm>
          <a:prstGeom prst="rect">
            <a:avLst/>
          </a:prstGeom>
          <a:noFill/>
          <a:ln/>
        </p:spPr>
        <p:txBody>
          <a:bodyPr wrap="none" lIns="0" tIns="0" rIns="0" bIns="0" rtlCol="0" anchor="t"/>
          <a:lstStyle/>
          <a:p>
            <a:pPr marL="342900" indent="-342900">
              <a:lnSpc>
                <a:spcPts val="2750"/>
              </a:lnSpc>
              <a:buSzPct val="100000"/>
              <a:buChar char="•"/>
            </a:pPr>
            <a:r>
              <a:rPr lang="en-US" sz="1700" b="1" dirty="0">
                <a:solidFill>
                  <a:srgbClr val="E0D6DE"/>
                </a:solidFill>
                <a:latin typeface="Fira Sans" pitchFamily="34" charset="0"/>
                <a:ea typeface="Fira Sans" pitchFamily="34" charset="-122"/>
                <a:cs typeface="Fira Sans" pitchFamily="34" charset="-120"/>
              </a:rPr>
              <a:t>Efficiency:</a:t>
            </a:r>
            <a:r>
              <a:rPr lang="en-US" sz="1700" dirty="0">
                <a:solidFill>
                  <a:srgbClr val="E0D6DE"/>
                </a:solidFill>
                <a:latin typeface="Fira Sans" pitchFamily="34" charset="0"/>
                <a:ea typeface="Fira Sans" pitchFamily="34" charset="-122"/>
                <a:cs typeface="Fira Sans" pitchFamily="34" charset="-120"/>
              </a:rPr>
              <a:t> AI agents can operate 24/7 and optimize workflows for speed and cost-effectiveness.</a:t>
            </a:r>
            <a:endParaRPr lang="en-US" sz="1700" dirty="0"/>
          </a:p>
        </p:txBody>
      </p:sp>
      <p:sp>
        <p:nvSpPr>
          <p:cNvPr id="7" name="Text 5">
            <a:extLst>
              <a:ext uri="{FF2B5EF4-FFF2-40B4-BE49-F238E27FC236}">
                <a16:creationId xmlns:a16="http://schemas.microsoft.com/office/drawing/2014/main" id="{C1115F37-AEFB-B5E8-010F-445368361A7D}"/>
              </a:ext>
            </a:extLst>
          </p:cNvPr>
          <p:cNvSpPr/>
          <p:nvPr/>
        </p:nvSpPr>
        <p:spPr>
          <a:xfrm>
            <a:off x="773073" y="4622720"/>
            <a:ext cx="13084254" cy="353378"/>
          </a:xfrm>
          <a:prstGeom prst="rect">
            <a:avLst/>
          </a:prstGeom>
          <a:noFill/>
          <a:ln/>
        </p:spPr>
        <p:txBody>
          <a:bodyPr wrap="none" lIns="0" tIns="0" rIns="0" bIns="0" rtlCol="0" anchor="t"/>
          <a:lstStyle/>
          <a:p>
            <a:pPr marL="342900" indent="-342900">
              <a:lnSpc>
                <a:spcPts val="2750"/>
              </a:lnSpc>
              <a:buSzPct val="100000"/>
              <a:buChar char="•"/>
            </a:pPr>
            <a:r>
              <a:rPr lang="en-US" sz="1700" b="1" dirty="0">
                <a:solidFill>
                  <a:srgbClr val="E0D6DE"/>
                </a:solidFill>
                <a:latin typeface="Fira Sans" pitchFamily="34" charset="0"/>
                <a:ea typeface="Fira Sans" pitchFamily="34" charset="-122"/>
                <a:cs typeface="Fira Sans" pitchFamily="34" charset="-120"/>
              </a:rPr>
              <a:t>Adaptability:</a:t>
            </a:r>
            <a:r>
              <a:rPr lang="en-US" sz="1700" dirty="0">
                <a:solidFill>
                  <a:srgbClr val="E0D6DE"/>
                </a:solidFill>
                <a:latin typeface="Fira Sans" pitchFamily="34" charset="0"/>
                <a:ea typeface="Fira Sans" pitchFamily="34" charset="-122"/>
                <a:cs typeface="Fira Sans" pitchFamily="34" charset="-120"/>
              </a:rPr>
              <a:t> AI agents can learn and adjust their behavior based on changing conditions.</a:t>
            </a:r>
            <a:endParaRPr lang="en-US" sz="1700" dirty="0"/>
          </a:p>
        </p:txBody>
      </p:sp>
      <p:sp>
        <p:nvSpPr>
          <p:cNvPr id="9" name="Text 7">
            <a:extLst>
              <a:ext uri="{FF2B5EF4-FFF2-40B4-BE49-F238E27FC236}">
                <a16:creationId xmlns:a16="http://schemas.microsoft.com/office/drawing/2014/main" id="{35B74547-917A-A1FC-827E-D63CEDD97F83}"/>
              </a:ext>
            </a:extLst>
          </p:cNvPr>
          <p:cNvSpPr/>
          <p:nvPr/>
        </p:nvSpPr>
        <p:spPr>
          <a:xfrm>
            <a:off x="773073" y="5368528"/>
            <a:ext cx="13084254" cy="353378"/>
          </a:xfrm>
          <a:prstGeom prst="rect">
            <a:avLst/>
          </a:prstGeom>
          <a:noFill/>
          <a:ln/>
        </p:spPr>
        <p:txBody>
          <a:bodyPr wrap="none" lIns="0" tIns="0" rIns="0" bIns="0" rtlCol="0" anchor="t"/>
          <a:lstStyle/>
          <a:p>
            <a:pPr>
              <a:lnSpc>
                <a:spcPts val="2750"/>
              </a:lnSpc>
              <a:buSzPct val="100000"/>
            </a:pPr>
            <a:r>
              <a:rPr lang="en-US" sz="1700" dirty="0">
                <a:solidFill>
                  <a:srgbClr val="E0D6DE"/>
                </a:solidFill>
                <a:latin typeface="Fira Sans" pitchFamily="34" charset="0"/>
                <a:ea typeface="Fira Sans" pitchFamily="34" charset="-122"/>
                <a:cs typeface="Fira Sans" pitchFamily="34" charset="-120"/>
              </a:rPr>
              <a:t>Leverage platforms like </a:t>
            </a:r>
            <a:r>
              <a:rPr lang="en-US" sz="1700" b="1" dirty="0">
                <a:solidFill>
                  <a:srgbClr val="E0D6DE"/>
                </a:solidFill>
                <a:latin typeface="Fira Sans" pitchFamily="34" charset="0"/>
                <a:ea typeface="Fira Sans" pitchFamily="34" charset="-122"/>
                <a:cs typeface="Fira Sans" pitchFamily="34" charset="-120"/>
              </a:rPr>
              <a:t>Amazon SageMaker</a:t>
            </a:r>
            <a:r>
              <a:rPr lang="en-US" sz="1700" dirty="0">
                <a:solidFill>
                  <a:srgbClr val="E0D6DE"/>
                </a:solidFill>
                <a:latin typeface="Fira Sans" pitchFamily="34" charset="0"/>
                <a:ea typeface="Fira Sans" pitchFamily="34" charset="-122"/>
                <a:cs typeface="Fira Sans" pitchFamily="34" charset="-120"/>
              </a:rPr>
              <a:t> to develop, train, and deploy AI agents at large scale.</a:t>
            </a:r>
            <a:endParaRPr lang="en-US" sz="1700" dirty="0"/>
          </a:p>
        </p:txBody>
      </p:sp>
      <p:sp>
        <p:nvSpPr>
          <p:cNvPr id="10" name="Text 8">
            <a:extLst>
              <a:ext uri="{FF2B5EF4-FFF2-40B4-BE49-F238E27FC236}">
                <a16:creationId xmlns:a16="http://schemas.microsoft.com/office/drawing/2014/main" id="{930FE634-929D-C102-DA31-AF432788C128}"/>
              </a:ext>
            </a:extLst>
          </p:cNvPr>
          <p:cNvSpPr/>
          <p:nvPr/>
        </p:nvSpPr>
        <p:spPr>
          <a:xfrm>
            <a:off x="773073" y="5799177"/>
            <a:ext cx="13084254" cy="353378"/>
          </a:xfrm>
          <a:prstGeom prst="rect">
            <a:avLst/>
          </a:prstGeom>
          <a:noFill/>
          <a:ln/>
        </p:spPr>
        <p:txBody>
          <a:bodyPr wrap="none" lIns="0" tIns="0" rIns="0" bIns="0" rtlCol="0" anchor="t"/>
          <a:lstStyle/>
          <a:p>
            <a:pPr marL="342900" indent="-342900">
              <a:lnSpc>
                <a:spcPts val="2750"/>
              </a:lnSpc>
              <a:buSzPct val="100000"/>
              <a:buChar char="•"/>
            </a:pPr>
            <a:r>
              <a:rPr lang="en-US" sz="1700" b="1" dirty="0">
                <a:solidFill>
                  <a:srgbClr val="E0D6DE"/>
                </a:solidFill>
                <a:latin typeface="Fira Sans" pitchFamily="34" charset="0"/>
                <a:ea typeface="Fira Sans" pitchFamily="34" charset="-122"/>
                <a:cs typeface="Fira Sans" pitchFamily="34" charset="-120"/>
              </a:rPr>
              <a:t>Reinforcement Learning:</a:t>
            </a:r>
            <a:r>
              <a:rPr lang="en-US" sz="1700" dirty="0">
                <a:solidFill>
                  <a:srgbClr val="E0D6DE"/>
                </a:solidFill>
                <a:latin typeface="Fira Sans" pitchFamily="34" charset="0"/>
                <a:ea typeface="Fira Sans" pitchFamily="34" charset="-122"/>
                <a:cs typeface="Fira Sans" pitchFamily="34" charset="-120"/>
              </a:rPr>
              <a:t> Train AI agents using reward-based algorithms to optimize their decision-making.</a:t>
            </a:r>
            <a:endParaRPr lang="en-US" sz="1700" dirty="0"/>
          </a:p>
        </p:txBody>
      </p:sp>
    </p:spTree>
    <p:extLst>
      <p:ext uri="{BB962C8B-B14F-4D97-AF65-F5344CB8AC3E}">
        <p14:creationId xmlns:p14="http://schemas.microsoft.com/office/powerpoint/2010/main" val="22218451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78669" y="613410"/>
            <a:ext cx="7586663" cy="1390650"/>
          </a:xfrm>
          <a:prstGeom prst="rect">
            <a:avLst/>
          </a:prstGeom>
          <a:noFill/>
          <a:ln/>
        </p:spPr>
        <p:txBody>
          <a:bodyPr wrap="square" lIns="0" tIns="0" rIns="0" bIns="0" rtlCol="0" anchor="t"/>
          <a:lstStyle/>
          <a:p>
            <a:pPr marL="0" indent="0">
              <a:lnSpc>
                <a:spcPts val="5450"/>
              </a:lnSpc>
              <a:buNone/>
            </a:pPr>
            <a:r>
              <a:rPr lang="en-US" sz="4350" dirty="0">
                <a:solidFill>
                  <a:srgbClr val="FBF3FA"/>
                </a:solidFill>
                <a:latin typeface="Fira Mono Medium" pitchFamily="34" charset="0"/>
                <a:ea typeface="Fira Mono Medium" pitchFamily="34" charset="-122"/>
                <a:cs typeface="Fira Mono Medium" pitchFamily="34" charset="-120"/>
              </a:rPr>
              <a:t>Challenges in Cloud ML for Finance</a:t>
            </a:r>
            <a:endParaRPr lang="en-US" sz="4350" dirty="0"/>
          </a:p>
        </p:txBody>
      </p:sp>
      <p:sp>
        <p:nvSpPr>
          <p:cNvPr id="4" name="Shape 1"/>
          <p:cNvSpPr/>
          <p:nvPr/>
        </p:nvSpPr>
        <p:spPr>
          <a:xfrm>
            <a:off x="778669" y="2337792"/>
            <a:ext cx="3682127" cy="3061930"/>
          </a:xfrm>
          <a:prstGeom prst="roundRect">
            <a:avLst>
              <a:gd name="adj" fmla="val 1090"/>
            </a:avLst>
          </a:prstGeom>
          <a:solidFill>
            <a:srgbClr val="2E2E2F"/>
          </a:solidFill>
          <a:ln/>
        </p:spPr>
      </p:sp>
      <p:sp>
        <p:nvSpPr>
          <p:cNvPr id="5" name="Text 2"/>
          <p:cNvSpPr/>
          <p:nvPr/>
        </p:nvSpPr>
        <p:spPr>
          <a:xfrm>
            <a:off x="1001078" y="2560201"/>
            <a:ext cx="2781181" cy="347663"/>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Overfitting</a:t>
            </a:r>
            <a:endParaRPr lang="en-US" sz="2150" b="1" dirty="0"/>
          </a:p>
        </p:txBody>
      </p:sp>
      <p:sp>
        <p:nvSpPr>
          <p:cNvPr id="6" name="Text 3"/>
          <p:cNvSpPr/>
          <p:nvPr/>
        </p:nvSpPr>
        <p:spPr>
          <a:xfrm>
            <a:off x="1001078" y="3041333"/>
            <a:ext cx="3237309" cy="2135981"/>
          </a:xfrm>
          <a:prstGeom prst="rect">
            <a:avLst/>
          </a:prstGeom>
          <a:noFill/>
          <a:ln/>
        </p:spPr>
        <p:txBody>
          <a:bodyPr wrap="square" lIns="0" tIns="0" rIns="0" bIns="0" rtlCol="0" anchor="t"/>
          <a:lstStyle/>
          <a:p>
            <a:pPr marL="0" indent="0">
              <a:lnSpc>
                <a:spcPts val="2800"/>
              </a:lnSpc>
              <a:buNone/>
            </a:pPr>
            <a:r>
              <a:rPr lang="en-US" sz="1750" dirty="0">
                <a:solidFill>
                  <a:srgbClr val="E0D6DE"/>
                </a:solidFill>
                <a:latin typeface="Fira Sans" pitchFamily="34" charset="0"/>
                <a:ea typeface="Fira Sans" pitchFamily="34" charset="-122"/>
                <a:cs typeface="Fira Sans" pitchFamily="34" charset="-120"/>
              </a:rPr>
              <a:t>ML models can </a:t>
            </a:r>
            <a:r>
              <a:rPr lang="en-US" sz="1750" b="1" dirty="0">
                <a:solidFill>
                  <a:srgbClr val="E0D6DE"/>
                </a:solidFill>
                <a:latin typeface="Fira Sans" pitchFamily="34" charset="0"/>
                <a:ea typeface="Fira Sans" pitchFamily="34" charset="-122"/>
                <a:cs typeface="Fira Sans" pitchFamily="34" charset="-120"/>
              </a:rPr>
              <a:t>overfit historical data</a:t>
            </a:r>
            <a:r>
              <a:rPr lang="en-US" sz="1750" dirty="0">
                <a:solidFill>
                  <a:srgbClr val="E0D6DE"/>
                </a:solidFill>
                <a:latin typeface="Fira Sans" pitchFamily="34" charset="0"/>
                <a:ea typeface="Fira Sans" pitchFamily="34" charset="-122"/>
                <a:cs typeface="Fira Sans" pitchFamily="34" charset="-120"/>
              </a:rPr>
              <a:t>, leading to </a:t>
            </a:r>
            <a:r>
              <a:rPr lang="en-US" sz="1750" i="1" dirty="0">
                <a:solidFill>
                  <a:srgbClr val="E0D6DE"/>
                </a:solidFill>
                <a:latin typeface="Fira Sans" pitchFamily="34" charset="0"/>
                <a:ea typeface="Fira Sans" pitchFamily="34" charset="-122"/>
                <a:cs typeface="Fira Sans" pitchFamily="34" charset="-120"/>
              </a:rPr>
              <a:t>poor performance on new data</a:t>
            </a:r>
            <a:r>
              <a:rPr lang="en-US" sz="1750" dirty="0">
                <a:solidFill>
                  <a:srgbClr val="E0D6DE"/>
                </a:solidFill>
                <a:latin typeface="Fira Sans" pitchFamily="34" charset="0"/>
                <a:ea typeface="Fira Sans" pitchFamily="34" charset="-122"/>
                <a:cs typeface="Fira Sans" pitchFamily="34" charset="-120"/>
              </a:rPr>
              <a:t>. Regularization techniques and cross-validation can help mitigate this issue.</a:t>
            </a:r>
            <a:endParaRPr lang="en-US" sz="1750" dirty="0"/>
          </a:p>
        </p:txBody>
      </p:sp>
      <p:sp>
        <p:nvSpPr>
          <p:cNvPr id="7" name="Shape 4"/>
          <p:cNvSpPr/>
          <p:nvPr/>
        </p:nvSpPr>
        <p:spPr>
          <a:xfrm>
            <a:off x="4683204" y="2337792"/>
            <a:ext cx="3682127" cy="3061930"/>
          </a:xfrm>
          <a:prstGeom prst="roundRect">
            <a:avLst>
              <a:gd name="adj" fmla="val 1090"/>
            </a:avLst>
          </a:prstGeom>
          <a:solidFill>
            <a:srgbClr val="2E2E2F"/>
          </a:solidFill>
          <a:ln/>
        </p:spPr>
      </p:sp>
      <p:sp>
        <p:nvSpPr>
          <p:cNvPr id="8" name="Text 5"/>
          <p:cNvSpPr/>
          <p:nvPr/>
        </p:nvSpPr>
        <p:spPr>
          <a:xfrm>
            <a:off x="4905613" y="2560201"/>
            <a:ext cx="2781181" cy="347663"/>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Data Bias</a:t>
            </a:r>
            <a:endParaRPr lang="en-US" sz="2150" b="1" dirty="0"/>
          </a:p>
        </p:txBody>
      </p:sp>
      <p:sp>
        <p:nvSpPr>
          <p:cNvPr id="9" name="Text 6"/>
          <p:cNvSpPr/>
          <p:nvPr/>
        </p:nvSpPr>
        <p:spPr>
          <a:xfrm>
            <a:off x="4905613" y="3041333"/>
            <a:ext cx="3237309" cy="1779984"/>
          </a:xfrm>
          <a:prstGeom prst="rect">
            <a:avLst/>
          </a:prstGeom>
          <a:noFill/>
          <a:ln/>
        </p:spPr>
        <p:txBody>
          <a:bodyPr wrap="square" lIns="0" tIns="0" rIns="0" bIns="0" rtlCol="0" anchor="t"/>
          <a:lstStyle/>
          <a:p>
            <a:pPr marL="0" indent="0">
              <a:lnSpc>
                <a:spcPts val="2800"/>
              </a:lnSpc>
              <a:buNone/>
            </a:pPr>
            <a:r>
              <a:rPr lang="en-US" sz="1750" dirty="0">
                <a:solidFill>
                  <a:srgbClr val="E0D6DE"/>
                </a:solidFill>
                <a:latin typeface="Fira Sans" pitchFamily="34" charset="0"/>
                <a:ea typeface="Fira Sans" pitchFamily="34" charset="-122"/>
                <a:cs typeface="Fira Sans" pitchFamily="34" charset="-120"/>
              </a:rPr>
              <a:t>Financial data can be </a:t>
            </a:r>
            <a:r>
              <a:rPr lang="en-US" sz="1750" b="1" dirty="0">
                <a:solidFill>
                  <a:srgbClr val="E0D6DE"/>
                </a:solidFill>
                <a:latin typeface="Fira Sans" pitchFamily="34" charset="0"/>
                <a:ea typeface="Fira Sans" pitchFamily="34" charset="-122"/>
                <a:cs typeface="Fira Sans" pitchFamily="34" charset="-120"/>
              </a:rPr>
              <a:t>biased</a:t>
            </a:r>
            <a:r>
              <a:rPr lang="en-US" sz="1750" dirty="0">
                <a:solidFill>
                  <a:srgbClr val="E0D6DE"/>
                </a:solidFill>
                <a:latin typeface="Fira Sans" pitchFamily="34" charset="0"/>
                <a:ea typeface="Fira Sans" pitchFamily="34" charset="-122"/>
                <a:cs typeface="Fira Sans" pitchFamily="34" charset="-120"/>
              </a:rPr>
              <a:t>, </a:t>
            </a:r>
            <a:r>
              <a:rPr lang="en-US" sz="1750" i="1" dirty="0">
                <a:solidFill>
                  <a:srgbClr val="E0D6DE"/>
                </a:solidFill>
                <a:latin typeface="Fira Sans" pitchFamily="34" charset="0"/>
                <a:ea typeface="Fira Sans" pitchFamily="34" charset="-122"/>
                <a:cs typeface="Fira Sans" pitchFamily="34" charset="-120"/>
              </a:rPr>
              <a:t>reflecting historical inequalities</a:t>
            </a:r>
            <a:r>
              <a:rPr lang="en-US" sz="1750" dirty="0">
                <a:solidFill>
                  <a:srgbClr val="E0D6DE"/>
                </a:solidFill>
                <a:latin typeface="Fira Sans" pitchFamily="34" charset="0"/>
                <a:ea typeface="Fira Sans" pitchFamily="34" charset="-122"/>
                <a:cs typeface="Fira Sans" pitchFamily="34" charset="-120"/>
              </a:rPr>
              <a:t>. Careful data selection and bias mitigation techniques are crucial.</a:t>
            </a:r>
            <a:endParaRPr lang="en-US" sz="1750" dirty="0"/>
          </a:p>
        </p:txBody>
      </p:sp>
      <p:sp>
        <p:nvSpPr>
          <p:cNvPr id="10" name="Shape 7"/>
          <p:cNvSpPr/>
          <p:nvPr/>
        </p:nvSpPr>
        <p:spPr>
          <a:xfrm>
            <a:off x="778669" y="5622131"/>
            <a:ext cx="7586663" cy="1993940"/>
          </a:xfrm>
          <a:prstGeom prst="roundRect">
            <a:avLst>
              <a:gd name="adj" fmla="val 1674"/>
            </a:avLst>
          </a:prstGeom>
          <a:solidFill>
            <a:srgbClr val="2E2E2F"/>
          </a:solidFill>
          <a:ln/>
        </p:spPr>
      </p:sp>
      <p:sp>
        <p:nvSpPr>
          <p:cNvPr id="11" name="Text 8"/>
          <p:cNvSpPr/>
          <p:nvPr/>
        </p:nvSpPr>
        <p:spPr>
          <a:xfrm>
            <a:off x="1001078" y="5844540"/>
            <a:ext cx="3002637" cy="347663"/>
          </a:xfrm>
          <a:prstGeom prst="rect">
            <a:avLst/>
          </a:prstGeom>
          <a:noFill/>
          <a:ln/>
        </p:spPr>
        <p:txBody>
          <a:bodyPr wrap="none" lIns="0" tIns="0" rIns="0" bIns="0" rtlCol="0" anchor="t"/>
          <a:lstStyle/>
          <a:p>
            <a:pPr marL="0" indent="0">
              <a:lnSpc>
                <a:spcPts val="2700"/>
              </a:lnSpc>
              <a:buNone/>
            </a:pPr>
            <a:r>
              <a:rPr lang="en-US" sz="2150" b="1" dirty="0">
                <a:solidFill>
                  <a:srgbClr val="E0D6DE"/>
                </a:solidFill>
                <a:latin typeface="Fira Mono Medium" pitchFamily="34" charset="0"/>
                <a:ea typeface="Fira Mono Medium" pitchFamily="34" charset="-122"/>
                <a:cs typeface="Fira Mono Medium" pitchFamily="34" charset="-120"/>
              </a:rPr>
              <a:t>Computational Cost</a:t>
            </a:r>
            <a:endParaRPr lang="en-US" sz="2150" b="1" dirty="0"/>
          </a:p>
        </p:txBody>
      </p:sp>
      <p:sp>
        <p:nvSpPr>
          <p:cNvPr id="12" name="Text 9"/>
          <p:cNvSpPr/>
          <p:nvPr/>
        </p:nvSpPr>
        <p:spPr>
          <a:xfrm>
            <a:off x="1001078" y="6325672"/>
            <a:ext cx="7141845" cy="1067991"/>
          </a:xfrm>
          <a:prstGeom prst="rect">
            <a:avLst/>
          </a:prstGeom>
          <a:noFill/>
          <a:ln/>
        </p:spPr>
        <p:txBody>
          <a:bodyPr wrap="square" lIns="0" tIns="0" rIns="0" bIns="0" rtlCol="0" anchor="t"/>
          <a:lstStyle/>
          <a:p>
            <a:pPr marL="0" indent="0">
              <a:lnSpc>
                <a:spcPts val="2800"/>
              </a:lnSpc>
              <a:buNone/>
            </a:pPr>
            <a:r>
              <a:rPr lang="en-US" sz="1750" dirty="0">
                <a:solidFill>
                  <a:srgbClr val="E0D6DE"/>
                </a:solidFill>
                <a:latin typeface="Fira Sans" pitchFamily="34" charset="0"/>
                <a:ea typeface="Fira Sans" pitchFamily="34" charset="-122"/>
                <a:cs typeface="Fira Sans" pitchFamily="34" charset="-120"/>
              </a:rPr>
              <a:t>Training complex ML models can be </a:t>
            </a:r>
            <a:r>
              <a:rPr lang="en-US" sz="1750" b="1" dirty="0">
                <a:solidFill>
                  <a:srgbClr val="E0D6DE"/>
                </a:solidFill>
                <a:latin typeface="Fira Sans" pitchFamily="34" charset="0"/>
                <a:ea typeface="Fira Sans" pitchFamily="34" charset="-122"/>
                <a:cs typeface="Fira Sans" pitchFamily="34" charset="-120"/>
              </a:rPr>
              <a:t>computationally expensive</a:t>
            </a:r>
            <a:r>
              <a:rPr lang="en-US" sz="1750" dirty="0">
                <a:solidFill>
                  <a:srgbClr val="E0D6DE"/>
                </a:solidFill>
                <a:latin typeface="Fira Sans" pitchFamily="34" charset="0"/>
                <a:ea typeface="Fira Sans" pitchFamily="34" charset="-122"/>
                <a:cs typeface="Fira Sans" pitchFamily="34" charset="-120"/>
              </a:rPr>
              <a:t>. Cloud platforms offer specialized hardware (e.g., GPUs, TPUs) to accelerate training, </a:t>
            </a:r>
            <a:r>
              <a:rPr lang="en-US" sz="1750" b="1" dirty="0">
                <a:solidFill>
                  <a:srgbClr val="E0D6DE"/>
                </a:solidFill>
                <a:latin typeface="Fira Sans" pitchFamily="34" charset="0"/>
                <a:ea typeface="Fira Sans" pitchFamily="34" charset="-122"/>
                <a:cs typeface="Fira Sans" pitchFamily="34" charset="-120"/>
              </a:rPr>
              <a:t>but</a:t>
            </a:r>
            <a:r>
              <a:rPr lang="en-US" sz="1750" dirty="0">
                <a:solidFill>
                  <a:srgbClr val="E0D6DE"/>
                </a:solidFill>
                <a:latin typeface="Fira Sans" pitchFamily="34" charset="0"/>
                <a:ea typeface="Fira Sans" pitchFamily="34" charset="-122"/>
                <a:cs typeface="Fira Sans" pitchFamily="34" charset="-120"/>
              </a:rPr>
              <a:t> it's </a:t>
            </a:r>
            <a:r>
              <a:rPr lang="en-US" sz="1750" i="1" dirty="0">
                <a:solidFill>
                  <a:srgbClr val="E0D6DE"/>
                </a:solidFill>
                <a:latin typeface="Fira Sans" pitchFamily="34" charset="0"/>
                <a:ea typeface="Fira Sans" pitchFamily="34" charset="-122"/>
                <a:cs typeface="Fira Sans" pitchFamily="34" charset="-120"/>
              </a:rPr>
              <a:t>important to optimize resource usage</a:t>
            </a:r>
            <a:r>
              <a:rPr lang="en-US" sz="1750" dirty="0">
                <a:solidFill>
                  <a:srgbClr val="E0D6DE"/>
                </a:solidFill>
                <a:latin typeface="Fira Sans" pitchFamily="34" charset="0"/>
                <a:ea typeface="Fira Sans" pitchFamily="34" charset="-122"/>
                <a:cs typeface="Fira Sans" pitchFamily="34" charset="-120"/>
              </a:rPr>
              <a: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895</Words>
  <Application>Microsoft Office PowerPoint</Application>
  <PresentationFormat>Custom</PresentationFormat>
  <Paragraphs>93</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Fira Sans</vt:lpstr>
      <vt:lpstr>Fira Mono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UJJWAL</cp:lastModifiedBy>
  <cp:revision>31</cp:revision>
  <dcterms:created xsi:type="dcterms:W3CDTF">2025-03-05T15:13:52Z</dcterms:created>
  <dcterms:modified xsi:type="dcterms:W3CDTF">2025-03-18T04:29:29Z</dcterms:modified>
</cp:coreProperties>
</file>