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389" r:id="rId5"/>
    <p:sldId id="258" r:id="rId6"/>
    <p:sldId id="390" r:id="rId7"/>
    <p:sldId id="407" r:id="rId8"/>
    <p:sldId id="267" r:id="rId9"/>
    <p:sldId id="408" r:id="rId10"/>
    <p:sldId id="268" r:id="rId11"/>
    <p:sldId id="392" r:id="rId12"/>
    <p:sldId id="385" r:id="rId13"/>
    <p:sldId id="417" r:id="rId14"/>
    <p:sldId id="381" r:id="rId15"/>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49"/>
    <p:restoredTop sz="86546"/>
  </p:normalViewPr>
  <p:slideViewPr>
    <p:cSldViewPr snapToGrid="0">
      <p:cViewPr varScale="1">
        <p:scale>
          <a:sx n="95" d="100"/>
          <a:sy n="95" d="100"/>
        </p:scale>
        <p:origin x="1752"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7.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318BE9-BE93-7F46-8235-D464680416E8}"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C103D-373A-6242-836E-D6B866B512D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等线" panose="02010600030101010101" pitchFamily="2" charset="-122"/>
                <a:cs typeface="Times New Roman" panose="02020603050405020304" pitchFamily="18" charset="0"/>
              </a:rPr>
              <a:t>Hello everyone. I’m here to present our work, 'MMS: Morphology-</a:t>
            </a:r>
            <a:r>
              <a:rPr lang="en-US" sz="1800" kern="100" dirty="0" err="1">
                <a:effectLst/>
                <a:latin typeface="Aptos" panose="020B0004020202020204" pitchFamily="34" charset="0"/>
                <a:ea typeface="等线" panose="02010600030101010101" pitchFamily="2" charset="-122"/>
                <a:cs typeface="Times New Roman" panose="02020603050405020304" pitchFamily="18" charset="0"/>
              </a:rPr>
              <a:t>mixup</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Stylized Data Generation for Single Domain Generalization in Medical Image Segmentation.' </a:t>
            </a: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等线" panose="02010600030101010101" pitchFamily="2" charset="-122"/>
                <a:cs typeface="Times New Roman" panose="02020603050405020304" pitchFamily="18" charset="0"/>
              </a:rPr>
              <a:t>This research is a joint effort by </a:t>
            </a:r>
            <a:r>
              <a:rPr lang="en-US" sz="1800" kern="100" dirty="0" err="1">
                <a:effectLst/>
                <a:latin typeface="Aptos" panose="020B0004020202020204" pitchFamily="34" charset="0"/>
                <a:ea typeface="等线" panose="02010600030101010101" pitchFamily="2" charset="-122"/>
                <a:cs typeface="Times New Roman" panose="02020603050405020304" pitchFamily="18" charset="0"/>
              </a:rPr>
              <a:t>Xiaochen</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He and corresponding author </a:t>
            </a:r>
            <a:r>
              <a:rPr lang="en-US" sz="1800" kern="100" dirty="0" err="1">
                <a:effectLst/>
                <a:latin typeface="Aptos" panose="020B0004020202020204" pitchFamily="34" charset="0"/>
                <a:ea typeface="等线" panose="02010600030101010101" pitchFamily="2" charset="-122"/>
                <a:cs typeface="Times New Roman" panose="02020603050405020304" pitchFamily="18" charset="0"/>
              </a:rPr>
              <a:t>Baoyao</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Yang from the School of Computers at Guangdong University of Technology, alongside Fei </a:t>
            </a:r>
            <a:r>
              <a:rPr lang="en-US" sz="1800" kern="100" dirty="0" err="1">
                <a:effectLst/>
                <a:latin typeface="Aptos" panose="020B0004020202020204" pitchFamily="34" charset="0"/>
                <a:ea typeface="等线" panose="02010600030101010101" pitchFamily="2" charset="-122"/>
                <a:cs typeface="Times New Roman" panose="02020603050405020304" pitchFamily="18" charset="0"/>
              </a:rPr>
              <a:t>Lyu</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from the Department of Computer Science at Hong Kong Baptist University. </a:t>
            </a: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等线" panose="02010600030101010101" pitchFamily="2" charset="-122"/>
                <a:cs typeface="Times New Roman" panose="02020603050405020304" pitchFamily="18" charset="0"/>
              </a:rPr>
              <a:t>This table shows the comparison results across the datasets with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the Dice Score as evaluation metric. We can see that our proposed method MMS surpass recent state-of-the-art SSDG methods.</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Compared to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adversarial-learning-based network AdvChain and style-transformation-based methods: CSDG and SLAug, our proposed method can further augment the diversity of the data and ensure the fidelity at the same time. Compared with other methods that employ mixing strategy such as mix-up, mix-style  or generative networks like pix2pix,  MMS consistently demonstrates its superiority.</a:t>
            </a: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等线" panose="02010600030101010101" pitchFamily="2" charset="-122"/>
                <a:cs typeface="Times New Roman" panose="02020603050405020304" pitchFamily="18" charset="0"/>
              </a:rPr>
              <a:t>This table shows the comparison results across the datasets with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the Dice Score as evaluation metric. We can see that our proposed method MMS surpass recent state-of-the-art SSDG methods.</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Compared to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adversarial-learning-based network AdvChain and style-transformation-based methods: CSDG and SLAug, our proposed method can further augment the diversity of the data and ensure the fidelity at the same time. Compared with other methods that employ mixing strategy such as mix-up, mix-style  or generative networks like pix2pix,  MMS consistently demonstrates its superiority.</a:t>
            </a: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00" dirty="0">
                <a:effectLst/>
                <a:latin typeface="Aptos" panose="020B0004020202020204" pitchFamily="34" charset="0"/>
                <a:ea typeface="等线" panose="02010600030101010101" pitchFamily="2" charset="-122"/>
                <a:cs typeface="Times New Roman" panose="02020603050405020304" pitchFamily="18" charset="0"/>
              </a:rPr>
              <a:t>This is the detailed comparison of sub-experiments within the cross-center prostate segmentation task. We observe the performance of various methods across different target domains, with each column indicating the average Dice scores when a specific dataset serves as the source domain. Notably, our method, consistently enhances segmentation outcomes, irrespective of the chosen source domain.</a:t>
            </a: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DDC103D-373A-6242-836E-D6B866B512D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等线" panose="02010600030101010101" pitchFamily="2" charset="-122"/>
                <a:cs typeface="Times New Roman" panose="02020603050405020304" pitchFamily="18" charset="0"/>
              </a:rPr>
              <a:t>Here is a quick review. The key to address single-source domain generalization lies in increasing the diversity and informativeness of the training samples. In this work, we propose to generate data from a new perspective of morphology, which further enhance the diversity and fidelity of generated data. Specifically, we design a new network that simulate probable morphological structures through a technique,</a:t>
            </a:r>
            <a:r>
              <a:rPr lang="zh-CN" altLang="en-US" sz="1800" kern="100">
                <a:effectLst/>
                <a:latin typeface="Aptos" panose="020B0004020202020204" pitchFamily="34" charset="0"/>
                <a:ea typeface="等线" panose="02010600030101010101" pitchFamily="2" charset="-122"/>
                <a:cs typeface="Times New Roman" panose="02020603050405020304" pitchFamily="18" charset="0"/>
              </a:rPr>
              <a:t> </a:t>
            </a:r>
            <a:r>
              <a:rPr lang="en-US" sz="1800" kern="100">
                <a:effectLst/>
                <a:latin typeface="Aptos" panose="020B0004020202020204" pitchFamily="34" charset="0"/>
                <a:ea typeface="等线" panose="02010600030101010101" pitchFamily="2" charset="-122"/>
                <a:cs typeface="Times New Roman" panose="02020603050405020304" pitchFamily="18" charset="0"/>
              </a:rPr>
              <a:t>called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morphology mix-up. And t</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he proposed method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achieves SOTA performance</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in three cross-domain medical segmentation datasets.</a:t>
            </a: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等线" panose="02010600030101010101" pitchFamily="2" charset="-122"/>
                <a:cs typeface="Times New Roman" panose="02020603050405020304" pitchFamily="18" charset="0"/>
              </a:rPr>
              <a:t>Building on the background we just discussed, we arrive at a specific problem: Single Source Domain Generalization in Medical Image Segmentation. In this scenario, we train a model on data from one source domain, say Center A, and then apply it to other unseen target domains, like Centers B and C. Our goal is to minimize the performance drop when the model is used in these different target domains.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We can find that the images from the different centers show discrepancies in the appearance, such as the variations in the imaging angles, and subtle differences in the tissue representation due to the MRI machine's calibration and settings.</a:t>
            </a: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等线" panose="02010600030101010101" pitchFamily="2" charset="-122"/>
                <a:cs typeface="Times New Roman" panose="02020603050405020304" pitchFamily="18" charset="0"/>
              </a:rPr>
              <a:t>We begin by discussing the background of our work. Traditional deep learning methods face two major challenges in medical image segmentation.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The first one is the data limitation: robust models need extensive and diverse labeled images, which is usually very hard to obtain because of the privacy concerns and the high cost of expert annotations. The second one is called the domain shift. This happens when the training samples don't match the test ones, leading to a drop in model performance. While in healthcare, this issue is very common because different hospitals might use different imaging techniques, equipment settings and scanner models, making the image vary from one site to another.</a:t>
            </a: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等线" panose="02010600030101010101" pitchFamily="2" charset="-122"/>
                <a:cs typeface="Times New Roman" panose="02020603050405020304" pitchFamily="18" charset="0"/>
              </a:rPr>
              <a:t>The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is the framework of our method.</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It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consists of two phases</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the training and the domain generalization (DG) phases.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In the training phase, a Mixed Dual-stream Auto-Encoder (MDs-AE) is introduced, which comprises an encoder, reconstruction, and segmentation decoder, where features from the </a:t>
            </a:r>
            <a:r>
              <a:rPr lang="en-US" sz="1800" kern="100" dirty="0" err="1">
                <a:effectLst/>
                <a:latin typeface="Aptos" panose="020B0004020202020204" pitchFamily="34" charset="0"/>
                <a:ea typeface="等线" panose="02010600030101010101" pitchFamily="2" charset="-122"/>
                <a:cs typeface="Times New Roman" panose="02020603050405020304" pitchFamily="18" charset="0"/>
              </a:rPr>
              <a:t>reconstructor's</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layers are fed into the segmentor to enhance segmentation accuracy to enhance the relevance between them. It takes slice pairs as inputs and mixes up their features to generate morphology mix-up images with their corresponding masks. The morphology mix-up images are then projected back to the feature space and enforced to be consistent to the original mixed features to ensure the effectiveness of feature mixing. In the DG phase, the trained MDs-AE is adopted to mix the morphology within a pair of images and the resulting samples are further subjected to style transformation. Finally, the augmented data is employed to train the segmentation model.</a:t>
            </a: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等线" panose="02010600030101010101" pitchFamily="2" charset="-122"/>
                <a:cs typeface="Times New Roman" panose="02020603050405020304" pitchFamily="18" charset="0"/>
              </a:rPr>
              <a:t>The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is the framework of our method.</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It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consists of two phases</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the training and the domain generalization (DG) phases.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In the training phase, a Mixed Dual-stream Auto-Encoder (MDs-AE) is introduced, which comprises an encoder, reconstruction, and segmentation decoder, where features from the </a:t>
            </a:r>
            <a:r>
              <a:rPr lang="en-US" sz="1800" kern="100" dirty="0" err="1">
                <a:effectLst/>
                <a:latin typeface="Aptos" panose="020B0004020202020204" pitchFamily="34" charset="0"/>
                <a:ea typeface="等线" panose="02010600030101010101" pitchFamily="2" charset="-122"/>
                <a:cs typeface="Times New Roman" panose="02020603050405020304" pitchFamily="18" charset="0"/>
              </a:rPr>
              <a:t>reconstructor's</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layers are fed into the segmentor to enhance segmentation accuracy to enhance the relevance between them. It takes slice pairs as inputs and mixes up their features to generate morphology mix-up images with their corresponding masks. The morphology mix-up images are then projected back to the feature space and enforced to be consistent to the original mixed features to ensure the effectiveness of feature mixing. In the DG phase, the trained MDs-AE is adopted to mix the morphology within a pair of images and the resulting samples are further subjected to style transformation. Finally, the augmented data is employed to train the segmentation model.</a:t>
            </a: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等线" panose="02010600030101010101" pitchFamily="2" charset="-122"/>
                <a:cs typeface="Times New Roman" panose="02020603050405020304" pitchFamily="18" charset="0"/>
              </a:rPr>
              <a:t>The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is the framework of our method.</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It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consists of two phases</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the training and the domain generalization (DG) phases.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In the training phase, a Mixed Dual-stream Auto-Encoder (MDs-AE) is introduced, which comprises an encoder, reconstruction, and segmentation decoder, where features from the </a:t>
            </a:r>
            <a:r>
              <a:rPr lang="en-US" sz="1800" kern="100" dirty="0" err="1">
                <a:effectLst/>
                <a:latin typeface="Aptos" panose="020B0004020202020204" pitchFamily="34" charset="0"/>
                <a:ea typeface="等线" panose="02010600030101010101" pitchFamily="2" charset="-122"/>
                <a:cs typeface="Times New Roman" panose="02020603050405020304" pitchFamily="18" charset="0"/>
              </a:rPr>
              <a:t>reconstructor's</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layers are fed into the segmentor to enhance segmentation accuracy to enhance the relevance between them. It takes slice pairs as inputs and mixes up their features to generate morphology mix-up images with their corresponding masks. The morphology mix-up images are then projected back to the feature space and enforced to be consistent to the original mixed features to ensure the effectiveness of feature mixing. In the DG phase, the trained MDs-AE is adopted to mix the morphology within a pair of images and the resulting samples are further subjected to style transformation. Finally, the augmented data is employed to train the segmentation model.</a:t>
            </a: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等线" panose="02010600030101010101" pitchFamily="2" charset="-122"/>
                <a:cs typeface="Times New Roman" panose="02020603050405020304" pitchFamily="18" charset="0"/>
              </a:rPr>
              <a:t>Here are the details of cross-domain datasets used in this study. We conduct experiment on three scenarios. a cross-modality dataset with abdominal imaging transitioning between CT and MRI modalities. a cross-sequence cardiac dataset, which examines variations between balanced steady-state free precession (</a:t>
            </a:r>
            <a:r>
              <a:rPr lang="en-US" sz="1800" kern="100" dirty="0" err="1">
                <a:effectLst/>
                <a:latin typeface="Aptos" panose="020B0004020202020204" pitchFamily="34" charset="0"/>
                <a:ea typeface="等线" panose="02010600030101010101" pitchFamily="2" charset="-122"/>
                <a:cs typeface="Times New Roman" panose="02020603050405020304" pitchFamily="18" charset="0"/>
              </a:rPr>
              <a:t>bSSFP</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MRI sequences and late gadolinium enhancement (LGE) MRI sequences.  And a cross-center prostate dataset that spans across multiple clinical centers, with one serving as the source and the other five as varied target centers.</a:t>
            </a: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Aptos" panose="020B0004020202020204" pitchFamily="34" charset="0"/>
                <a:ea typeface="等线" panose="02010600030101010101" pitchFamily="2" charset="-122"/>
                <a:cs typeface="Times New Roman" panose="02020603050405020304" pitchFamily="18" charset="0"/>
              </a:rPr>
              <a:t>Here are some details of our work. In the MDs-AE, the encoder uses a ResNet-18 backbone. The </a:t>
            </a:r>
            <a:r>
              <a:rPr lang="en-US" sz="1800" kern="100" dirty="0" err="1">
                <a:effectLst/>
                <a:latin typeface="Aptos" panose="020B0004020202020204" pitchFamily="34" charset="0"/>
                <a:ea typeface="等线" panose="02010600030101010101" pitchFamily="2" charset="-122"/>
                <a:cs typeface="Times New Roman" panose="02020603050405020304" pitchFamily="18" charset="0"/>
              </a:rPr>
              <a:t>reconstructor</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is the reverse of encoder, and the segmentor is identical to </a:t>
            </a:r>
            <a:r>
              <a:rPr lang="en-US" sz="1800" kern="100" dirty="0" err="1">
                <a:effectLst/>
                <a:latin typeface="Aptos" panose="020B0004020202020204" pitchFamily="34" charset="0"/>
                <a:ea typeface="等线" panose="02010600030101010101" pitchFamily="2" charset="-122"/>
                <a:cs typeface="Times New Roman" panose="02020603050405020304" pitchFamily="18" charset="0"/>
              </a:rPr>
              <a:t>reconstructor</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 </a:t>
            </a:r>
            <a:r>
              <a:rPr lang="en-US" sz="1800" kern="100" dirty="0">
                <a:effectLst/>
                <a:latin typeface="Aptos" panose="020B0004020202020204" pitchFamily="34" charset="0"/>
                <a:ea typeface="等线" panose="02010600030101010101" pitchFamily="2" charset="-122"/>
                <a:cs typeface="Times New Roman" panose="02020603050405020304" pitchFamily="18" charset="0"/>
              </a:rPr>
              <a:t>We utilize U-Net with an EfficientNet-b2 backbone as our task segmentation model. Adam optimizer is adopted to update network parameters with learning rate decay. For a fair comparison, we generate 578 images for each dataset, which is the same as the traditionally augmented samples used in other methods to ensure an equal number of training samples.  For pair selection, we adopt the mean square error to measure the distance between slices from the whole dataset and pick the closest pair from different patients.</a:t>
            </a: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a:p>
            <a:pPr>
              <a:lnSpc>
                <a:spcPct val="115000"/>
              </a:lnSpc>
              <a:spcAft>
                <a:spcPts val="800"/>
              </a:spcAft>
            </a:pPr>
            <a:endParaRPr lang="en-US" sz="1800" kern="100" dirty="0">
              <a:effectLst/>
              <a:latin typeface="Aptos" panose="020B0004020202020204" pitchFamily="34" charset="0"/>
              <a:ea typeface="等线"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DDC103D-373A-6242-836E-D6B866B512D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i="0">
                <a:latin typeface="Calibri" panose="020F0502020204030204" pitchFamily="34" charset="0"/>
                <a:cs typeface="Calibri" panose="020F0502020204030204" pitchFamily="34" charset="0"/>
              </a:defRPr>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0" i="0">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CE53AD62-1239-864D-B7A1-F271D44F454D}"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843C4-02D7-D548-A4C0-CA8C7E2CA56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331549F-3431-C44E-B5BE-82306222A76C}"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843C4-02D7-D548-A4C0-CA8C7E2CA56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58E77C2-55B5-6546-8E01-EFD4451608F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843C4-02D7-D548-A4C0-CA8C7E2CA56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5F0C2CF-5818-464E-B1F9-AA55AB4887F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843C4-02D7-D548-A4C0-CA8C7E2CA56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EB1FCBA-3268-904B-BD87-786BB79BA53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843C4-02D7-D548-A4C0-CA8C7E2CA56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F243098-8B0E-CA44-A06C-178A782DDCEB}"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843C4-02D7-D548-A4C0-CA8C7E2CA56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BA5D651-842F-C341-8402-3BB931836718}"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F843C4-02D7-D548-A4C0-CA8C7E2CA56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2905CE5-A234-3444-8528-3CB44254E2E2}"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F843C4-02D7-D548-A4C0-CA8C7E2CA56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259E1-AE2C-0543-80A0-C13D990E3102}"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F843C4-02D7-D548-A4C0-CA8C7E2CA56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F253782-CAC4-864A-8B33-4BB855179833}"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843C4-02D7-D548-A4C0-CA8C7E2CA56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1FAFD6B-2D85-F049-B0BF-2FA2C89D4EB0}"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843C4-02D7-D548-A4C0-CA8C7E2CA56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059B24-965F-954E-8391-C29FAD19D671}"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F843C4-02D7-D548-A4C0-CA8C7E2CA56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i="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image" Target="../media/image5.png"/><Relationship Id="rId7" Type="http://schemas.openxmlformats.org/officeDocument/2006/relationships/tags" Target="../tags/tag6.xml"/><Relationship Id="rId6" Type="http://schemas.openxmlformats.org/officeDocument/2006/relationships/image" Target="../media/image4.png"/><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8" Type="http://schemas.openxmlformats.org/officeDocument/2006/relationships/notesSlide" Target="../notesSlides/notesSlide3.xml"/><Relationship Id="rId17" Type="http://schemas.openxmlformats.org/officeDocument/2006/relationships/slideLayout" Target="../slideLayouts/slideLayout2.xml"/><Relationship Id="rId16" Type="http://schemas.openxmlformats.org/officeDocument/2006/relationships/tags" Target="../tags/tag13.xml"/><Relationship Id="rId15" Type="http://schemas.openxmlformats.org/officeDocument/2006/relationships/tags" Target="../tags/tag12.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image" Target="../media/image6.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365" y="2317750"/>
            <a:ext cx="11230610" cy="1744980"/>
          </a:xfrm>
        </p:spPr>
        <p:txBody>
          <a:bodyPr>
            <a:noAutofit/>
          </a:bodyPr>
          <a:lstStyle/>
          <a:p>
            <a:pPr algn="ctr">
              <a:lnSpc>
                <a:spcPct val="100000"/>
              </a:lnSpc>
            </a:pPr>
            <a:r>
              <a:rPr lang="en-US" sz="2800" dirty="0">
                <a:latin typeface="Arial" panose="020B0604020202020204" pitchFamily="34" charset="0"/>
                <a:cs typeface="Arial" panose="020B0604020202020204" pitchFamily="34" charset="0"/>
              </a:rPr>
              <a:t>Fine-Grained  Visual-Language Model with Disease Mapping  for Long-tailed X-Ray Chest Image Zero-shot Classification</a:t>
            </a:r>
            <a:br>
              <a:rPr lang="en-US" sz="2800" dirty="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0" y="4307078"/>
            <a:ext cx="9144000" cy="1847044"/>
          </a:xfrm>
        </p:spPr>
        <p:txBody>
          <a:bodyPr lIns="90000">
            <a:normAutofit lnSpcReduction="20000"/>
          </a:bodyPr>
          <a:lstStyle/>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Ruichi Zhang</a:t>
            </a:r>
            <a:r>
              <a:rPr lang="en-US" sz="3200" baseline="30000" dirty="0">
                <a:latin typeface="Arial" panose="020B0604020202020204" pitchFamily="34" charset="0"/>
                <a:cs typeface="Arial" panose="020B0604020202020204" pitchFamily="34" charset="0"/>
              </a:rPr>
              <a:t>1</a:t>
            </a:r>
            <a:r>
              <a:rPr lang="en-US" sz="3200" dirty="0">
                <a:latin typeface="Arial" panose="020B0604020202020204" pitchFamily="34" charset="0"/>
                <a:cs typeface="Arial" panose="020B0604020202020204" pitchFamily="34" charset="0"/>
              </a:rPr>
              <a:t>, Yang Zhou</a:t>
            </a:r>
            <a:r>
              <a:rPr lang="en-US" sz="3200" baseline="30000" dirty="0">
                <a:latin typeface="Arial" panose="020B0604020202020204" pitchFamily="34" charset="0"/>
                <a:cs typeface="Arial" panose="020B0604020202020204" pitchFamily="34" charset="0"/>
              </a:rPr>
              <a:t>2</a:t>
            </a:r>
            <a:r>
              <a:rPr lang="en-US" sz="3200" dirty="0">
                <a:latin typeface="Arial" panose="020B0604020202020204" pitchFamily="34" charset="0"/>
                <a:cs typeface="Arial" panose="020B0604020202020204" pitchFamily="34" charset="0"/>
              </a:rPr>
              <a:t>, Yang Lu</a:t>
            </a:r>
            <a:r>
              <a:rPr lang="en-US" sz="3200" baseline="30000" dirty="0">
                <a:latin typeface="Arial" panose="020B0604020202020204" pitchFamily="34" charset="0"/>
                <a:cs typeface="Arial" panose="020B0604020202020204" pitchFamily="34" charset="0"/>
              </a:rPr>
              <a:t>1</a:t>
            </a:r>
            <a:endParaRPr lang="en-US" sz="3200" baseline="30000" dirty="0">
              <a:latin typeface="Arial" panose="020B0604020202020204" pitchFamily="34" charset="0"/>
              <a:cs typeface="Arial" panose="020B0604020202020204" pitchFamily="34" charset="0"/>
            </a:endParaRPr>
          </a:p>
          <a:p>
            <a:r>
              <a:rPr lang="en-US" sz="2400" b="0" i="0" u="none" strike="noStrike" baseline="30000" dirty="0">
                <a:solidFill>
                  <a:srgbClr val="333333"/>
                </a:solidFill>
                <a:effectLst/>
                <a:latin typeface="Arial" panose="020B0604020202020204" pitchFamily="34" charset="0"/>
                <a:cs typeface="Arial" panose="020B0604020202020204" pitchFamily="34" charset="0"/>
              </a:rPr>
              <a:t>1 </a:t>
            </a:r>
            <a:r>
              <a:rPr lang="en-US" sz="2400" b="0" i="0" u="none" strike="noStrike" dirty="0">
                <a:solidFill>
                  <a:srgbClr val="333333"/>
                </a:solidFill>
                <a:effectLst/>
                <a:latin typeface="Arial" panose="020B0604020202020204" pitchFamily="34" charset="0"/>
                <a:cs typeface="Arial" panose="020B0604020202020204" pitchFamily="34" charset="0"/>
              </a:rPr>
              <a:t>School of Informatics, Xiamen University</a:t>
            </a:r>
            <a:endParaRPr lang="en-US" sz="2400" b="0" i="0" u="none" strike="noStrike" dirty="0">
              <a:solidFill>
                <a:srgbClr val="333333"/>
              </a:solidFill>
              <a:effectLst/>
              <a:latin typeface="Arial" panose="020B0604020202020204" pitchFamily="34" charset="0"/>
              <a:cs typeface="Arial" panose="020B0604020202020204" pitchFamily="34" charset="0"/>
            </a:endParaRPr>
          </a:p>
          <a:p>
            <a:r>
              <a:rPr lang="en-US" sz="2400" b="0" i="0" u="none" strike="noStrike" baseline="30000" dirty="0">
                <a:solidFill>
                  <a:srgbClr val="333333"/>
                </a:solidFill>
                <a:effectLst/>
                <a:latin typeface="Arial" panose="020B0604020202020204" pitchFamily="34" charset="0"/>
                <a:cs typeface="Arial" panose="020B0604020202020204" pitchFamily="34" charset="0"/>
              </a:rPr>
              <a:t>2</a:t>
            </a:r>
            <a:r>
              <a:rPr lang="en-US" baseline="30000" dirty="0">
                <a:solidFill>
                  <a:srgbClr val="333333"/>
                </a:solidFill>
                <a:latin typeface="Arial" panose="020B0604020202020204" pitchFamily="34" charset="0"/>
                <a:cs typeface="Arial" panose="020B0604020202020204" pitchFamily="34" charset="0"/>
              </a:rPr>
              <a:t> </a:t>
            </a:r>
            <a:r>
              <a:rPr lang="en-US" sz="2400" b="0" i="0" u="none" strike="noStrike" dirty="0">
                <a:solidFill>
                  <a:srgbClr val="333333"/>
                </a:solidFill>
                <a:effectLst/>
                <a:latin typeface="Arial" panose="020B0604020202020204" pitchFamily="34" charset="0"/>
                <a:cs typeface="Arial" panose="020B0604020202020204" pitchFamily="34" charset="0"/>
              </a:rPr>
              <a:t> IHPC, A*STAR, Singapore</a:t>
            </a:r>
            <a:endParaRPr lang="en-US" sz="2400" b="0" i="0" u="none" strike="noStrike" dirty="0">
              <a:solidFill>
                <a:srgbClr val="333333"/>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4BF843C4-02D7-D548-A4C0-CA8C7E2CA56E}" type="slidenum">
              <a:rPr lang="en-US" smtClean="0"/>
            </a:fld>
            <a:endParaRPr lang="en-US"/>
          </a:p>
        </p:txBody>
      </p:sp>
      <p:pic>
        <p:nvPicPr>
          <p:cNvPr id="5" name="图片 4"/>
          <p:cNvPicPr>
            <a:picLocks noChangeAspect="1"/>
          </p:cNvPicPr>
          <p:nvPr/>
        </p:nvPicPr>
        <p:blipFill>
          <a:blip r:embed="rId1"/>
          <a:stretch>
            <a:fillRect/>
          </a:stretch>
        </p:blipFill>
        <p:spPr>
          <a:xfrm>
            <a:off x="514985" y="423863"/>
            <a:ext cx="2262365" cy="1080000"/>
          </a:xfrm>
          <a:prstGeom prst="rect">
            <a:avLst/>
          </a:prstGeom>
        </p:spPr>
      </p:pic>
      <p:pic>
        <p:nvPicPr>
          <p:cNvPr id="6" name="图片 5"/>
          <p:cNvPicPr>
            <a:picLocks noChangeAspect="1"/>
          </p:cNvPicPr>
          <p:nvPr/>
        </p:nvPicPr>
        <p:blipFill>
          <a:blip r:embed="rId2"/>
          <a:srcRect l="7508" r="3621"/>
          <a:stretch>
            <a:fillRect/>
          </a:stretch>
        </p:blipFill>
        <p:spPr>
          <a:xfrm>
            <a:off x="8312785" y="423795"/>
            <a:ext cx="1080000" cy="1080135"/>
          </a:xfrm>
          <a:prstGeom prst="rect">
            <a:avLst/>
          </a:prstGeom>
        </p:spPr>
      </p:pic>
      <p:pic>
        <p:nvPicPr>
          <p:cNvPr id="8" name="图片 7"/>
          <p:cNvPicPr/>
          <p:nvPr/>
        </p:nvPicPr>
        <p:blipFill>
          <a:blip r:embed="rId3"/>
          <a:srcRect t="8501" r="1741"/>
          <a:stretch>
            <a:fillRect/>
          </a:stretch>
        </p:blipFill>
        <p:spPr>
          <a:xfrm>
            <a:off x="9609455" y="424180"/>
            <a:ext cx="2160000" cy="1080000"/>
          </a:xfrm>
          <a:prstGeom prst="rect">
            <a:avLst/>
          </a:prstGeom>
        </p:spPr>
      </p:pic>
      <p:sp>
        <p:nvSpPr>
          <p:cNvPr id="9" name="文本框 8"/>
          <p:cNvSpPr txBox="1"/>
          <p:nvPr/>
        </p:nvSpPr>
        <p:spPr>
          <a:xfrm>
            <a:off x="5004435" y="3797300"/>
            <a:ext cx="6452870" cy="368300"/>
          </a:xfrm>
          <a:prstGeom prst="rect">
            <a:avLst/>
          </a:prstGeom>
          <a:noFill/>
        </p:spPr>
        <p:txBody>
          <a:bodyPr wrap="square" rtlCol="0">
            <a:spAutoFit/>
          </a:bodyPr>
          <a:p>
            <a:pPr algn="r"/>
            <a:r>
              <a:rPr lang="en-US" dirty="0">
                <a:latin typeface="Arial" panose="020B0604020202020204" pitchFamily="34" charset="0"/>
                <a:cs typeface="Arial" panose="020B0604020202020204" pitchFamily="34" charset="0"/>
                <a:sym typeface="+mn-ea"/>
              </a:rPr>
              <a:t> --  2nd Place in MICCAI 2024 Task 3 Challenge</a:t>
            </a:r>
            <a:endParaRPr lang="zh-CN" altLang="en-US">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2"/>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p:cNvGrpSpPr/>
          <p:nvPr/>
        </p:nvGrpSpPr>
        <p:grpSpPr>
          <a:xfrm>
            <a:off x="360000" y="436199"/>
            <a:ext cx="756936" cy="478772"/>
            <a:chOff x="360000" y="436199"/>
            <a:chExt cx="756936" cy="478772"/>
          </a:xfrm>
        </p:grpSpPr>
        <p:sp>
          <p:nvSpPr>
            <p:cNvPr id="7" name="燕尾形 19"/>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Experiment</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sp>
        <p:nvSpPr>
          <p:cNvPr id="3" name="Slide Number Placeholder 2"/>
          <p:cNvSpPr>
            <a:spLocks noGrp="1"/>
          </p:cNvSpPr>
          <p:nvPr>
            <p:ph type="sldNum" sz="quarter" idx="12"/>
          </p:nvPr>
        </p:nvSpPr>
        <p:spPr/>
        <p:txBody>
          <a:bodyPr/>
          <a:lstStyle/>
          <a:p>
            <a:fld id="{4BF843C4-02D7-D548-A4C0-CA8C7E2CA56E}" type="slidenum">
              <a:rPr lang="en-US" smtClean="0"/>
            </a:fld>
            <a:endParaRPr lang="en-US"/>
          </a:p>
        </p:txBody>
      </p:sp>
      <p:graphicFrame>
        <p:nvGraphicFramePr>
          <p:cNvPr id="16" name="表格 15"/>
          <p:cNvGraphicFramePr/>
          <p:nvPr>
            <p:custDataLst>
              <p:tags r:id="rId1"/>
            </p:custDataLst>
          </p:nvPr>
        </p:nvGraphicFramePr>
        <p:xfrm>
          <a:off x="1419225" y="2310130"/>
          <a:ext cx="9326880" cy="2441575"/>
        </p:xfrm>
        <a:graphic>
          <a:graphicData uri="http://schemas.openxmlformats.org/drawingml/2006/table">
            <a:tbl>
              <a:tblPr firstRow="1" bandRow="1">
                <a:tableStyleId>{5940675A-B579-460E-94D1-54222C63F5DA}</a:tableStyleId>
              </a:tblPr>
              <a:tblGrid>
                <a:gridCol w="1660525"/>
                <a:gridCol w="1660947"/>
                <a:gridCol w="1660736"/>
                <a:gridCol w="2172335"/>
                <a:gridCol w="2172335"/>
              </a:tblGrid>
              <a:tr h="313055">
                <a:tc gridSpan="3">
                  <a:txBody>
                    <a:bodyPr/>
                    <a:p>
                      <a:pPr algn="ctr">
                        <a:lnSpc>
                          <a:spcPct val="80000"/>
                        </a:lnSpc>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Image Encoder</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hMerge="1">
                  <a:tcPr anchor="ctr" anchorCtr="0"/>
                </a:tc>
                <a:tc hMerge="1">
                  <a:tcPr anchor="ctr" anchorCtr="0"/>
                </a:tc>
                <a:tc rowSpan="2">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sym typeface="+mn-ea"/>
                        </a:rPr>
                        <a:t>Text Encoder</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sym typeface="+mn-ea"/>
                      </a:endParaRPr>
                    </a:p>
                  </a:txBody>
                  <a:tcPr anchor="ctr" anchorCtr="0"/>
                </a:tc>
                <a:tc rowSpan="2">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mAP</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r>
              <a:tr h="313055">
                <a:tc>
                  <a:txBody>
                    <a:bodyPr/>
                    <a:p>
                      <a:pPr algn="ctr">
                        <a:lnSpc>
                          <a:spcPct val="80000"/>
                        </a:lnSpc>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w/o Pretrain</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lnSpc>
                          <a:spcPct val="80000"/>
                        </a:lnSpc>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ResNet50(ImageNet)</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lnSpc>
                          <a:spcPct val="80000"/>
                        </a:lnSpc>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sym typeface="+mn-ea"/>
                        </a:rPr>
                        <a:t>gloria(CheXpert)</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sym typeface="+mn-ea"/>
                      </a:endParaRPr>
                    </a:p>
                  </a:txBody>
                  <a:tcPr anchor="ctr" anchorCtr="0"/>
                </a:tc>
                <a:tc vMerge="1">
                  <a:tcPr anchor="ctr" anchorCtr="0"/>
                </a:tc>
                <a:tc vMerge="1">
                  <a:tcPr anchor="ctr" anchorCtr="0"/>
                </a:tc>
              </a:tr>
              <a:tr h="354965">
                <a:tc>
                  <a:txBody>
                    <a:bodyPr/>
                    <a:p>
                      <a:pPr algn="ctr">
                        <a:buNone/>
                      </a:pPr>
                      <a:r>
                        <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t>
                      </a:r>
                      <a:endPar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BioClinical BERT</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0.117860</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r>
              <a:tr h="394335">
                <a:tc>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all-MiniLM-L6-v2</a:t>
                      </a:r>
                      <a:endPar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0.068749</a:t>
                      </a:r>
                      <a:endPar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r>
              <a:tr h="355600">
                <a:tc>
                  <a:txBody>
                    <a:bodyPr/>
                    <a:p>
                      <a:pPr algn="ctr">
                        <a:buNone/>
                      </a:pP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sym typeface="+mn-ea"/>
                        </a:rPr>
                        <a:t>√</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BioClinical BERT</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0.100104</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r>
              <a:tr h="354965">
                <a:tc>
                  <a:txBody>
                    <a:bodyPr/>
                    <a:p>
                      <a:pPr algn="ctr">
                        <a:buNone/>
                      </a:pP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sym typeface="+mn-ea"/>
                        </a:rPr>
                        <a:t>all-MiniLM-L6-v2</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0.066013</a:t>
                      </a:r>
                      <a:endPar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r>
              <a:tr h="355600">
                <a:tc>
                  <a:txBody>
                    <a:bodyPr/>
                    <a:p>
                      <a:pPr algn="ctr">
                        <a:buNone/>
                      </a:pP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sym typeface="+mn-ea"/>
                        </a:rPr>
                        <a:t>BioClinical BERT</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0.101593</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r>
            </a:tbl>
          </a:graphicData>
        </a:graphic>
      </p:graphicFrame>
      <p:sp>
        <p:nvSpPr>
          <p:cNvPr id="21" name="文本框 20"/>
          <p:cNvSpPr txBox="1"/>
          <p:nvPr/>
        </p:nvSpPr>
        <p:spPr>
          <a:xfrm>
            <a:off x="807085" y="1428115"/>
            <a:ext cx="4064000" cy="478155"/>
          </a:xfrm>
          <a:prstGeom prst="rect">
            <a:avLst/>
          </a:prstGeom>
          <a:noFill/>
        </p:spPr>
        <p:txBody>
          <a:bodyPr wrap="square" rtlCol="0">
            <a:spAutoFit/>
          </a:bodyPr>
          <a:p>
            <a:pPr marL="228600" indent="-228600" algn="l">
              <a:lnSpc>
                <a:spcPct val="90000"/>
              </a:lnSpc>
              <a:spcBef>
                <a:spcPts val="1000"/>
              </a:spcBef>
              <a:buClrTx/>
              <a:buSzTx/>
              <a:buFont typeface="Arial" panose="020B0604020202020204" pitchFamily="34" charset="0"/>
              <a:buChar char="•"/>
            </a:pPr>
            <a:r>
              <a:rPr lang="en-US" sz="2800" dirty="0">
                <a:latin typeface="Calibri" panose="020F0502020204030204" pitchFamily="34" charset="0"/>
                <a:cs typeface="Calibri" panose="020F0502020204030204" pitchFamily="34" charset="0"/>
              </a:rPr>
              <a:t>Encoder Selection</a:t>
            </a:r>
            <a:endParaRPr lang="en-US" sz="2800" dirty="0">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2"/>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p:cNvGrpSpPr/>
          <p:nvPr/>
        </p:nvGrpSpPr>
        <p:grpSpPr>
          <a:xfrm>
            <a:off x="360000" y="436199"/>
            <a:ext cx="756936" cy="478772"/>
            <a:chOff x="360000" y="436199"/>
            <a:chExt cx="756936" cy="478772"/>
          </a:xfrm>
        </p:grpSpPr>
        <p:sp>
          <p:nvSpPr>
            <p:cNvPr id="7" name="燕尾形 19"/>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Experiment</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sp>
        <p:nvSpPr>
          <p:cNvPr id="3" name="Slide Number Placeholder 2"/>
          <p:cNvSpPr>
            <a:spLocks noGrp="1"/>
          </p:cNvSpPr>
          <p:nvPr>
            <p:ph type="sldNum" sz="quarter" idx="12"/>
          </p:nvPr>
        </p:nvSpPr>
        <p:spPr/>
        <p:txBody>
          <a:bodyPr/>
          <a:lstStyle/>
          <a:p>
            <a:fld id="{4BF843C4-02D7-D548-A4C0-CA8C7E2CA56E}" type="slidenum">
              <a:rPr lang="en-US" smtClean="0"/>
            </a:fld>
            <a:endParaRPr lang="en-US"/>
          </a:p>
        </p:txBody>
      </p:sp>
      <p:graphicFrame>
        <p:nvGraphicFramePr>
          <p:cNvPr id="2" name="表格 1"/>
          <p:cNvGraphicFramePr/>
          <p:nvPr>
            <p:custDataLst>
              <p:tags r:id="rId1"/>
            </p:custDataLst>
          </p:nvPr>
        </p:nvGraphicFramePr>
        <p:xfrm>
          <a:off x="1600835" y="1977390"/>
          <a:ext cx="8513445" cy="3532505"/>
        </p:xfrm>
        <a:graphic>
          <a:graphicData uri="http://schemas.openxmlformats.org/drawingml/2006/table">
            <a:tbl>
              <a:tblPr firstRow="1" bandRow="1">
                <a:tableStyleId>{5940675A-B579-460E-94D1-54222C63F5DA}</a:tableStyleId>
              </a:tblPr>
              <a:tblGrid>
                <a:gridCol w="1026795"/>
                <a:gridCol w="1026160"/>
                <a:gridCol w="2395220"/>
                <a:gridCol w="1036320"/>
                <a:gridCol w="1035050"/>
                <a:gridCol w="1993900"/>
              </a:tblGrid>
              <a:tr h="309245">
                <a:tc gridSpan="2">
                  <a:txBody>
                    <a:bodyPr/>
                    <a:p>
                      <a:pPr algn="ctr">
                        <a:lnSpc>
                          <a:spcPct val="80000"/>
                        </a:lnSpc>
                        <a:buNone/>
                      </a:pPr>
                      <a:r>
                        <a:rPr lang="en-US" altLang="zh-CN" sz="1200" b="1" dirty="0">
                          <a:solidFill>
                            <a:srgbClr val="000000"/>
                          </a:solidFill>
                          <a:latin typeface="Times New Roman" panose="02020603050405020304" pitchFamily="18" charset="0"/>
                          <a:ea typeface="Microsoft YaHei UI Light" panose="020B0502040204020203" pitchFamily="34" charset="-122"/>
                        </a:rPr>
                        <a:t>MIMIC-CXR</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hMerge="1">
                  <a:tcPr anchor="ctr" anchorCtr="0"/>
                </a:tc>
                <a:tc rowSpan="2">
                  <a:txBody>
                    <a:bodyPr/>
                    <a:p>
                      <a:pPr algn="ctr">
                        <a:lnSpc>
                          <a:spcPct val="80000"/>
                        </a:lnSpc>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CheXpert</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gridSpan="2">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sym typeface="+mn-ea"/>
                        </a:rPr>
                        <a:t>strategy</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sym typeface="+mn-ea"/>
                      </a:endParaRPr>
                    </a:p>
                  </a:txBody>
                  <a:tcPr anchor="ctr" anchorCtr="0"/>
                </a:tc>
                <a:tc hMerge="1">
                  <a:tcPr anchor="ctr" anchorCtr="0"/>
                </a:tc>
                <a:tc rowSpan="2">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mAP</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r>
              <a:tr h="309245">
                <a:tc>
                  <a:txBody>
                    <a:bodyPr/>
                    <a:p>
                      <a:pPr algn="ctr">
                        <a:lnSpc>
                          <a:spcPct val="80000"/>
                        </a:lnSpc>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w/o MAP</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lnSpc>
                          <a:spcPct val="80000"/>
                        </a:lnSpc>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w/ MAP</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vMerge="1">
                  <a:tcPr anchor="ctr" anchorCtr="0"/>
                </a:tc>
                <a:tc>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sym typeface="+mn-ea"/>
                        </a:rPr>
                        <a:t>Class-EN</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sym typeface="+mn-ea"/>
                      </a:endParaRPr>
                    </a:p>
                  </a:txBody>
                  <a:tcPr anchor="ctr" anchorCtr="0"/>
                </a:tc>
                <a:tc>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sym typeface="+mn-ea"/>
                        </a:rPr>
                        <a:t>TTF</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sym typeface="+mn-ea"/>
                      </a:endParaRPr>
                    </a:p>
                  </a:txBody>
                  <a:tcPr anchor="ctr" anchorCtr="0"/>
                </a:tc>
                <a:tc vMerge="1">
                  <a:tcPr anchor="ctr" anchorCtr="0"/>
                </a:tc>
              </a:tr>
              <a:tr h="409575">
                <a:tc>
                  <a:txBody>
                    <a:bodyPr/>
                    <a:p>
                      <a:pPr algn="ctr">
                        <a:buClrTx/>
                        <a:buSzTx/>
                        <a:buFontTx/>
                        <a:buNone/>
                      </a:pPr>
                      <a:endPar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ClrTx/>
                        <a:buSzTx/>
                        <a:buFontTx/>
                        <a:buNone/>
                      </a:pPr>
                      <a:r>
                        <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t>
                      </a:r>
                      <a:endPar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ClrTx/>
                        <a:buSzTx/>
                        <a:buFontTx/>
                        <a:buNone/>
                      </a:pPr>
                      <a:endPar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ClrTx/>
                        <a:buSzTx/>
                        <a:buFontTx/>
                        <a:buNone/>
                      </a:pPr>
                      <a:endPar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ClrTx/>
                        <a:buSzTx/>
                        <a:buFontTx/>
                        <a:buNone/>
                      </a:pPr>
                      <a:endPar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ClrTx/>
                        <a:buSzTx/>
                        <a:buFontTx/>
                        <a:buNone/>
                      </a:pPr>
                      <a:r>
                        <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0.062645</a:t>
                      </a:r>
                      <a:endPar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r>
              <a:tr h="409575">
                <a:tc>
                  <a:txBody>
                    <a:bodyPr/>
                    <a:p>
                      <a:pPr algn="ctr">
                        <a:buClrTx/>
                        <a:buSzTx/>
                        <a:buFontTx/>
                        <a:buNone/>
                      </a:pPr>
                      <a:endPar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ClrTx/>
                        <a:buSzTx/>
                        <a:buFontTx/>
                        <a:buNone/>
                      </a:pPr>
                      <a:endPar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ClrTx/>
                        <a:buSzTx/>
                        <a:buFontTx/>
                        <a:buNone/>
                      </a:pPr>
                      <a:r>
                        <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t>
                      </a:r>
                      <a:endPar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ClrTx/>
                        <a:buSzTx/>
                        <a:buFontTx/>
                        <a:buNone/>
                      </a:pPr>
                      <a:endPar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ClrTx/>
                        <a:buSzTx/>
                        <a:buFontTx/>
                        <a:buNone/>
                      </a:pPr>
                      <a:endPar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ClrTx/>
                        <a:buSzTx/>
                        <a:buFontTx/>
                        <a:buNone/>
                      </a:pPr>
                      <a:r>
                        <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0.093299</a:t>
                      </a:r>
                      <a:endPar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r>
              <a:tr h="457200">
                <a:tc>
                  <a:txBody>
                    <a:bodyPr/>
                    <a:p>
                      <a:pPr algn="ctr" fontAlgn="ctr"/>
                      <a:br>
                        <a:rPr lang="en-US" altLang="zh-CN" sz="1200" b="1">
                          <a:solidFill>
                            <a:srgbClr val="000000"/>
                          </a:solidFill>
                          <a:latin typeface="Times New Roman" panose="02020603050405020304"/>
                          <a:ea typeface="Times New Roman" panose="02020603050405020304"/>
                        </a:rPr>
                      </a:br>
                      <a:endParaRPr lang="en-US" altLang="zh-CN" sz="1200" b="1">
                        <a:solidFill>
                          <a:srgbClr val="000000"/>
                        </a:solidFill>
                        <a:latin typeface="Times New Roman" panose="02020603050405020304"/>
                        <a:ea typeface="Times New Roman" panose="02020603050405020304"/>
                      </a:endParaRPr>
                    </a:p>
                  </a:txBody>
                  <a:tcPr anchor="ctr" anchorCtr="0"/>
                </a:tc>
                <a:tc>
                  <a:txBody>
                    <a:bodyPr/>
                    <a:p>
                      <a:pPr algn="ctr" fontAlgn="ctr"/>
                      <a:r>
                        <a:rPr lang="en-US" altLang="zh-CN" sz="1200" b="1">
                          <a:solidFill>
                            <a:srgbClr val="000000"/>
                          </a:solidFill>
                          <a:latin typeface="Times New Roman" panose="02020603050405020304"/>
                          <a:ea typeface="Times New Roman" panose="02020603050405020304"/>
                        </a:rPr>
                        <a:t>√</a:t>
                      </a:r>
                      <a:endParaRPr lang="en-US" altLang="zh-CN" sz="1200" b="1">
                        <a:solidFill>
                          <a:srgbClr val="000000"/>
                        </a:solidFill>
                        <a:latin typeface="Times New Roman" panose="02020603050405020304"/>
                        <a:ea typeface="Times New Roman" panose="02020603050405020304"/>
                      </a:endParaRPr>
                    </a:p>
                  </a:txBody>
                  <a:tcPr anchor="ctr" anchorCtr="0"/>
                </a:tc>
                <a:tc>
                  <a:txBody>
                    <a:bodyPr/>
                    <a:p>
                      <a:pPr algn="ctr" fontAlgn="ctr"/>
                      <a:r>
                        <a:rPr lang="en-US" altLang="zh-CN" sz="1200" b="1">
                          <a:solidFill>
                            <a:srgbClr val="000000"/>
                          </a:solidFill>
                          <a:latin typeface="Times New Roman" panose="02020603050405020304"/>
                          <a:ea typeface="Times New Roman" panose="02020603050405020304"/>
                        </a:rPr>
                        <a:t>√</a:t>
                      </a:r>
                      <a:endParaRPr lang="en-US" altLang="zh-CN" sz="1200" b="1">
                        <a:solidFill>
                          <a:srgbClr val="000000"/>
                        </a:solidFill>
                        <a:latin typeface="Times New Roman" panose="02020603050405020304"/>
                        <a:ea typeface="Times New Roman" panose="02020603050405020304"/>
                      </a:endParaRPr>
                    </a:p>
                  </a:txBody>
                  <a:tcPr anchor="ctr" anchorCtr="0"/>
                </a:tc>
                <a:tc>
                  <a:txBody>
                    <a:bodyPr/>
                    <a:p>
                      <a:pPr algn="ctr" fontAlgn="ctr"/>
                      <a:br>
                        <a:rPr lang="en-US" altLang="zh-CN" sz="1200" b="1">
                          <a:solidFill>
                            <a:srgbClr val="000000"/>
                          </a:solidFill>
                          <a:latin typeface="Times New Roman" panose="02020603050405020304"/>
                          <a:ea typeface="Times New Roman" panose="02020603050405020304"/>
                        </a:rPr>
                      </a:br>
                      <a:endParaRPr lang="en-US" altLang="zh-CN" sz="1200" b="1">
                        <a:solidFill>
                          <a:srgbClr val="000000"/>
                        </a:solidFill>
                        <a:latin typeface="Times New Roman" panose="02020603050405020304"/>
                        <a:ea typeface="Times New Roman" panose="02020603050405020304"/>
                      </a:endParaRPr>
                    </a:p>
                  </a:txBody>
                  <a:tcPr anchor="ctr" anchorCtr="0"/>
                </a:tc>
                <a:tc>
                  <a:txBody>
                    <a:bodyPr/>
                    <a:p>
                      <a:pPr algn="ctr" fontAlgn="ctr"/>
                      <a:br>
                        <a:rPr lang="en-US" altLang="zh-CN" sz="1200" b="1">
                          <a:solidFill>
                            <a:srgbClr val="000000"/>
                          </a:solidFill>
                          <a:latin typeface="Times New Roman" panose="02020603050405020304"/>
                          <a:ea typeface="Times New Roman" panose="02020603050405020304"/>
                        </a:rPr>
                      </a:br>
                      <a:endParaRPr lang="en-US" altLang="zh-CN" sz="1200" b="1">
                        <a:solidFill>
                          <a:srgbClr val="000000"/>
                        </a:solidFill>
                        <a:latin typeface="Times New Roman" panose="02020603050405020304"/>
                        <a:ea typeface="Times New Roman" panose="02020603050405020304"/>
                      </a:endParaRPr>
                    </a:p>
                  </a:txBody>
                  <a:tcPr anchor="ctr" anchorCtr="0"/>
                </a:tc>
                <a:tc>
                  <a:txBody>
                    <a:bodyPr/>
                    <a:p>
                      <a:pPr algn="ctr" fontAlgn="ctr"/>
                      <a:r>
                        <a:rPr lang="en-US" altLang="zh-CN" sz="1200">
                          <a:solidFill>
                            <a:srgbClr val="000000"/>
                          </a:solidFill>
                          <a:latin typeface="Times New Roman" panose="02020603050405020304"/>
                          <a:ea typeface="Times New Roman" panose="02020603050405020304"/>
                        </a:rPr>
                        <a:t>0.112807</a:t>
                      </a:r>
                      <a:endParaRPr lang="en-US" altLang="zh-CN" sz="1200">
                        <a:solidFill>
                          <a:srgbClr val="000000"/>
                        </a:solidFill>
                        <a:latin typeface="Times New Roman" panose="02020603050405020304"/>
                        <a:ea typeface="Times New Roman" panose="02020603050405020304"/>
                      </a:endParaRPr>
                    </a:p>
                  </a:txBody>
                  <a:tcPr anchor="ctr" anchorCtr="0"/>
                </a:tc>
              </a:tr>
              <a:tr h="409575">
                <a:tc>
                  <a:txBody>
                    <a:bodyPr/>
                    <a:p>
                      <a:pPr algn="ctr">
                        <a:buClrTx/>
                        <a:buSzTx/>
                        <a:buFontTx/>
                      </a:pPr>
                      <a:r>
                        <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t>
                      </a:r>
                      <a:endPar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ClrTx/>
                        <a:buSzTx/>
                        <a:buFontTx/>
                      </a:pPr>
                      <a:br>
                        <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br>
                      <a:endPar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ClrTx/>
                        <a:buSzTx/>
                        <a:buFontTx/>
                      </a:pPr>
                      <a:r>
                        <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t>
                      </a:r>
                      <a:endPar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ClrTx/>
                        <a:buSzTx/>
                        <a:buFontTx/>
                      </a:pPr>
                      <a:br>
                        <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br>
                      <a:endPar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ClrTx/>
                        <a:buSzTx/>
                        <a:buFontTx/>
                      </a:pPr>
                      <a:br>
                        <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br>
                      <a:endPar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ClrTx/>
                        <a:buSzTx/>
                        <a:buFontTx/>
                      </a:pPr>
                      <a:r>
                        <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0.093087</a:t>
                      </a:r>
                      <a:endPar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marL="51117" marR="51117" marT="25717" marB="25717" anchor="ctr" anchorCtr="0"/>
                </a:tc>
              </a:tr>
              <a:tr h="408940">
                <a:tc>
                  <a:txBody>
                    <a:bodyPr/>
                    <a:p>
                      <a:pPr algn="ctr">
                        <a:buNone/>
                      </a:pP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 </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avg</a:t>
                      </a:r>
                      <a:endPar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0.125364</a:t>
                      </a:r>
                      <a:endPar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r>
              <a:tr h="410210">
                <a:tc>
                  <a:txBody>
                    <a:bodyPr/>
                    <a:p>
                      <a:pPr algn="ctr">
                        <a:buNone/>
                      </a:pP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 </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max</a:t>
                      </a:r>
                      <a:endPar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0.131624</a:t>
                      </a:r>
                      <a:endPar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r>
              <a:tr h="408940">
                <a:tc>
                  <a:txBody>
                    <a:bodyPr/>
                    <a:p>
                      <a:pPr algn="ctr">
                        <a:buNone/>
                      </a:pP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t>
                      </a:r>
                      <a:endParaRPr lang="en-US" altLang="zh-CN" sz="1200" b="1"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max</a:t>
                      </a:r>
                      <a:endPar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c>
                  <a:txBody>
                    <a:bodyPr/>
                    <a:p>
                      <a:pPr algn="ctr">
                        <a:buNone/>
                      </a:pPr>
                      <a:r>
                        <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0.151308</a:t>
                      </a:r>
                      <a:endParaRPr lang="en-US" altLang="zh-CN" sz="1200" b="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anchor="ctr" anchorCtr="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2"/>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p:cNvGrpSpPr/>
          <p:nvPr/>
        </p:nvGrpSpPr>
        <p:grpSpPr>
          <a:xfrm>
            <a:off x="360000" y="436199"/>
            <a:ext cx="756936" cy="478772"/>
            <a:chOff x="360000" y="436199"/>
            <a:chExt cx="756936" cy="478772"/>
          </a:xfrm>
        </p:grpSpPr>
        <p:sp>
          <p:nvSpPr>
            <p:cNvPr id="7" name="燕尾形 19"/>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p:cNvSpPr txBox="1"/>
          <p:nvPr userDrawn="1"/>
        </p:nvSpPr>
        <p:spPr>
          <a:xfrm>
            <a:off x="1205816" y="360000"/>
            <a:ext cx="4320341" cy="58356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Summary</a:t>
            </a:r>
            <a:endParaRPr lang="en-US" altLang="zh-CN" sz="3200" b="1" dirty="0">
              <a:solidFill>
                <a:srgbClr val="C11F23"/>
              </a:solidFill>
              <a:latin typeface="微软雅黑" panose="020B0503020204020204" pitchFamily="34" charset="-122"/>
              <a:ea typeface="微软雅黑" panose="020B0503020204020204" pitchFamily="34" charset="-122"/>
            </a:endParaRPr>
          </a:p>
        </p:txBody>
      </p:sp>
      <p:sp>
        <p:nvSpPr>
          <p:cNvPr id="5" name="Slide Number Placeholder 4"/>
          <p:cNvSpPr>
            <a:spLocks noGrp="1"/>
          </p:cNvSpPr>
          <p:nvPr>
            <p:ph type="sldNum" sz="quarter" idx="12"/>
          </p:nvPr>
        </p:nvSpPr>
        <p:spPr/>
        <p:txBody>
          <a:bodyPr/>
          <a:lstStyle/>
          <a:p>
            <a:fld id="{4BF843C4-02D7-D548-A4C0-CA8C7E2CA56E}" type="slidenum">
              <a:rPr lang="en-US" smtClean="0"/>
            </a:fld>
            <a:endParaRPr lang="en-US"/>
          </a:p>
        </p:txBody>
      </p:sp>
      <p:sp>
        <p:nvSpPr>
          <p:cNvPr id="16" name="文本框 15"/>
          <p:cNvSpPr txBox="1"/>
          <p:nvPr/>
        </p:nvSpPr>
        <p:spPr>
          <a:xfrm>
            <a:off x="692150" y="1435735"/>
            <a:ext cx="10133965" cy="4584700"/>
          </a:xfrm>
          <a:prstGeom prst="rect">
            <a:avLst/>
          </a:prstGeom>
          <a:noFill/>
        </p:spPr>
        <p:txBody>
          <a:bodyPr wrap="square" rtlCol="0">
            <a:spAutoFit/>
          </a:bodyPr>
          <a:p>
            <a:pPr marL="342900" indent="-342900">
              <a:buAutoNum type="arabicPeriod"/>
            </a:pPr>
            <a:r>
              <a:rPr lang="en-US" sz="2000" b="1" dirty="0">
                <a:latin typeface="Calibri" panose="020F0502020204030204" pitchFamily="34" charset="0"/>
                <a:cs typeface="Calibri" panose="020F0502020204030204" pitchFamily="34" charset="0"/>
              </a:rPr>
              <a:t>VLM for Zero-Shot Learning (ZSL)</a:t>
            </a:r>
            <a:endParaRPr lang="en-US" sz="2000" b="1" dirty="0">
              <a:latin typeface="Calibri" panose="020F0502020204030204" pitchFamily="34" charset="0"/>
              <a:cs typeface="Calibri" panose="020F0502020204030204" pitchFamily="34" charset="0"/>
            </a:endParaRPr>
          </a:p>
          <a:p>
            <a:pPr lvl="1" indent="0">
              <a:buNone/>
            </a:pPr>
            <a:r>
              <a:rPr lang="en-US" sz="1600" dirty="0">
                <a:latin typeface="Calibri" panose="020F0502020204030204" pitchFamily="34" charset="0"/>
                <a:cs typeface="Calibri" panose="020F0502020204030204" pitchFamily="34" charset="0"/>
              </a:rPr>
              <a:t>VLM is a powerful approach for tackling ZSL tasks by connecting image and text information.</a:t>
            </a:r>
            <a:endParaRPr lang="en-US" sz="1600" dirty="0">
              <a:latin typeface="Calibri" panose="020F0502020204030204" pitchFamily="34" charset="0"/>
              <a:cs typeface="Calibri" panose="020F0502020204030204" pitchFamily="34" charset="0"/>
            </a:endParaRPr>
          </a:p>
          <a:p>
            <a:pPr lvl="1" indent="0">
              <a:buNone/>
            </a:pPr>
            <a:endParaRPr lang="en-US" sz="1600" dirty="0">
              <a:latin typeface="Calibri" panose="020F0502020204030204" pitchFamily="34" charset="0"/>
              <a:cs typeface="Calibri" panose="020F0502020204030204" pitchFamily="34" charset="0"/>
            </a:endParaRPr>
          </a:p>
          <a:p>
            <a:pPr marL="342900" indent="-342900">
              <a:buAutoNum type="arabicPeriod"/>
            </a:pPr>
            <a:r>
              <a:rPr lang="en-US" sz="2000" b="1" dirty="0">
                <a:latin typeface="Calibri" panose="020F0502020204030204" pitchFamily="34" charset="0"/>
                <a:cs typeface="Calibri" panose="020F0502020204030204" pitchFamily="34" charset="0"/>
              </a:rPr>
              <a:t>Importance of Rich Descriptions:</a:t>
            </a:r>
            <a:endParaRPr lang="en-US" sz="1600" b="1" dirty="0">
              <a:latin typeface="Calibri" panose="020F0502020204030204" pitchFamily="34" charset="0"/>
              <a:cs typeface="Calibri" panose="020F0502020204030204" pitchFamily="34" charset="0"/>
            </a:endParaRPr>
          </a:p>
          <a:p>
            <a:pPr lvl="1" indent="0">
              <a:buNone/>
            </a:pPr>
            <a:r>
              <a:rPr lang="en-US" sz="1600" dirty="0">
                <a:latin typeface="Calibri" panose="020F0502020204030204" pitchFamily="34" charset="0"/>
                <a:cs typeface="Calibri" panose="020F0502020204030204" pitchFamily="34" charset="0"/>
              </a:rPr>
              <a:t>Using detailed descriptions over disease names introduces more relevant semantic information, improving the model's understanding.</a:t>
            </a:r>
            <a:endParaRPr lang="en-US" sz="1600" dirty="0">
              <a:latin typeface="Calibri" panose="020F0502020204030204" pitchFamily="34" charset="0"/>
              <a:cs typeface="Calibri" panose="020F0502020204030204" pitchFamily="34" charset="0"/>
            </a:endParaRPr>
          </a:p>
          <a:p>
            <a:pPr lvl="1" indent="0">
              <a:buNone/>
            </a:pPr>
            <a:endParaRPr lang="en-US" sz="1600" dirty="0">
              <a:latin typeface="Calibri" panose="020F0502020204030204" pitchFamily="34" charset="0"/>
              <a:cs typeface="Calibri" panose="020F0502020204030204" pitchFamily="34" charset="0"/>
            </a:endParaRPr>
          </a:p>
          <a:p>
            <a:pPr marL="342900" indent="-342900">
              <a:buAutoNum type="arabicPeriod"/>
            </a:pPr>
            <a:r>
              <a:rPr lang="en-US" sz="2000" b="1" dirty="0">
                <a:latin typeface="Calibri" panose="020F0502020204030204" pitchFamily="34" charset="0"/>
                <a:cs typeface="Calibri" panose="020F0502020204030204" pitchFamily="34" charset="0"/>
              </a:rPr>
              <a:t>Fine-Grained Attributes Matter:</a:t>
            </a:r>
            <a:endParaRPr lang="en-US" sz="2000" b="1" dirty="0">
              <a:latin typeface="Calibri" panose="020F0502020204030204" pitchFamily="34" charset="0"/>
              <a:cs typeface="Calibri" panose="020F0502020204030204" pitchFamily="34" charset="0"/>
            </a:endParaRPr>
          </a:p>
          <a:p>
            <a:pPr lvl="1" indent="0">
              <a:buNone/>
            </a:pPr>
            <a:r>
              <a:rPr lang="en-US" sz="1600" dirty="0">
                <a:latin typeface="Calibri" panose="020F0502020204030204" pitchFamily="34" charset="0"/>
                <a:cs typeface="Calibri" panose="020F0502020204030204" pitchFamily="34" charset="0"/>
              </a:rPr>
              <a:t>Fine-grained attributes like anatomical locations are critical for ZSL, allowing the model to capture nuanced relationships.</a:t>
            </a:r>
            <a:endParaRPr lang="en-US" sz="1600" dirty="0">
              <a:latin typeface="Calibri" panose="020F0502020204030204" pitchFamily="34" charset="0"/>
              <a:cs typeface="Calibri" panose="020F0502020204030204" pitchFamily="34" charset="0"/>
            </a:endParaRPr>
          </a:p>
          <a:p>
            <a:pPr lvl="1" indent="0">
              <a:buNone/>
            </a:pPr>
            <a:endParaRPr lang="en-US" sz="1600" dirty="0">
              <a:latin typeface="Calibri" panose="020F0502020204030204" pitchFamily="34" charset="0"/>
              <a:cs typeface="Calibri" panose="020F0502020204030204" pitchFamily="34" charset="0"/>
            </a:endParaRPr>
          </a:p>
          <a:p>
            <a:pPr marL="342900" indent="-342900">
              <a:buAutoNum type="arabicPeriod"/>
            </a:pPr>
            <a:r>
              <a:rPr lang="en-US" sz="2000" b="1" dirty="0">
                <a:latin typeface="Calibri" panose="020F0502020204030204" pitchFamily="34" charset="0"/>
                <a:cs typeface="Calibri" panose="020F0502020204030204" pitchFamily="34" charset="0"/>
              </a:rPr>
              <a:t>Test Time Fusion (TTF):</a:t>
            </a:r>
            <a:endParaRPr lang="en-US" sz="1600" b="1" dirty="0">
              <a:latin typeface="Calibri" panose="020F0502020204030204" pitchFamily="34" charset="0"/>
              <a:cs typeface="Calibri" panose="020F0502020204030204" pitchFamily="34" charset="0"/>
            </a:endParaRPr>
          </a:p>
          <a:p>
            <a:pPr lvl="1" indent="0">
              <a:buNone/>
            </a:pPr>
            <a:r>
              <a:rPr lang="en-US" sz="1600" dirty="0">
                <a:latin typeface="Calibri" panose="020F0502020204030204" pitchFamily="34" charset="0"/>
                <a:cs typeface="Calibri" panose="020F0502020204030204" pitchFamily="34" charset="0"/>
              </a:rPr>
              <a:t>The maximum fusion strategy during TTF aligns with the task distribution. By performing fusion at the testing stage, we significantly reduced training costs while still achieving excellent results.</a:t>
            </a:r>
            <a:endParaRPr lang="en-US" sz="1600" dirty="0">
              <a:latin typeface="Calibri" panose="020F0502020204030204" pitchFamily="34" charset="0"/>
              <a:cs typeface="Calibri" panose="020F0502020204030204" pitchFamily="34" charset="0"/>
            </a:endParaRPr>
          </a:p>
          <a:p>
            <a:pPr lvl="1" indent="0">
              <a:buNone/>
            </a:pPr>
            <a:endParaRPr lang="en-US" sz="1600" dirty="0">
              <a:latin typeface="Calibri" panose="020F0502020204030204" pitchFamily="34" charset="0"/>
              <a:cs typeface="Calibri" panose="020F0502020204030204" pitchFamily="34" charset="0"/>
            </a:endParaRPr>
          </a:p>
          <a:p>
            <a:pPr marL="342900" indent="-342900">
              <a:buAutoNum type="arabicPeriod"/>
            </a:pPr>
            <a:r>
              <a:rPr lang="en-US" sz="2000" b="1" dirty="0">
                <a:latin typeface="Calibri" panose="020F0502020204030204" pitchFamily="34" charset="0"/>
                <a:cs typeface="Calibri" panose="020F0502020204030204" pitchFamily="34" charset="0"/>
              </a:rPr>
              <a:t>Class-Wise Ensemble:</a:t>
            </a:r>
            <a:endParaRPr lang="en-US" sz="1600" b="1" dirty="0">
              <a:latin typeface="Calibri" panose="020F0502020204030204" pitchFamily="34" charset="0"/>
              <a:cs typeface="Calibri" panose="020F0502020204030204" pitchFamily="34" charset="0"/>
            </a:endParaRPr>
          </a:p>
          <a:p>
            <a:pPr indent="457200">
              <a:buNone/>
            </a:pPr>
            <a:r>
              <a:rPr lang="en-US" sz="1600" dirty="0">
                <a:latin typeface="Calibri" panose="020F0502020204030204" pitchFamily="34" charset="0"/>
                <a:cs typeface="Calibri" panose="020F0502020204030204" pitchFamily="34" charset="0"/>
              </a:rPr>
              <a:t>Class-wise ensemble strategies improved performance by selecting the best model for each disease class.</a:t>
            </a:r>
            <a:endParaRPr lang="en-US" sz="1600" dirty="0">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2"/>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nvGrpSpPr>
          <p:cNvPr id="11" name="Group 10"/>
          <p:cNvGrpSpPr/>
          <p:nvPr/>
        </p:nvGrpSpPr>
        <p:grpSpPr>
          <a:xfrm>
            <a:off x="360000" y="436199"/>
            <a:ext cx="756936" cy="478772"/>
            <a:chOff x="360000" y="436199"/>
            <a:chExt cx="756936" cy="478772"/>
          </a:xfrm>
        </p:grpSpPr>
        <p:sp>
          <p:nvSpPr>
            <p:cNvPr id="7" name="燕尾形 19"/>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8" name="燕尾形 20"/>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grpSp>
      <p:sp>
        <p:nvSpPr>
          <p:cNvPr id="9" name="文本框 37"/>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Arial" panose="020B0604020202020204" pitchFamily="34" charset="0"/>
                <a:ea typeface="微软雅黑" panose="020B0503020204020204" pitchFamily="34" charset="-122"/>
                <a:cs typeface="Arial" panose="020B0604020202020204" pitchFamily="34" charset="0"/>
              </a:rPr>
              <a:t>Overview</a:t>
            </a:r>
            <a:endParaRPr lang="en-US" altLang="zh-CN" sz="3200" b="1" dirty="0">
              <a:solidFill>
                <a:srgbClr val="C11F23"/>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Content Placeholder 4"/>
          <p:cNvSpPr>
            <a:spLocks noGrp="1"/>
          </p:cNvSpPr>
          <p:nvPr>
            <p:ph idx="1"/>
          </p:nvPr>
        </p:nvSpPr>
        <p:spPr>
          <a:xfrm>
            <a:off x="685165" y="1557020"/>
            <a:ext cx="10704195" cy="4610735"/>
          </a:xfrm>
        </p:spPr>
        <p:txBody>
          <a:bodyPr>
            <a:noAutofit/>
          </a:bodyPr>
          <a:lstStyle/>
          <a:p>
            <a:pPr marL="0" indent="457200">
              <a:buNone/>
            </a:pPr>
            <a:r>
              <a:rPr lang="en-US" sz="2000" dirty="0">
                <a:latin typeface="Arial" panose="020B0604020202020204" pitchFamily="34" charset="0"/>
                <a:cs typeface="Arial" panose="020B0604020202020204" pitchFamily="34" charset="0"/>
              </a:rPr>
              <a:t>The key to enhancing the generalization ability of a zero-shot medical image classification model lies in effectively using existing data to better classify unseen diseases.</a:t>
            </a:r>
            <a:endParaRPr lang="en-US" sz="2000" dirty="0">
              <a:latin typeface="Arial" panose="020B0604020202020204" pitchFamily="34" charset="0"/>
              <a:cs typeface="Arial" panose="020B0604020202020204" pitchFamily="34" charset="0"/>
            </a:endParaRPr>
          </a:p>
          <a:p>
            <a:pPr marL="0" indent="457200">
              <a:buNone/>
            </a:pPr>
            <a:endParaRPr lang="en-US" sz="2000" dirty="0">
              <a:latin typeface="Arial" panose="020B0604020202020204" pitchFamily="34" charset="0"/>
              <a:cs typeface="Arial" panose="020B0604020202020204" pitchFamily="34" charset="0"/>
            </a:endParaRPr>
          </a:p>
          <a:p>
            <a:pPr marL="514350" indent="-514350">
              <a:buAutoNum type="arabicPeriod"/>
            </a:pPr>
            <a:r>
              <a:rPr sz="2000" dirty="0">
                <a:latin typeface="Arial" panose="020B0604020202020204" pitchFamily="34" charset="0"/>
                <a:cs typeface="Arial" panose="020B0604020202020204" pitchFamily="34" charset="0"/>
              </a:rPr>
              <a:t>We use a </a:t>
            </a:r>
            <a:r>
              <a:rPr sz="2000" b="1" dirty="0">
                <a:latin typeface="Arial" panose="020B0604020202020204" pitchFamily="34" charset="0"/>
                <a:cs typeface="Arial" panose="020B0604020202020204" pitchFamily="34" charset="0"/>
              </a:rPr>
              <a:t>Visual-Language Model (VLM)</a:t>
            </a:r>
            <a:r>
              <a:rPr sz="2000" dirty="0">
                <a:latin typeface="Arial" panose="020B0604020202020204" pitchFamily="34" charset="0"/>
                <a:cs typeface="Arial" panose="020B0604020202020204" pitchFamily="34" charset="0"/>
              </a:rPr>
              <a:t> to connect visual features </a:t>
            </a:r>
            <a:r>
              <a:rPr lang="en-US" sz="2000" dirty="0">
                <a:latin typeface="Arial" panose="020B0604020202020204" pitchFamily="34" charset="0"/>
                <a:cs typeface="Arial" panose="020B0604020202020204" pitchFamily="34" charset="0"/>
              </a:rPr>
              <a:t>with </a:t>
            </a:r>
            <a:r>
              <a:rPr sz="2000" dirty="0">
                <a:latin typeface="Arial" panose="020B0604020202020204" pitchFamily="34" charset="0"/>
                <a:cs typeface="Arial" panose="020B0604020202020204" pitchFamily="34" charset="0"/>
              </a:rPr>
              <a:t>textual descriptions, crucial for zero-shot tasks.</a:t>
            </a:r>
            <a:endParaRPr lang="zh-CN" altLang="en-US" sz="2000" u="none" strike="noStrike" dirty="0">
              <a:solidFill>
                <a:srgbClr val="0D0D0D"/>
              </a:solidFill>
              <a:effectLst/>
              <a:latin typeface="Arial" panose="020B0604020202020204" pitchFamily="34" charset="0"/>
              <a:cs typeface="Arial" panose="020B0604020202020204" pitchFamily="34" charset="0"/>
            </a:endParaRPr>
          </a:p>
          <a:p>
            <a:pPr marL="514350" indent="-514350">
              <a:buFont typeface="Arial" panose="020B0604020202020204" pitchFamily="34" charset="0"/>
              <a:buAutoNum type="arabicPeriod"/>
            </a:pPr>
            <a:r>
              <a:rPr lang="en-US" sz="2000" u="none" strike="noStrike" dirty="0">
                <a:solidFill>
                  <a:srgbClr val="0D0D0D"/>
                </a:solidFill>
                <a:effectLst/>
                <a:latin typeface="Arial" panose="020B0604020202020204" pitchFamily="34" charset="0"/>
                <a:cs typeface="Arial" panose="020B0604020202020204" pitchFamily="34" charset="0"/>
              </a:rPr>
              <a:t>W</a:t>
            </a:r>
            <a:r>
              <a:rPr sz="2000" u="none" strike="noStrike" dirty="0">
                <a:solidFill>
                  <a:srgbClr val="0D0D0D"/>
                </a:solidFill>
                <a:effectLst/>
                <a:latin typeface="Arial" panose="020B0604020202020204" pitchFamily="34" charset="0"/>
                <a:cs typeface="Arial" panose="020B0604020202020204" pitchFamily="34" charset="0"/>
              </a:rPr>
              <a:t>e augment labels with </a:t>
            </a:r>
            <a:r>
              <a:rPr sz="2000" b="1" u="none" strike="noStrike" dirty="0">
                <a:solidFill>
                  <a:srgbClr val="0D0D0D"/>
                </a:solidFill>
                <a:effectLst/>
                <a:latin typeface="Arial" panose="020B0604020202020204" pitchFamily="34" charset="0"/>
                <a:cs typeface="Arial" panose="020B0604020202020204" pitchFamily="34" charset="0"/>
              </a:rPr>
              <a:t>detailed descriptions</a:t>
            </a:r>
            <a:r>
              <a:rPr sz="2000" u="none" strike="noStrike" dirty="0">
                <a:solidFill>
                  <a:srgbClr val="0D0D0D"/>
                </a:solidFill>
                <a:effectLst/>
                <a:latin typeface="Arial" panose="020B0604020202020204" pitchFamily="34" charset="0"/>
                <a:cs typeface="Arial" panose="020B0604020202020204" pitchFamily="34" charset="0"/>
              </a:rPr>
              <a:t> generated by GPT-4</a:t>
            </a:r>
            <a:r>
              <a:rPr lang="en-US" sz="2000" u="none" strike="noStrike" dirty="0">
                <a:solidFill>
                  <a:srgbClr val="0D0D0D"/>
                </a:solidFill>
                <a:effectLst/>
                <a:latin typeface="Arial" panose="020B0604020202020204" pitchFamily="34" charset="0"/>
                <a:cs typeface="Arial" panose="020B0604020202020204" pitchFamily="34" charset="0"/>
              </a:rPr>
              <a:t>,</a:t>
            </a:r>
            <a:r>
              <a:rPr sz="2000" u="none" strike="noStrike" dirty="0">
                <a:solidFill>
                  <a:srgbClr val="0D0D0D"/>
                </a:solidFill>
                <a:effectLst/>
                <a:latin typeface="Arial" panose="020B0604020202020204" pitchFamily="34" charset="0"/>
                <a:cs typeface="Arial" panose="020B0604020202020204" pitchFamily="34" charset="0"/>
              </a:rPr>
              <a:t> helping the model understand unseen diseases by learning from similar descriptions of known conditions.</a:t>
            </a:r>
            <a:endParaRPr sz="2000" u="none" strike="noStrike" dirty="0">
              <a:solidFill>
                <a:srgbClr val="0D0D0D"/>
              </a:solidFill>
              <a:effectLst/>
              <a:latin typeface="Arial" panose="020B0604020202020204" pitchFamily="34" charset="0"/>
              <a:cs typeface="Arial" panose="020B0604020202020204" pitchFamily="34" charset="0"/>
            </a:endParaRPr>
          </a:p>
          <a:p>
            <a:pPr marL="514350" indent="-514350">
              <a:buFont typeface="Arial" panose="020B0604020202020204" pitchFamily="34" charset="0"/>
              <a:buAutoNum type="arabicPeriod"/>
            </a:pPr>
            <a:r>
              <a:rPr sz="2000" u="none" strike="noStrike" dirty="0">
                <a:solidFill>
                  <a:srgbClr val="0D0D0D"/>
                </a:solidFill>
                <a:effectLst/>
                <a:latin typeface="Arial" panose="020B0604020202020204" pitchFamily="34" charset="0"/>
                <a:cs typeface="Arial" panose="020B0604020202020204" pitchFamily="34" charset="0"/>
              </a:rPr>
              <a:t>We integrate specific disease locations from CheXpert and map the diseases from the task to </a:t>
            </a:r>
            <a:r>
              <a:rPr sz="2000" b="1" u="none" strike="noStrike" dirty="0">
                <a:solidFill>
                  <a:srgbClr val="0D0D0D"/>
                </a:solidFill>
                <a:effectLst/>
                <a:latin typeface="Arial" panose="020B0604020202020204" pitchFamily="34" charset="0"/>
                <a:cs typeface="Arial" panose="020B0604020202020204" pitchFamily="34" charset="0"/>
              </a:rPr>
              <a:t>anatomical locations</a:t>
            </a:r>
            <a:r>
              <a:rPr sz="2000" u="none" strike="noStrike" dirty="0">
                <a:solidFill>
                  <a:srgbClr val="0D0D0D"/>
                </a:solidFill>
                <a:effectLst/>
                <a:latin typeface="Arial" panose="020B0604020202020204" pitchFamily="34" charset="0"/>
                <a:cs typeface="Arial" panose="020B0604020202020204" pitchFamily="34" charset="0"/>
              </a:rPr>
              <a:t>, enhancing generalization by modeling fine-grained relationships.</a:t>
            </a:r>
            <a:endParaRPr lang="en-US" sz="2000" u="none" strike="noStrike" dirty="0">
              <a:solidFill>
                <a:srgbClr val="0D0D0D"/>
              </a:solidFill>
              <a:effectLst/>
              <a:latin typeface="Arial" panose="020B0604020202020204" pitchFamily="34" charset="0"/>
              <a:cs typeface="Arial" panose="020B0604020202020204" pitchFamily="34" charset="0"/>
            </a:endParaRPr>
          </a:p>
          <a:p>
            <a:pPr marL="514350" indent="-514350">
              <a:buFont typeface="Arial" panose="020B0604020202020204" pitchFamily="34" charset="0"/>
              <a:buAutoNum type="arabicPeriod"/>
            </a:pPr>
            <a:r>
              <a:rPr lang="en-US" sz="2000" u="none" strike="noStrike" dirty="0">
                <a:solidFill>
                  <a:srgbClr val="0D0D0D"/>
                </a:solidFill>
                <a:effectLst/>
                <a:latin typeface="Arial" panose="020B0604020202020204" pitchFamily="34" charset="0"/>
                <a:cs typeface="Arial" panose="020B0604020202020204" pitchFamily="34" charset="0"/>
              </a:rPr>
              <a:t>We apply a </a:t>
            </a:r>
            <a:r>
              <a:rPr lang="en-US" sz="2000" b="1" u="none" strike="noStrike" dirty="0">
                <a:solidFill>
                  <a:srgbClr val="0D0D0D"/>
                </a:solidFill>
                <a:effectLst/>
                <a:latin typeface="Arial" panose="020B0604020202020204" pitchFamily="34" charset="0"/>
                <a:cs typeface="Arial" panose="020B0604020202020204" pitchFamily="34" charset="0"/>
              </a:rPr>
              <a:t>class-wise ensemble</a:t>
            </a:r>
            <a:r>
              <a:rPr lang="en-US" sz="2000" u="none" strike="noStrike" dirty="0">
                <a:solidFill>
                  <a:srgbClr val="0D0D0D"/>
                </a:solidFill>
                <a:effectLst/>
                <a:latin typeface="Arial" panose="020B0604020202020204" pitchFamily="34" charset="0"/>
                <a:cs typeface="Arial" panose="020B0604020202020204" pitchFamily="34" charset="0"/>
              </a:rPr>
              <a:t> strategy and perform </a:t>
            </a:r>
            <a:r>
              <a:rPr lang="en-US" sz="2000" b="1" u="none" strike="noStrike" dirty="0">
                <a:solidFill>
                  <a:srgbClr val="0D0D0D"/>
                </a:solidFill>
                <a:effectLst/>
                <a:latin typeface="Arial" panose="020B0604020202020204" pitchFamily="34" charset="0"/>
                <a:cs typeface="Arial" panose="020B0604020202020204" pitchFamily="34" charset="0"/>
              </a:rPr>
              <a:t>test-time fusion</a:t>
            </a:r>
            <a:r>
              <a:rPr lang="en-US" sz="2000" u="none" strike="noStrike" dirty="0">
                <a:solidFill>
                  <a:srgbClr val="0D0D0D"/>
                </a:solidFill>
                <a:effectLst/>
                <a:latin typeface="Arial" panose="020B0604020202020204" pitchFamily="34" charset="0"/>
                <a:cs typeface="Arial" panose="020B0604020202020204" pitchFamily="34" charset="0"/>
              </a:rPr>
              <a:t> to improve robustness and accuracy in zero-shot classification.</a:t>
            </a:r>
            <a:endParaRPr lang="en-US" sz="2000" u="none" strike="noStrike" dirty="0">
              <a:solidFill>
                <a:srgbClr val="0D0D0D"/>
              </a:solidFill>
              <a:effectLst/>
              <a:latin typeface="Arial" panose="020B0604020202020204" pitchFamily="34" charset="0"/>
              <a:cs typeface="Arial" panose="020B0604020202020204" pitchFamily="34" charset="0"/>
            </a:endParaRPr>
          </a:p>
          <a:p>
            <a:pPr marL="514350" indent="-514350">
              <a:buFont typeface="Arial" panose="020B0604020202020204" pitchFamily="34" charset="0"/>
              <a:buAutoNum type="arabicPeriod"/>
            </a:pPr>
            <a:r>
              <a:rPr lang="en-US" sz="2000" dirty="0">
                <a:latin typeface="Arial" panose="020B0604020202020204" pitchFamily="34" charset="0"/>
                <a:cs typeface="Arial" panose="020B0604020202020204" pitchFamily="34" charset="0"/>
              </a:rPr>
              <a:t>Our method achieved </a:t>
            </a:r>
            <a:r>
              <a:rPr lang="en-US" sz="2000" b="1" dirty="0">
                <a:latin typeface="Arial" panose="020B0604020202020204" pitchFamily="34" charset="0"/>
                <a:cs typeface="Arial" panose="020B0604020202020204" pitchFamily="34" charset="0"/>
              </a:rPr>
              <a:t>second place</a:t>
            </a:r>
            <a:r>
              <a:rPr lang="en-US" sz="2000" dirty="0">
                <a:latin typeface="Arial" panose="020B0604020202020204" pitchFamily="34" charset="0"/>
                <a:cs typeface="Arial" panose="020B0604020202020204" pitchFamily="34" charset="0"/>
              </a:rPr>
              <a:t> in Task 3 of the MICCAI 2024 Challenge.</a:t>
            </a:r>
            <a:endParaRPr lang="en-US" sz="20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4BF843C4-02D7-D548-A4C0-CA8C7E2CA56E}"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custDataLst>
              <p:tags r:id="rId1"/>
            </p:custDataLst>
          </p:nvPr>
        </p:nvSpPr>
        <p:spPr>
          <a:xfrm>
            <a:off x="847090" y="2959735"/>
            <a:ext cx="3631565" cy="216027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469002"/>
            <a:ext cx="10515600" cy="768673"/>
          </a:xfrm>
        </p:spPr>
        <p:txBody>
          <a:bodyPr/>
          <a:lstStyle/>
          <a:p>
            <a:r>
              <a:rPr lang="en-US" dirty="0">
                <a:latin typeface="Arial" panose="020B0604020202020204" pitchFamily="34" charset="0"/>
                <a:cs typeface="Arial" panose="020B0604020202020204" pitchFamily="34" charset="0"/>
              </a:rPr>
              <a:t>zero-shot learning</a:t>
            </a:r>
            <a:endParaRPr lang="en-US" dirty="0">
              <a:latin typeface="Arial" panose="020B0604020202020204" pitchFamily="34" charset="0"/>
              <a:cs typeface="Arial" panose="020B0604020202020204" pitchFamily="34" charset="0"/>
            </a:endParaRPr>
          </a:p>
        </p:txBody>
      </p:sp>
      <p:sp>
        <p:nvSpPr>
          <p:cNvPr id="4" name="矩形 32"/>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nvGrpSpPr>
          <p:cNvPr id="11" name="Group 10"/>
          <p:cNvGrpSpPr/>
          <p:nvPr/>
        </p:nvGrpSpPr>
        <p:grpSpPr>
          <a:xfrm>
            <a:off x="360000" y="436199"/>
            <a:ext cx="756936" cy="478772"/>
            <a:chOff x="360000" y="436199"/>
            <a:chExt cx="756936" cy="478772"/>
          </a:xfrm>
        </p:grpSpPr>
        <p:sp>
          <p:nvSpPr>
            <p:cNvPr id="7" name="燕尾形 19"/>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8" name="燕尾形 20"/>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grpSp>
      <p:sp>
        <p:nvSpPr>
          <p:cNvPr id="24" name="TextBox 23"/>
          <p:cNvSpPr txBox="1"/>
          <p:nvPr>
            <p:custDataLst>
              <p:tags r:id="rId2"/>
            </p:custDataLst>
          </p:nvPr>
        </p:nvSpPr>
        <p:spPr>
          <a:xfrm>
            <a:off x="2159527" y="2485037"/>
            <a:ext cx="1005788"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Training</a:t>
            </a:r>
            <a:endParaRPr lang="en-US" b="1" dirty="0">
              <a:latin typeface="Arial" panose="020B0604020202020204" pitchFamily="34" charset="0"/>
              <a:cs typeface="Arial" panose="020B0604020202020204" pitchFamily="34" charset="0"/>
            </a:endParaRPr>
          </a:p>
        </p:txBody>
      </p:sp>
      <p:sp>
        <p:nvSpPr>
          <p:cNvPr id="26" name="TextBox 25"/>
          <p:cNvSpPr txBox="1"/>
          <p:nvPr>
            <p:custDataLst>
              <p:tags r:id="rId3"/>
            </p:custDataLst>
          </p:nvPr>
        </p:nvSpPr>
        <p:spPr>
          <a:xfrm>
            <a:off x="8091844" y="2398042"/>
            <a:ext cx="924099"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Testing</a:t>
            </a:r>
            <a:endParaRPr lang="en-US" b="1" dirty="0">
              <a:latin typeface="Arial" panose="020B0604020202020204" pitchFamily="34" charset="0"/>
              <a:cs typeface="Arial" panose="020B0604020202020204" pitchFamily="34" charset="0"/>
            </a:endParaRPr>
          </a:p>
        </p:txBody>
      </p:sp>
      <p:sp>
        <p:nvSpPr>
          <p:cNvPr id="53" name="Right Arrow 52"/>
          <p:cNvSpPr/>
          <p:nvPr>
            <p:custDataLst>
              <p:tags r:id="rId4"/>
            </p:custDataLst>
          </p:nvPr>
        </p:nvSpPr>
        <p:spPr>
          <a:xfrm>
            <a:off x="5255749" y="3817075"/>
            <a:ext cx="752559" cy="445062"/>
          </a:xfrm>
          <a:prstGeom prst="right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文本框 37"/>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Arial" panose="020B0604020202020204" pitchFamily="34" charset="0"/>
                <a:ea typeface="微软雅黑" panose="020B0503020204020204" pitchFamily="34" charset="-122"/>
                <a:cs typeface="Arial" panose="020B0604020202020204" pitchFamily="34" charset="0"/>
              </a:rPr>
              <a:t>Problem</a:t>
            </a:r>
            <a:endParaRPr lang="en-US" altLang="zh-CN" sz="3200" b="1" dirty="0">
              <a:solidFill>
                <a:srgbClr val="C11F23"/>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Slide Number Placeholder 1"/>
          <p:cNvSpPr>
            <a:spLocks noGrp="1"/>
          </p:cNvSpPr>
          <p:nvPr>
            <p:ph type="sldNum" sz="quarter" idx="12"/>
          </p:nvPr>
        </p:nvSpPr>
        <p:spPr/>
        <p:txBody>
          <a:bodyPr/>
          <a:lstStyle/>
          <a:p>
            <a:fld id="{4BF843C4-02D7-D548-A4C0-CA8C7E2CA56E}" type="slidenum">
              <a:rPr lang="en-US" smtClean="0"/>
            </a:fld>
            <a:endParaRPr lang="en-US"/>
          </a:p>
        </p:txBody>
      </p:sp>
      <p:pic>
        <p:nvPicPr>
          <p:cNvPr id="23" name="图片 22"/>
          <p:cNvPicPr>
            <a:picLocks noChangeAspect="1"/>
          </p:cNvPicPr>
          <p:nvPr>
            <p:custDataLst>
              <p:tags r:id="rId5"/>
            </p:custDataLst>
          </p:nvPr>
        </p:nvPicPr>
        <p:blipFill>
          <a:blip r:embed="rId6"/>
          <a:stretch>
            <a:fillRect/>
          </a:stretch>
        </p:blipFill>
        <p:spPr>
          <a:xfrm>
            <a:off x="1080135" y="3431540"/>
            <a:ext cx="984885" cy="894080"/>
          </a:xfrm>
          <a:prstGeom prst="rect">
            <a:avLst/>
          </a:prstGeom>
        </p:spPr>
      </p:pic>
      <p:pic>
        <p:nvPicPr>
          <p:cNvPr id="28" name="图片 27"/>
          <p:cNvPicPr>
            <a:picLocks noChangeAspect="1"/>
          </p:cNvPicPr>
          <p:nvPr>
            <p:custDataLst>
              <p:tags r:id="rId7"/>
            </p:custDataLst>
          </p:nvPr>
        </p:nvPicPr>
        <p:blipFill>
          <a:blip r:embed="rId8"/>
          <a:stretch>
            <a:fillRect/>
          </a:stretch>
        </p:blipFill>
        <p:spPr>
          <a:xfrm>
            <a:off x="1203325" y="3503930"/>
            <a:ext cx="938530" cy="930275"/>
          </a:xfrm>
          <a:prstGeom prst="rect">
            <a:avLst/>
          </a:prstGeom>
        </p:spPr>
      </p:pic>
      <p:pic>
        <p:nvPicPr>
          <p:cNvPr id="30" name="图片 29"/>
          <p:cNvPicPr>
            <a:picLocks noChangeAspect="1"/>
          </p:cNvPicPr>
          <p:nvPr>
            <p:custDataLst>
              <p:tags r:id="rId9"/>
            </p:custDataLst>
          </p:nvPr>
        </p:nvPicPr>
        <p:blipFill>
          <a:blip r:embed="rId10"/>
          <a:stretch>
            <a:fillRect/>
          </a:stretch>
        </p:blipFill>
        <p:spPr>
          <a:xfrm>
            <a:off x="1316355" y="3603625"/>
            <a:ext cx="929640" cy="896620"/>
          </a:xfrm>
          <a:prstGeom prst="rect">
            <a:avLst/>
          </a:prstGeom>
        </p:spPr>
      </p:pic>
      <p:sp>
        <p:nvSpPr>
          <p:cNvPr id="33" name="Rounded Rectangle 20"/>
          <p:cNvSpPr/>
          <p:nvPr>
            <p:custDataLst>
              <p:tags r:id="rId11"/>
            </p:custDataLst>
          </p:nvPr>
        </p:nvSpPr>
        <p:spPr>
          <a:xfrm>
            <a:off x="6737985" y="2959735"/>
            <a:ext cx="3631565" cy="216027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dirty="0">
              <a:latin typeface="Arial" panose="020B0604020202020204" pitchFamily="34" charset="0"/>
              <a:cs typeface="Arial" panose="020B0604020202020204" pitchFamily="34" charset="0"/>
            </a:endParaRPr>
          </a:p>
        </p:txBody>
      </p:sp>
      <p:sp>
        <p:nvSpPr>
          <p:cNvPr id="35" name="文本框 34"/>
          <p:cNvSpPr txBox="1"/>
          <p:nvPr>
            <p:custDataLst>
              <p:tags r:id="rId12"/>
            </p:custDataLst>
          </p:nvPr>
        </p:nvSpPr>
        <p:spPr>
          <a:xfrm>
            <a:off x="3002280" y="3289300"/>
            <a:ext cx="1476375" cy="1383665"/>
          </a:xfrm>
          <a:prstGeom prst="rect">
            <a:avLst/>
          </a:prstGeom>
          <a:noFill/>
        </p:spPr>
        <p:txBody>
          <a:bodyPr wrap="square" rtlCol="0">
            <a:spAutoFit/>
          </a:bodyPr>
          <a:p>
            <a:r>
              <a:rPr lang="zh-CN" altLang="en-US" sz="1200">
                <a:latin typeface="Arial" panose="020B0604020202020204" pitchFamily="34" charset="0"/>
                <a:cs typeface="Arial" panose="020B0604020202020204" pitchFamily="34" charset="0"/>
              </a:rPr>
              <a:t>Adenopathy</a:t>
            </a:r>
            <a:endParaRPr lang="zh-CN" altLang="en-US" sz="1200">
              <a:latin typeface="Arial" panose="020B0604020202020204" pitchFamily="34" charset="0"/>
              <a:cs typeface="Arial" panose="020B0604020202020204" pitchFamily="34" charset="0"/>
            </a:endParaRPr>
          </a:p>
          <a:p>
            <a:r>
              <a:rPr lang="zh-CN" altLang="en-US" sz="1200">
                <a:latin typeface="Arial" panose="020B0604020202020204" pitchFamily="34" charset="0"/>
                <a:cs typeface="Arial" panose="020B0604020202020204" pitchFamily="34" charset="0"/>
              </a:rPr>
              <a:t>Atelectasis</a:t>
            </a:r>
            <a:endParaRPr lang="zh-CN" altLang="en-US" sz="1200">
              <a:latin typeface="Arial" panose="020B0604020202020204" pitchFamily="34" charset="0"/>
              <a:cs typeface="Arial" panose="020B0604020202020204" pitchFamily="34" charset="0"/>
            </a:endParaRPr>
          </a:p>
          <a:p>
            <a:r>
              <a:rPr lang="en-US" altLang="zh-CN" sz="1200">
                <a:latin typeface="Arial" panose="020B0604020202020204" pitchFamily="34" charset="0"/>
                <a:cs typeface="Arial" panose="020B0604020202020204" pitchFamily="34" charset="0"/>
              </a:rPr>
              <a:t>...</a:t>
            </a:r>
            <a:endParaRPr lang="en-US" altLang="zh-CN" sz="1200">
              <a:latin typeface="Arial" panose="020B0604020202020204" pitchFamily="34" charset="0"/>
              <a:cs typeface="Arial" panose="020B0604020202020204" pitchFamily="34" charset="0"/>
            </a:endParaRPr>
          </a:p>
          <a:p>
            <a:r>
              <a:rPr lang="en-US" altLang="zh-CN" sz="1200">
                <a:latin typeface="Arial" panose="020B0604020202020204" pitchFamily="34" charset="0"/>
                <a:cs typeface="Arial" panose="020B0604020202020204" pitchFamily="34" charset="0"/>
              </a:rPr>
              <a:t>...</a:t>
            </a:r>
            <a:endParaRPr lang="en-US" altLang="zh-CN" sz="1200">
              <a:latin typeface="Arial" panose="020B0604020202020204" pitchFamily="34" charset="0"/>
              <a:cs typeface="Arial" panose="020B0604020202020204" pitchFamily="34" charset="0"/>
            </a:endParaRPr>
          </a:p>
          <a:p>
            <a:r>
              <a:rPr lang="en-US" altLang="zh-CN" sz="1200">
                <a:latin typeface="Arial" panose="020B0604020202020204" pitchFamily="34" charset="0"/>
                <a:cs typeface="Arial" panose="020B0604020202020204" pitchFamily="34" charset="0"/>
              </a:rPr>
              <a:t>...</a:t>
            </a:r>
            <a:endParaRPr lang="en-US" altLang="zh-CN" sz="1200">
              <a:latin typeface="Arial" panose="020B0604020202020204" pitchFamily="34" charset="0"/>
              <a:cs typeface="Arial" panose="020B0604020202020204" pitchFamily="34" charset="0"/>
            </a:endParaRPr>
          </a:p>
          <a:p>
            <a:r>
              <a:rPr lang="en-US" altLang="zh-CN" sz="1200">
                <a:latin typeface="Arial" panose="020B0604020202020204" pitchFamily="34" charset="0"/>
                <a:cs typeface="Arial" panose="020B0604020202020204" pitchFamily="34" charset="0"/>
              </a:rPr>
              <a:t>Tortuous Aorta</a:t>
            </a:r>
            <a:endParaRPr lang="en-US" altLang="zh-CN" sz="1200">
              <a:latin typeface="Arial" panose="020B0604020202020204" pitchFamily="34" charset="0"/>
              <a:cs typeface="Arial" panose="020B0604020202020204" pitchFamily="34" charset="0"/>
            </a:endParaRPr>
          </a:p>
          <a:p>
            <a:r>
              <a:rPr lang="en-US" altLang="zh-CN" sz="1200">
                <a:latin typeface="Arial" panose="020B0604020202020204" pitchFamily="34" charset="0"/>
                <a:cs typeface="Arial" panose="020B0604020202020204" pitchFamily="34" charset="0"/>
              </a:rPr>
              <a:t>Tuberculosis</a:t>
            </a:r>
            <a:endParaRPr lang="en-US" altLang="zh-CN" sz="1200">
              <a:latin typeface="Arial" panose="020B0604020202020204" pitchFamily="34" charset="0"/>
              <a:cs typeface="Arial" panose="020B0604020202020204" pitchFamily="34" charset="0"/>
            </a:endParaRPr>
          </a:p>
        </p:txBody>
      </p:sp>
      <p:pic>
        <p:nvPicPr>
          <p:cNvPr id="36" name="图片 35"/>
          <p:cNvPicPr>
            <a:picLocks noChangeAspect="1"/>
          </p:cNvPicPr>
          <p:nvPr>
            <p:custDataLst>
              <p:tags r:id="rId13"/>
            </p:custDataLst>
          </p:nvPr>
        </p:nvPicPr>
        <p:blipFill>
          <a:blip r:embed="rId6"/>
          <a:stretch>
            <a:fillRect/>
          </a:stretch>
        </p:blipFill>
        <p:spPr>
          <a:xfrm>
            <a:off x="7119620" y="3431540"/>
            <a:ext cx="984885" cy="894080"/>
          </a:xfrm>
          <a:prstGeom prst="rect">
            <a:avLst/>
          </a:prstGeom>
        </p:spPr>
      </p:pic>
      <p:pic>
        <p:nvPicPr>
          <p:cNvPr id="37" name="图片 36"/>
          <p:cNvPicPr>
            <a:picLocks noChangeAspect="1"/>
          </p:cNvPicPr>
          <p:nvPr>
            <p:custDataLst>
              <p:tags r:id="rId14"/>
            </p:custDataLst>
          </p:nvPr>
        </p:nvPicPr>
        <p:blipFill>
          <a:blip r:embed="rId8"/>
          <a:stretch>
            <a:fillRect/>
          </a:stretch>
        </p:blipFill>
        <p:spPr>
          <a:xfrm>
            <a:off x="7242810" y="3503930"/>
            <a:ext cx="938530" cy="930275"/>
          </a:xfrm>
          <a:prstGeom prst="rect">
            <a:avLst/>
          </a:prstGeom>
        </p:spPr>
      </p:pic>
      <p:pic>
        <p:nvPicPr>
          <p:cNvPr id="38" name="图片 37"/>
          <p:cNvPicPr>
            <a:picLocks noChangeAspect="1"/>
          </p:cNvPicPr>
          <p:nvPr>
            <p:custDataLst>
              <p:tags r:id="rId15"/>
            </p:custDataLst>
          </p:nvPr>
        </p:nvPicPr>
        <p:blipFill>
          <a:blip r:embed="rId10"/>
          <a:stretch>
            <a:fillRect/>
          </a:stretch>
        </p:blipFill>
        <p:spPr>
          <a:xfrm>
            <a:off x="7355840" y="3603625"/>
            <a:ext cx="929640" cy="896620"/>
          </a:xfrm>
          <a:prstGeom prst="rect">
            <a:avLst/>
          </a:prstGeom>
        </p:spPr>
      </p:pic>
      <p:sp>
        <p:nvSpPr>
          <p:cNvPr id="39" name="文本框 38"/>
          <p:cNvSpPr txBox="1"/>
          <p:nvPr>
            <p:custDataLst>
              <p:tags r:id="rId16"/>
            </p:custDataLst>
          </p:nvPr>
        </p:nvSpPr>
        <p:spPr>
          <a:xfrm>
            <a:off x="8776970" y="3414395"/>
            <a:ext cx="1476375" cy="1014730"/>
          </a:xfrm>
          <a:prstGeom prst="rect">
            <a:avLst/>
          </a:prstGeom>
          <a:noFill/>
        </p:spPr>
        <p:txBody>
          <a:bodyPr wrap="square" rtlCol="0">
            <a:spAutoFit/>
          </a:bodyPr>
          <a:p>
            <a:r>
              <a:rPr lang="zh-CN" altLang="en-US" sz="1200">
                <a:latin typeface="Arial" panose="020B0604020202020204" pitchFamily="34" charset="0"/>
                <a:cs typeface="Arial" panose="020B0604020202020204" pitchFamily="34" charset="0"/>
              </a:rPr>
              <a:t>Bulla</a:t>
            </a:r>
            <a:endParaRPr lang="zh-CN" altLang="en-US" sz="1200">
              <a:latin typeface="Arial" panose="020B0604020202020204" pitchFamily="34" charset="0"/>
              <a:cs typeface="Arial" panose="020B0604020202020204" pitchFamily="34" charset="0"/>
            </a:endParaRPr>
          </a:p>
          <a:p>
            <a:r>
              <a:rPr lang="zh-CN" altLang="en-US" sz="1200">
                <a:latin typeface="Arial" panose="020B0604020202020204" pitchFamily="34" charset="0"/>
                <a:cs typeface="Arial" panose="020B0604020202020204" pitchFamily="34" charset="0"/>
              </a:rPr>
              <a:t>Cardiomyopathy</a:t>
            </a:r>
            <a:endParaRPr lang="zh-CN" altLang="en-US" sz="1200">
              <a:latin typeface="Arial" panose="020B0604020202020204" pitchFamily="34" charset="0"/>
              <a:cs typeface="Arial" panose="020B0604020202020204" pitchFamily="34" charset="0"/>
            </a:endParaRPr>
          </a:p>
          <a:p>
            <a:r>
              <a:rPr lang="zh-CN" altLang="en-US" sz="1200">
                <a:latin typeface="Arial" panose="020B0604020202020204" pitchFamily="34" charset="0"/>
                <a:cs typeface="Arial" panose="020B0604020202020204" pitchFamily="34" charset="0"/>
              </a:rPr>
              <a:t>Hilum</a:t>
            </a:r>
            <a:endParaRPr lang="zh-CN" altLang="en-US" sz="1200">
              <a:latin typeface="Arial" panose="020B0604020202020204" pitchFamily="34" charset="0"/>
              <a:cs typeface="Arial" panose="020B0604020202020204" pitchFamily="34" charset="0"/>
            </a:endParaRPr>
          </a:p>
          <a:p>
            <a:r>
              <a:rPr lang="zh-CN" altLang="en-US" sz="1200">
                <a:latin typeface="Arial" panose="020B0604020202020204" pitchFamily="34" charset="0"/>
                <a:cs typeface="Arial" panose="020B0604020202020204" pitchFamily="34" charset="0"/>
              </a:rPr>
              <a:t>Osteopenia</a:t>
            </a:r>
            <a:endParaRPr lang="zh-CN" altLang="en-US" sz="1200">
              <a:latin typeface="Arial" panose="020B0604020202020204" pitchFamily="34" charset="0"/>
              <a:cs typeface="Arial" panose="020B0604020202020204" pitchFamily="34" charset="0"/>
            </a:endParaRPr>
          </a:p>
          <a:p>
            <a:r>
              <a:rPr lang="zh-CN" altLang="en-US" sz="1200">
                <a:latin typeface="Arial" panose="020B0604020202020204" pitchFamily="34" charset="0"/>
                <a:cs typeface="Arial" panose="020B0604020202020204" pitchFamily="34" charset="0"/>
              </a:rPr>
              <a:t>Scoliosis</a:t>
            </a:r>
            <a:endParaRPr lang="zh-CN" altLang="en-US" sz="120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69002"/>
            <a:ext cx="10515600" cy="4453513"/>
          </a:xfrm>
        </p:spPr>
        <p:txBody>
          <a:bodyPr>
            <a:normAutofit/>
          </a:bodyPr>
          <a:lstStyle/>
          <a:p>
            <a:r>
              <a:rPr lang="en-US" b="0" i="0" u="none" strike="noStrike" dirty="0">
                <a:solidFill>
                  <a:srgbClr val="0D0D0D"/>
                </a:solidFill>
                <a:effectLst/>
                <a:latin typeface="Arial" panose="020B0604020202020204" pitchFamily="34" charset="0"/>
                <a:cs typeface="Arial" panose="020B0604020202020204" pitchFamily="34" charset="0"/>
              </a:rPr>
              <a:t>Zero-Shot Learning Challenges in Medical Image Classification</a:t>
            </a:r>
            <a:endParaRPr lang="en-US" b="0" i="0" u="none" strike="noStrike" dirty="0">
              <a:solidFill>
                <a:srgbClr val="0D0D0D"/>
              </a:solidFill>
              <a:effectLst/>
              <a:latin typeface="Arial" panose="020B0604020202020204" pitchFamily="34" charset="0"/>
              <a:cs typeface="Arial" panose="020B0604020202020204" pitchFamily="34" charset="0"/>
            </a:endParaRPr>
          </a:p>
          <a:p>
            <a:pPr marL="514350" indent="-514350">
              <a:buAutoNum type="arabicPeriod"/>
            </a:pPr>
            <a:r>
              <a:rPr lang="en-US" b="0" i="0" u="none" strike="noStrike" dirty="0">
                <a:solidFill>
                  <a:srgbClr val="0D0D0D"/>
                </a:solidFill>
                <a:effectLst/>
                <a:latin typeface="Arial" panose="020B0604020202020204" pitchFamily="34" charset="0"/>
                <a:cs typeface="Arial" panose="020B0604020202020204" pitchFamily="34" charset="0"/>
              </a:rPr>
              <a:t>Data Limitation</a:t>
            </a:r>
            <a:endParaRPr lang="en-US" b="0" i="0" u="none" strike="noStrike" dirty="0">
              <a:solidFill>
                <a:srgbClr val="0D0D0D"/>
              </a:solidFill>
              <a:effectLst/>
              <a:latin typeface="Arial" panose="020B0604020202020204" pitchFamily="34" charset="0"/>
              <a:cs typeface="Arial" panose="020B0604020202020204" pitchFamily="34" charset="0"/>
            </a:endParaRPr>
          </a:p>
          <a:p>
            <a:pPr marL="971550" lvl="1" indent="-514350">
              <a:buFont typeface="+mj-lt"/>
              <a:buAutoNum type="romanLcPeriod"/>
            </a:pPr>
            <a:r>
              <a:rPr lang="en-US" b="0" i="0" u="none" strike="noStrike" dirty="0">
                <a:solidFill>
                  <a:srgbClr val="0D0D0D"/>
                </a:solidFill>
                <a:effectLst/>
                <a:latin typeface="Arial" panose="020B0604020202020204" pitchFamily="34" charset="0"/>
                <a:cs typeface="Arial" panose="020B0604020202020204" pitchFamily="34" charset="0"/>
              </a:rPr>
              <a:t>Zero-shot learning requires robust feature representations for unseen diseases.</a:t>
            </a:r>
            <a:endParaRPr lang="en-US" b="0" i="0" u="none" strike="noStrike" dirty="0">
              <a:solidFill>
                <a:srgbClr val="0D0D0D"/>
              </a:solidFill>
              <a:effectLst/>
              <a:latin typeface="Arial" panose="020B0604020202020204" pitchFamily="34" charset="0"/>
              <a:cs typeface="Arial" panose="020B0604020202020204" pitchFamily="34" charset="0"/>
            </a:endParaRPr>
          </a:p>
          <a:p>
            <a:pPr marL="971550" lvl="1" indent="-514350">
              <a:buFont typeface="+mj-lt"/>
              <a:buAutoNum type="romanLcPeriod"/>
            </a:pPr>
            <a:r>
              <a:rPr lang="en-US" b="0" i="0" u="none" strike="noStrike" dirty="0">
                <a:solidFill>
                  <a:srgbClr val="0D0D0D"/>
                </a:solidFill>
                <a:effectLst/>
                <a:latin typeface="Arial" panose="020B0604020202020204" pitchFamily="34" charset="0"/>
                <a:cs typeface="Arial" panose="020B0604020202020204" pitchFamily="34" charset="0"/>
              </a:rPr>
              <a:t>Gathering extensive labeled datasets is often impractical.</a:t>
            </a:r>
            <a:endParaRPr lang="en-US" b="0" i="0" u="none" strike="noStrike" dirty="0">
              <a:solidFill>
                <a:srgbClr val="0D0D0D"/>
              </a:solidFill>
              <a:effectLst/>
              <a:latin typeface="Arial" panose="020B0604020202020204" pitchFamily="34" charset="0"/>
              <a:cs typeface="Arial" panose="020B0604020202020204" pitchFamily="34" charset="0"/>
            </a:endParaRPr>
          </a:p>
          <a:p>
            <a:pPr marL="971550" lvl="1" indent="-514350">
              <a:buFont typeface="+mj-lt"/>
              <a:buAutoNum type="romanLcPeriod"/>
            </a:pPr>
            <a:endParaRPr lang="en-US" b="0" i="0" u="none" strike="noStrike" baseline="30000" dirty="0">
              <a:solidFill>
                <a:srgbClr val="0D0D0D"/>
              </a:solidFill>
              <a:effectLst/>
              <a:latin typeface="Arial" panose="020B0604020202020204" pitchFamily="34" charset="0"/>
              <a:cs typeface="Arial" panose="020B0604020202020204" pitchFamily="34" charset="0"/>
            </a:endParaRPr>
          </a:p>
          <a:p>
            <a:pPr marL="514350" indent="-514350">
              <a:buAutoNum type="arabicPeriod"/>
            </a:pPr>
            <a:r>
              <a:rPr lang="en-US" b="0" i="0" u="none" strike="noStrike" dirty="0">
                <a:solidFill>
                  <a:srgbClr val="0D0D0D"/>
                </a:solidFill>
                <a:effectLst/>
                <a:latin typeface="Arial" panose="020B0604020202020204" pitchFamily="34" charset="0"/>
                <a:cs typeface="Arial" panose="020B0604020202020204" pitchFamily="34" charset="0"/>
              </a:rPr>
              <a:t>Transfer ability Issues</a:t>
            </a:r>
            <a:endParaRPr lang="en-US" b="0" i="0" u="none" strike="noStrike" dirty="0">
              <a:solidFill>
                <a:srgbClr val="0D0D0D"/>
              </a:solidFill>
              <a:effectLst/>
              <a:latin typeface="Arial" panose="020B0604020202020204" pitchFamily="34" charset="0"/>
              <a:cs typeface="Arial" panose="020B0604020202020204" pitchFamily="34" charset="0"/>
            </a:endParaRPr>
          </a:p>
          <a:p>
            <a:pPr marL="971550" lvl="1" indent="-514350">
              <a:buFont typeface="+mj-lt"/>
              <a:buAutoNum type="romanLcPeriod"/>
            </a:pPr>
            <a:r>
              <a:rPr lang="en-US" b="0" i="0" u="none" strike="noStrike" dirty="0">
                <a:solidFill>
                  <a:srgbClr val="0D0D0D"/>
                </a:solidFill>
                <a:effectLst/>
                <a:latin typeface="Arial" panose="020B0604020202020204" pitchFamily="34" charset="0"/>
                <a:cs typeface="Arial" panose="020B0604020202020204" pitchFamily="34" charset="0"/>
              </a:rPr>
              <a:t>Knowledge transfer from known to unknown classes is often limited.</a:t>
            </a:r>
            <a:endParaRPr lang="en-US" b="0" i="0" u="none" strike="noStrike" dirty="0">
              <a:solidFill>
                <a:srgbClr val="0D0D0D"/>
              </a:solidFill>
              <a:effectLst/>
              <a:latin typeface="Arial" panose="020B0604020202020204" pitchFamily="34" charset="0"/>
              <a:cs typeface="Arial" panose="020B0604020202020204" pitchFamily="34" charset="0"/>
            </a:endParaRPr>
          </a:p>
          <a:p>
            <a:pPr marL="971550" lvl="1" indent="-514350">
              <a:buFont typeface="+mj-lt"/>
              <a:buAutoNum type="romanLcPeriod"/>
            </a:pPr>
            <a:r>
              <a:rPr lang="en-US" b="0" i="0" u="none" strike="noStrike" dirty="0">
                <a:solidFill>
                  <a:srgbClr val="0D0D0D"/>
                </a:solidFill>
                <a:effectLst/>
                <a:latin typeface="Arial" panose="020B0604020202020204" pitchFamily="34" charset="0"/>
                <a:cs typeface="Arial" panose="020B0604020202020204" pitchFamily="34" charset="0"/>
              </a:rPr>
              <a:t>Models may not effectively utilize learned representations from seen diseases when encountering new diseases.</a:t>
            </a:r>
            <a:endParaRPr lang="en-US" b="0" i="0" u="none" strike="noStrike" baseline="30000" dirty="0">
              <a:solidFill>
                <a:srgbClr val="0D0D0D"/>
              </a:solidFill>
              <a:effectLst/>
              <a:latin typeface="Arial" panose="020B0604020202020204" pitchFamily="34" charset="0"/>
              <a:cs typeface="Arial" panose="020B0604020202020204" pitchFamily="34" charset="0"/>
            </a:endParaRPr>
          </a:p>
        </p:txBody>
      </p:sp>
      <p:sp>
        <p:nvSpPr>
          <p:cNvPr id="4" name="矩形 32"/>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nvGrpSpPr>
          <p:cNvPr id="11" name="Group 10"/>
          <p:cNvGrpSpPr/>
          <p:nvPr/>
        </p:nvGrpSpPr>
        <p:grpSpPr>
          <a:xfrm>
            <a:off x="360000" y="436199"/>
            <a:ext cx="756936" cy="478772"/>
            <a:chOff x="360000" y="436199"/>
            <a:chExt cx="756936" cy="478772"/>
          </a:xfrm>
        </p:grpSpPr>
        <p:sp>
          <p:nvSpPr>
            <p:cNvPr id="7" name="燕尾形 19"/>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sp>
          <p:nvSpPr>
            <p:cNvPr id="8" name="燕尾形 20"/>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grpSp>
      <p:sp>
        <p:nvSpPr>
          <p:cNvPr id="9" name="文本框 37"/>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Arial" panose="020B0604020202020204" pitchFamily="34" charset="0"/>
                <a:ea typeface="微软雅黑" panose="020B0503020204020204" pitchFamily="34" charset="-122"/>
                <a:cs typeface="Arial" panose="020B0604020202020204" pitchFamily="34" charset="0"/>
              </a:rPr>
              <a:t>Background</a:t>
            </a:r>
            <a:endParaRPr lang="en-US" altLang="zh-CN" sz="3200" b="1" dirty="0">
              <a:solidFill>
                <a:srgbClr val="C11F23"/>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Slide Number Placeholder 1"/>
          <p:cNvSpPr>
            <a:spLocks noGrp="1"/>
          </p:cNvSpPr>
          <p:nvPr>
            <p:ph type="sldNum" sz="quarter" idx="12"/>
          </p:nvPr>
        </p:nvSpPr>
        <p:spPr/>
        <p:txBody>
          <a:bodyPr/>
          <a:lstStyle/>
          <a:p>
            <a:fld id="{4BF843C4-02D7-D548-A4C0-CA8C7E2CA56E}"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2"/>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p:cNvGrpSpPr/>
          <p:nvPr/>
        </p:nvGrpSpPr>
        <p:grpSpPr>
          <a:xfrm>
            <a:off x="360000" y="436199"/>
            <a:ext cx="756936" cy="478772"/>
            <a:chOff x="360000" y="436199"/>
            <a:chExt cx="756936" cy="478772"/>
          </a:xfrm>
        </p:grpSpPr>
        <p:sp>
          <p:nvSpPr>
            <p:cNvPr id="7" name="燕尾形 19"/>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Method</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sp>
        <p:nvSpPr>
          <p:cNvPr id="3" name="Slide Number Placeholder 2"/>
          <p:cNvSpPr>
            <a:spLocks noGrp="1"/>
          </p:cNvSpPr>
          <p:nvPr>
            <p:ph type="sldNum" sz="quarter" idx="12"/>
          </p:nvPr>
        </p:nvSpPr>
        <p:spPr/>
        <p:txBody>
          <a:bodyPr/>
          <a:lstStyle/>
          <a:p>
            <a:fld id="{4BF843C4-02D7-D548-A4C0-CA8C7E2CA56E}" type="slidenum">
              <a:rPr lang="en-US" smtClean="0"/>
            </a:fld>
            <a:endParaRPr lang="en-US"/>
          </a:p>
        </p:txBody>
      </p:sp>
      <p:pic>
        <p:nvPicPr>
          <p:cNvPr id="6" name="图片 5"/>
          <p:cNvPicPr>
            <a:picLocks noChangeAspect="1"/>
          </p:cNvPicPr>
          <p:nvPr/>
        </p:nvPicPr>
        <p:blipFill>
          <a:blip r:embed="rId1"/>
          <a:stretch>
            <a:fillRect/>
          </a:stretch>
        </p:blipFill>
        <p:spPr>
          <a:xfrm>
            <a:off x="1052195" y="1292860"/>
            <a:ext cx="9756775" cy="48520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2"/>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p:cNvGrpSpPr/>
          <p:nvPr/>
        </p:nvGrpSpPr>
        <p:grpSpPr>
          <a:xfrm>
            <a:off x="360000" y="436199"/>
            <a:ext cx="756936" cy="478772"/>
            <a:chOff x="360000" y="436199"/>
            <a:chExt cx="756936" cy="478772"/>
          </a:xfrm>
        </p:grpSpPr>
        <p:sp>
          <p:nvSpPr>
            <p:cNvPr id="7" name="燕尾形 19"/>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Method</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sp>
        <p:nvSpPr>
          <p:cNvPr id="3" name="Slide Number Placeholder 2"/>
          <p:cNvSpPr>
            <a:spLocks noGrp="1"/>
          </p:cNvSpPr>
          <p:nvPr>
            <p:ph type="sldNum" sz="quarter" idx="12"/>
          </p:nvPr>
        </p:nvSpPr>
        <p:spPr/>
        <p:txBody>
          <a:bodyPr/>
          <a:lstStyle/>
          <a:p>
            <a:fld id="{4BF843C4-02D7-D548-A4C0-CA8C7E2CA56E}" type="slidenum">
              <a:rPr lang="en-US" smtClean="0"/>
            </a:fld>
            <a:endParaRPr lang="en-US"/>
          </a:p>
        </p:txBody>
      </p:sp>
      <p:pic>
        <p:nvPicPr>
          <p:cNvPr id="5" name="图片 4"/>
          <p:cNvPicPr>
            <a:picLocks noChangeAspect="1"/>
          </p:cNvPicPr>
          <p:nvPr/>
        </p:nvPicPr>
        <p:blipFill>
          <a:blip r:embed="rId1"/>
          <a:stretch>
            <a:fillRect/>
          </a:stretch>
        </p:blipFill>
        <p:spPr>
          <a:xfrm>
            <a:off x="1417320" y="1170940"/>
            <a:ext cx="8966835" cy="51498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2"/>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p:cNvGrpSpPr/>
          <p:nvPr/>
        </p:nvGrpSpPr>
        <p:grpSpPr>
          <a:xfrm>
            <a:off x="360000" y="436199"/>
            <a:ext cx="756936" cy="478772"/>
            <a:chOff x="360000" y="436199"/>
            <a:chExt cx="756936" cy="478772"/>
          </a:xfrm>
        </p:grpSpPr>
        <p:sp>
          <p:nvSpPr>
            <p:cNvPr id="7" name="燕尾形 19"/>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Method</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sp>
        <p:nvSpPr>
          <p:cNvPr id="3" name="Slide Number Placeholder 2"/>
          <p:cNvSpPr>
            <a:spLocks noGrp="1"/>
          </p:cNvSpPr>
          <p:nvPr>
            <p:ph type="sldNum" sz="quarter" idx="12"/>
          </p:nvPr>
        </p:nvSpPr>
        <p:spPr/>
        <p:txBody>
          <a:bodyPr/>
          <a:lstStyle/>
          <a:p>
            <a:fld id="{4BF843C4-02D7-D548-A4C0-CA8C7E2CA56E}" type="slidenum">
              <a:rPr lang="en-US" smtClean="0"/>
            </a:fld>
            <a:endParaRPr lang="en-US"/>
          </a:p>
        </p:txBody>
      </p:sp>
      <p:pic>
        <p:nvPicPr>
          <p:cNvPr id="2" name="图片 1"/>
          <p:cNvPicPr>
            <a:picLocks noChangeAspect="1"/>
          </p:cNvPicPr>
          <p:nvPr/>
        </p:nvPicPr>
        <p:blipFill>
          <a:blip r:embed="rId1"/>
          <a:stretch>
            <a:fillRect/>
          </a:stretch>
        </p:blipFill>
        <p:spPr>
          <a:xfrm>
            <a:off x="1454785" y="1671320"/>
            <a:ext cx="9282430" cy="4224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2"/>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p:cNvGrpSpPr/>
          <p:nvPr/>
        </p:nvGrpSpPr>
        <p:grpSpPr>
          <a:xfrm>
            <a:off x="360000" y="436199"/>
            <a:ext cx="756936" cy="478772"/>
            <a:chOff x="360000" y="436199"/>
            <a:chExt cx="756936" cy="478772"/>
          </a:xfrm>
        </p:grpSpPr>
        <p:sp>
          <p:nvSpPr>
            <p:cNvPr id="7" name="燕尾形 19"/>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Experiment</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sp>
        <p:nvSpPr>
          <p:cNvPr id="6" name="Content Placeholder 5"/>
          <p:cNvSpPr>
            <a:spLocks noGrp="1"/>
          </p:cNvSpPr>
          <p:nvPr>
            <p:ph idx="1"/>
          </p:nvPr>
        </p:nvSpPr>
        <p:spPr>
          <a:xfrm>
            <a:off x="838200" y="1405182"/>
            <a:ext cx="10515600" cy="4771781"/>
          </a:xfrm>
        </p:spPr>
        <p:txBody>
          <a:bodyPr/>
          <a:lstStyle/>
          <a:p>
            <a:r>
              <a:rPr lang="en-US" dirty="0"/>
              <a:t>Datasets and Setting</a:t>
            </a:r>
            <a:endParaRPr lang="en-US" dirty="0"/>
          </a:p>
        </p:txBody>
      </p:sp>
      <p:graphicFrame>
        <p:nvGraphicFramePr>
          <p:cNvPr id="15" name="表格 5"/>
          <p:cNvGraphicFramePr>
            <a:graphicFrameLocks noGrp="1"/>
          </p:cNvGraphicFramePr>
          <p:nvPr>
            <p:custDataLst>
              <p:tags r:id="rId1"/>
            </p:custDataLst>
          </p:nvPr>
        </p:nvGraphicFramePr>
        <p:xfrm>
          <a:off x="1060450" y="3136265"/>
          <a:ext cx="10184130" cy="1453515"/>
        </p:xfrm>
        <a:graphic>
          <a:graphicData uri="http://schemas.openxmlformats.org/drawingml/2006/table">
            <a:tbl>
              <a:tblPr firstRow="1" bandRow="1">
                <a:tableStyleId>{5940675A-B579-460E-94D1-54222C63F5DA}</a:tableStyleId>
              </a:tblPr>
              <a:tblGrid>
                <a:gridCol w="2324100"/>
                <a:gridCol w="2117725"/>
                <a:gridCol w="2078990"/>
                <a:gridCol w="2063115"/>
                <a:gridCol w="1600200"/>
              </a:tblGrid>
              <a:tr h="373380">
                <a:tc>
                  <a:txBody>
                    <a:bodyPr/>
                    <a:lstStyle/>
                    <a:p>
                      <a:pPr algn="ctr"/>
                      <a:r>
                        <a:rPr lang="en-US" altLang="zh-CN" sz="1400" b="1" dirty="0">
                          <a:latin typeface="Times New Roman" panose="02020603050405020304" pitchFamily="18" charset="0"/>
                          <a:cs typeface="Times New Roman" panose="02020603050405020304" pitchFamily="18" charset="0"/>
                        </a:rPr>
                        <a:t>Dataset</a:t>
                      </a:r>
                      <a:endParaRPr lang="en-US" altLang="zh-C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Disease Labels</a:t>
                      </a:r>
                      <a:endParaRPr lang="en-US" altLang="zh-CN" sz="1200" b="1"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Location Labels</a:t>
                      </a:r>
                      <a:endParaRPr lang="en-US" altLang="zh-CN" sz="1200" b="1"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View</a:t>
                      </a:r>
                      <a:endParaRPr lang="en-US" altLang="zh-CN" sz="1200" b="1"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Image Size</a:t>
                      </a:r>
                      <a:endParaRPr lang="en-US" altLang="zh-CN" sz="1200" b="1"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3975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latin typeface="Times New Roman" panose="02020603050405020304" pitchFamily="18" charset="0"/>
                          <a:cs typeface="Times New Roman" panose="02020603050405020304" pitchFamily="18" charset="0"/>
                        </a:rPr>
                        <a:t>MIMIC-CXR</a:t>
                      </a:r>
                      <a:endParaRPr lang="en-US" altLang="zh-CN" sz="1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From Challange</a:t>
                      </a:r>
                      <a:endPar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Mapping</a:t>
                      </a:r>
                      <a:endPar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PA</a:t>
                      </a:r>
                      <a:r>
                        <a:rPr lang="zh-CN" altLang="en-US"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t>
                      </a: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AP</a:t>
                      </a:r>
                      <a:r>
                        <a:rPr lang="zh-CN" altLang="en-US"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、LATERAL</a:t>
                      </a: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 ...</a:t>
                      </a:r>
                      <a:endPar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224 </a:t>
                      </a:r>
                      <a:r>
                        <a:rPr lang="zh-CN" altLang="en-US"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t>
                      </a:r>
                      <a:r>
                        <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 224</a:t>
                      </a:r>
                      <a:endParaRPr lang="en-US" altLang="zh-CN" sz="1200" b="0" i="0" u="none" strike="noStrike"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4038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latin typeface="Times New Roman" panose="02020603050405020304" pitchFamily="18" charset="0"/>
                          <a:cs typeface="Times New Roman" panose="02020603050405020304" pitchFamily="18" charset="0"/>
                        </a:rPr>
                        <a:t>CheXpert</a:t>
                      </a:r>
                      <a:endParaRPr lang="en-US" altLang="zh-CN" sz="1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RadGraph &amp; Filter</a:t>
                      </a:r>
                      <a:endPar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sym typeface="+mn-ea"/>
                        </a:rPr>
                        <a:t>RadGraph &amp; Filter</a:t>
                      </a:r>
                      <a:endPar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buClrTx/>
                        <a:buSzTx/>
                        <a:buFontTx/>
                      </a:pPr>
                      <a:r>
                        <a:rPr lang="en-US" altLang="zh-CN" sz="120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PA</a:t>
                      </a:r>
                      <a:r>
                        <a:rPr lang="zh-CN" altLang="en-US" sz="120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t>
                      </a:r>
                      <a:r>
                        <a:rPr lang="en-US" altLang="zh-CN" sz="120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AP</a:t>
                      </a:r>
                      <a:r>
                        <a:rPr lang="zh-CN" altLang="en-US" sz="120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a:t>
                      </a:r>
                      <a:r>
                        <a:rPr lang="en-US" altLang="zh-CN" sz="120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rPr>
                        <a:t>Lateral ...</a:t>
                      </a:r>
                      <a:endParaRPr lang="en-US" altLang="zh-CN" sz="120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buClrTx/>
                        <a:buSzTx/>
                        <a:buFontTx/>
                      </a:pPr>
                      <a:r>
                        <a:rPr lang="en-US" altLang="zh-CN" sz="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sym typeface="+mn-ea"/>
                        </a:rPr>
                        <a:t>224 × 224</a:t>
                      </a:r>
                      <a:endParaRPr lang="en-US" altLang="zh-CN" sz="1200" b="0" i="0" u="none" strike="noStrike" kern="1200" dirty="0">
                        <a:solidFill>
                          <a:srgbClr val="000000"/>
                        </a:solidFill>
                        <a:effectLst/>
                        <a:latin typeface="Times New Roman" panose="02020603050405020304" pitchFamily="18" charset="0"/>
                        <a:ea typeface="Microsoft YaHei UI Light" panose="020B0502040204020203" pitchFamily="34" charset="-122"/>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6" name="文本框 6"/>
          <p:cNvSpPr txBox="1"/>
          <p:nvPr/>
        </p:nvSpPr>
        <p:spPr>
          <a:xfrm>
            <a:off x="3792843" y="2259636"/>
            <a:ext cx="4488204" cy="368300"/>
          </a:xfrm>
          <a:prstGeom prst="rect">
            <a:avLst/>
          </a:prstGeom>
          <a:noFill/>
        </p:spPr>
        <p:txBody>
          <a:bodyPr wrap="square" rtlCol="0" anchor="b">
            <a:spAutoFit/>
          </a:bodyPr>
          <a:lstStyle/>
          <a:p>
            <a:pPr algn="ctr"/>
            <a:r>
              <a:rPr lang="en-US" altLang="zh-CN" b="1" dirty="0">
                <a:latin typeface="Times New Roman" panose="02020603050405020304" pitchFamily="18" charset="0"/>
                <a:cs typeface="Times New Roman" panose="02020603050405020304" pitchFamily="18" charset="0"/>
              </a:rPr>
              <a:t>Details of the use of datasets</a:t>
            </a:r>
            <a:endParaRPr lang="en-US" altLang="zh-CN"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BF843C4-02D7-D548-A4C0-CA8C7E2CA56E}"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2"/>
          <p:cNvSpPr/>
          <p:nvPr/>
        </p:nvSpPr>
        <p:spPr>
          <a:xfrm>
            <a:off x="360000" y="1035121"/>
            <a:ext cx="11353800" cy="45720"/>
          </a:xfrm>
          <a:prstGeom prst="rect">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p:cNvGrpSpPr/>
          <p:nvPr/>
        </p:nvGrpSpPr>
        <p:grpSpPr>
          <a:xfrm>
            <a:off x="360000" y="436199"/>
            <a:ext cx="756936" cy="478772"/>
            <a:chOff x="360000" y="436199"/>
            <a:chExt cx="756936" cy="478772"/>
          </a:xfrm>
        </p:grpSpPr>
        <p:sp>
          <p:nvSpPr>
            <p:cNvPr id="7" name="燕尾形 19"/>
            <p:cNvSpPr/>
            <p:nvPr userDrawn="1"/>
          </p:nvSpPr>
          <p:spPr>
            <a:xfrm>
              <a:off x="360000" y="436200"/>
              <a:ext cx="601884" cy="478771"/>
            </a:xfrm>
            <a:prstGeom prst="chevron">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0"/>
            <p:cNvSpPr/>
            <p:nvPr userDrawn="1"/>
          </p:nvSpPr>
          <p:spPr>
            <a:xfrm>
              <a:off x="806831" y="436199"/>
              <a:ext cx="310105" cy="478771"/>
            </a:xfrm>
            <a:prstGeom prst="chevron">
              <a:avLst>
                <a:gd name="adj" fmla="val 73496"/>
              </a:avLst>
            </a:prstGeom>
            <a:solidFill>
              <a:srgbClr val="C1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37"/>
          <p:cNvSpPr txBox="1"/>
          <p:nvPr userDrawn="1"/>
        </p:nvSpPr>
        <p:spPr>
          <a:xfrm>
            <a:off x="1205816" y="360000"/>
            <a:ext cx="4320341" cy="584775"/>
          </a:xfrm>
          <a:prstGeom prst="rect">
            <a:avLst/>
          </a:prstGeom>
          <a:noFill/>
        </p:spPr>
        <p:txBody>
          <a:bodyPr wrap="square" rtlCol="0">
            <a:spAutoFit/>
          </a:bodyPr>
          <a:lstStyle/>
          <a:p>
            <a:r>
              <a:rPr lang="en-US" altLang="zh-CN" sz="3200" b="1" dirty="0">
                <a:solidFill>
                  <a:srgbClr val="C11F23"/>
                </a:solidFill>
                <a:latin typeface="微软雅黑" panose="020B0503020204020204" pitchFamily="34" charset="-122"/>
                <a:ea typeface="微软雅黑" panose="020B0503020204020204" pitchFamily="34" charset="-122"/>
              </a:rPr>
              <a:t>Experiment</a:t>
            </a:r>
            <a:endParaRPr lang="zh-CN" altLang="en-US" sz="3200" b="1" dirty="0">
              <a:solidFill>
                <a:srgbClr val="C11F23"/>
              </a:solidFill>
              <a:latin typeface="微软雅黑" panose="020B0503020204020204" pitchFamily="34" charset="-122"/>
              <a:ea typeface="微软雅黑" panose="020B0503020204020204" pitchFamily="34" charset="-122"/>
            </a:endParaRPr>
          </a:p>
        </p:txBody>
      </p:sp>
      <p:sp>
        <p:nvSpPr>
          <p:cNvPr id="5" name="Content Placeholder 5"/>
          <p:cNvSpPr txBox="1"/>
          <p:nvPr/>
        </p:nvSpPr>
        <p:spPr>
          <a:xfrm>
            <a:off x="779145" y="1171194"/>
            <a:ext cx="10515600" cy="4613339"/>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Implementation Details</a:t>
            </a:r>
            <a:endParaRPr lang="en-US" sz="1800" dirty="0"/>
          </a:p>
          <a:p>
            <a:pPr marL="514350" indent="-514350">
              <a:buAutoNum type="arabicPeriod"/>
            </a:pPr>
            <a:r>
              <a:rPr lang="en-US" sz="1600" dirty="0"/>
              <a:t>ResNet-50 backbone for Image Encoder</a:t>
            </a:r>
            <a:endParaRPr lang="en-US" sz="1600" dirty="0"/>
          </a:p>
          <a:p>
            <a:pPr marL="514350" indent="-514350">
              <a:buAutoNum type="arabicPeriod"/>
            </a:pPr>
            <a:r>
              <a:rPr lang="en-US" sz="1600" dirty="0"/>
              <a:t>BioClinical BERT with pretrained for Text Encoder</a:t>
            </a:r>
            <a:endParaRPr lang="en-US" sz="1600" dirty="0"/>
          </a:p>
          <a:p>
            <a:pPr marL="514350" indent="-514350">
              <a:buAutoNum type="arabicPeriod"/>
            </a:pPr>
            <a:r>
              <a:rPr lang="en-US" sz="1600" dirty="0"/>
              <a:t>Transformer decoder for Query Decoder</a:t>
            </a:r>
            <a:endParaRPr lang="en-US" sz="1600" dirty="0"/>
          </a:p>
          <a:p>
            <a:pPr algn="l">
              <a:buClrTx/>
              <a:buSzTx/>
            </a:pPr>
            <a:endParaRPr lang="en-US" sz="1800" dirty="0"/>
          </a:p>
          <a:p>
            <a:pPr algn="l">
              <a:buClrTx/>
              <a:buSzTx/>
            </a:pPr>
            <a:r>
              <a:rPr lang="en-US" sz="1800" dirty="0"/>
              <a:t>Training Details</a:t>
            </a:r>
            <a:endParaRPr lang="en-US" sz="1800" dirty="0"/>
          </a:p>
          <a:p>
            <a:pPr marL="514350" marR="0" lvl="0" indent="-514350" algn="l" defTabSz="914400" rtl="0" eaLnBrk="1" fontAlgn="auto" latinLnBrk="0" hangingPunct="1">
              <a:lnSpc>
                <a:spcPct val="90000"/>
              </a:lnSpc>
              <a:spcBef>
                <a:spcPts val="1000"/>
              </a:spcBef>
              <a:buClrTx/>
              <a:buSzTx/>
              <a:buFont typeface="Arial" panose="020B0604020202020204" pitchFamily="34" charset="0"/>
              <a:buAutoNum type="arabicPeriod"/>
            </a:pPr>
            <a:r>
              <a:rPr kumimoji="0" lang="en-US" sz="1600" b="0" i="0" u="none" strike="noStrike" cap="none" spc="0" normalizeH="0" baseline="0" dirty="0"/>
              <a:t>We used the AdamW optimizer with an initial learning rate of 0.0001 and a weight decay of 0.02.</a:t>
            </a:r>
            <a:endParaRPr kumimoji="0" lang="en-US" sz="1600" b="0" i="0" u="none" strike="noStrike" cap="none" spc="0" normalizeH="0" baseline="0" dirty="0"/>
          </a:p>
          <a:p>
            <a:pPr marL="514350" marR="0" lvl="0" indent="-514350" algn="l" defTabSz="914400" rtl="0" eaLnBrk="1" fontAlgn="auto" latinLnBrk="0" hangingPunct="1">
              <a:lnSpc>
                <a:spcPct val="90000"/>
              </a:lnSpc>
              <a:spcBef>
                <a:spcPts val="1000"/>
              </a:spcBef>
              <a:buClrTx/>
              <a:buSzTx/>
              <a:buFont typeface="Arial" panose="020B0604020202020204" pitchFamily="34" charset="0"/>
              <a:buAutoNum type="arabicPeriod"/>
            </a:pPr>
            <a:r>
              <a:rPr lang="en-US" sz="1600" dirty="0"/>
              <a:t>A cosine decay learning rate schedule was applied over 100 epochs, with a minimum learning rate of 0.00001 and a warm-up phase for the first 5 epochs.</a:t>
            </a:r>
            <a:endParaRPr lang="en-US" sz="1600" dirty="0"/>
          </a:p>
          <a:p>
            <a:pPr marL="514350" marR="0" lvl="0" indent="-514350" algn="l" defTabSz="914400" rtl="0" eaLnBrk="1" fontAlgn="auto" latinLnBrk="0" hangingPunct="1">
              <a:lnSpc>
                <a:spcPct val="90000"/>
              </a:lnSpc>
              <a:spcBef>
                <a:spcPts val="1000"/>
              </a:spcBef>
              <a:buClrTx/>
              <a:buSzTx/>
              <a:buFont typeface="Arial" panose="020B0604020202020204" pitchFamily="34" charset="0"/>
              <a:buAutoNum type="arabicPeriod"/>
            </a:pPr>
            <a:r>
              <a:rPr lang="en-US" sz="1600" dirty="0"/>
              <a:t>The augmentation strategy included random resized cropping (scale 0.2 to 1.0, using bicubic interpolation), random horizontal flipping, and RandomAugment with transformations such as brightness adjustment, rotation, and translation.</a:t>
            </a:r>
            <a:endParaRPr lang="en-US" sz="1600" dirty="0"/>
          </a:p>
          <a:p>
            <a:pPr marL="514350" marR="0" lvl="0" indent="-514350" algn="l" defTabSz="914400" rtl="0" eaLnBrk="1" fontAlgn="auto" latinLnBrk="0" hangingPunct="1">
              <a:lnSpc>
                <a:spcPct val="90000"/>
              </a:lnSpc>
              <a:spcBef>
                <a:spcPts val="1000"/>
              </a:spcBef>
              <a:buClrTx/>
              <a:buSzTx/>
              <a:buFont typeface="Arial" panose="020B0604020202020204" pitchFamily="34" charset="0"/>
              <a:buAutoNum type="arabicPeriod"/>
            </a:pPr>
            <a:endParaRPr lang="en-US" sz="1800" dirty="0"/>
          </a:p>
          <a:p>
            <a:pPr marR="0" lvl="0" algn="l" defTabSz="914400" rtl="0" eaLnBrk="1" fontAlgn="auto" latinLnBrk="0" hangingPunct="1">
              <a:lnSpc>
                <a:spcPct val="90000"/>
              </a:lnSpc>
              <a:spcBef>
                <a:spcPts val="1000"/>
              </a:spcBef>
              <a:buClrTx/>
              <a:buSzTx/>
            </a:pPr>
            <a:r>
              <a:rPr lang="en-US" sz="1800" dirty="0"/>
              <a:t>Training objective:</a:t>
            </a:r>
            <a:endParaRPr lang="en-US" sz="1800" dirty="0"/>
          </a:p>
          <a:p>
            <a:pPr marL="514350" indent="-514350" algn="l">
              <a:lnSpc>
                <a:spcPct val="90000"/>
              </a:lnSpc>
              <a:spcBef>
                <a:spcPts val="1000"/>
              </a:spcBef>
              <a:buClrTx/>
              <a:buSzTx/>
              <a:buAutoNum type="arabicPeriod"/>
            </a:pPr>
            <a:r>
              <a:rPr lang="en-US" sz="1600" dirty="0"/>
              <a:t>Cross-entropy loss was used for the primary classification task.</a:t>
            </a:r>
            <a:endParaRPr lang="en-US" sz="1600" dirty="0"/>
          </a:p>
          <a:p>
            <a:pPr marL="514350" indent="-514350" algn="l">
              <a:lnSpc>
                <a:spcPct val="90000"/>
              </a:lnSpc>
              <a:spcBef>
                <a:spcPts val="1000"/>
              </a:spcBef>
              <a:buClrTx/>
              <a:buSzTx/>
              <a:buAutoNum type="arabicPeriod"/>
            </a:pPr>
            <a:r>
              <a:rPr lang="en-US" sz="1600" dirty="0"/>
              <a:t>One positive and seven negative samples were used for contrastive learning.</a:t>
            </a:r>
            <a:endParaRPr lang="en-US" sz="1600" dirty="0"/>
          </a:p>
        </p:txBody>
      </p:sp>
      <p:sp>
        <p:nvSpPr>
          <p:cNvPr id="2" name="Slide Number Placeholder 1"/>
          <p:cNvSpPr>
            <a:spLocks noGrp="1"/>
          </p:cNvSpPr>
          <p:nvPr>
            <p:ph type="sldNum" sz="quarter" idx="12"/>
          </p:nvPr>
        </p:nvSpPr>
        <p:spPr/>
        <p:txBody>
          <a:bodyPr/>
          <a:lstStyle/>
          <a:p>
            <a:fld id="{4BF843C4-02D7-D548-A4C0-CA8C7E2CA56E}" type="slidenum">
              <a:rPr lang="en-US" smtClean="0"/>
            </a:fld>
            <a:endParaRPr lang="en-US"/>
          </a:p>
        </p:txBody>
      </p:sp>
    </p:spTree>
  </p:cSld>
  <p:clrMapOvr>
    <a:masterClrMapping/>
  </p:clrMapOvr>
</p:sld>
</file>

<file path=ppt/tags/tag1.xml><?xml version="1.0" encoding="utf-8"?>
<p:tagLst xmlns:p="http://schemas.openxmlformats.org/presentationml/2006/main">
  <p:tag name="KSO_WM_DIAGRAM_VIRTUALLY_FRAME" val="{&quot;height&quot;:214.32779527559055,&quot;left&quot;:66.7,&quot;top&quot;:188.82220472440946,&quot;width&quot;:749.8}"/>
</p:tagLst>
</file>

<file path=ppt/tags/tag10.xml><?xml version="1.0" encoding="utf-8"?>
<p:tagLst xmlns:p="http://schemas.openxmlformats.org/presentationml/2006/main">
  <p:tag name="KSO_WM_DIAGRAM_VIRTUALLY_FRAME" val="{&quot;height&quot;:214.32779527559055,&quot;left&quot;:66.7,&quot;top&quot;:188.82220472440946,&quot;width&quot;:749.8}"/>
</p:tagLst>
</file>

<file path=ppt/tags/tag11.xml><?xml version="1.0" encoding="utf-8"?>
<p:tagLst xmlns:p="http://schemas.openxmlformats.org/presentationml/2006/main">
  <p:tag name="KSO_WM_DIAGRAM_VIRTUALLY_FRAME" val="{&quot;height&quot;:214.32779527559055,&quot;left&quot;:66.7,&quot;top&quot;:188.82220472440946,&quot;width&quot;:749.8}"/>
</p:tagLst>
</file>

<file path=ppt/tags/tag12.xml><?xml version="1.0" encoding="utf-8"?>
<p:tagLst xmlns:p="http://schemas.openxmlformats.org/presentationml/2006/main">
  <p:tag name="KSO_WM_DIAGRAM_VIRTUALLY_FRAME" val="{&quot;height&quot;:214.32779527559055,&quot;left&quot;:66.7,&quot;top&quot;:188.82220472440946,&quot;width&quot;:749.8}"/>
</p:tagLst>
</file>

<file path=ppt/tags/tag13.xml><?xml version="1.0" encoding="utf-8"?>
<p:tagLst xmlns:p="http://schemas.openxmlformats.org/presentationml/2006/main">
  <p:tag name="KSO_WM_DIAGRAM_VIRTUALLY_FRAME" val="{&quot;height&quot;:214.32779527559055,&quot;left&quot;:66.7,&quot;top&quot;:188.82220472440946,&quot;width&quot;:749.8}"/>
</p:tagLst>
</file>

<file path=ppt/tags/tag14.xml><?xml version="1.0" encoding="utf-8"?>
<p:tagLst xmlns:p="http://schemas.openxmlformats.org/presentationml/2006/main">
  <p:tag name="TABLE_ENDDRAG_ORIGIN_RECT" val="801*113"/>
  <p:tag name="TABLE_ENDDRAG_RECT" val="137*234*801*113"/>
</p:tagLst>
</file>

<file path=ppt/tags/tag15.xml><?xml version="1.0" encoding="utf-8"?>
<p:tagLst xmlns:p="http://schemas.openxmlformats.org/presentationml/2006/main">
  <p:tag name="TABLE_ENDDRAG_ORIGIN_RECT" val="734*201"/>
  <p:tag name="TABLE_ENDDRAG_RECT" val="159*170*734*201"/>
</p:tagLst>
</file>

<file path=ppt/tags/tag16.xml><?xml version="1.0" encoding="utf-8"?>
<p:tagLst xmlns:p="http://schemas.openxmlformats.org/presentationml/2006/main">
  <p:tag name="TABLE_ENDDRAG_ORIGIN_RECT" val="670*277"/>
  <p:tag name="TABLE_ENDDRAG_RECT" val="179*147*670*277"/>
</p:tagLst>
</file>

<file path=ppt/tags/tag17.xml><?xml version="1.0" encoding="utf-8"?>
<p:tagLst xmlns:p="http://schemas.openxmlformats.org/presentationml/2006/main">
  <p:tag name="commondata" val="eyJoZGlkIjoiNGUwZDMyMzdjMDc5MjdmNGZmZTFlODE5YTYyMDFjYWEifQ=="/>
</p:tagLst>
</file>

<file path=ppt/tags/tag2.xml><?xml version="1.0" encoding="utf-8"?>
<p:tagLst xmlns:p="http://schemas.openxmlformats.org/presentationml/2006/main">
  <p:tag name="KSO_WM_DIAGRAM_VIRTUALLY_FRAME" val="{&quot;height&quot;:214.32779527559055,&quot;left&quot;:66.7,&quot;top&quot;:188.82220472440946,&quot;width&quot;:749.8}"/>
</p:tagLst>
</file>

<file path=ppt/tags/tag3.xml><?xml version="1.0" encoding="utf-8"?>
<p:tagLst xmlns:p="http://schemas.openxmlformats.org/presentationml/2006/main">
  <p:tag name="KSO_WM_DIAGRAM_VIRTUALLY_FRAME" val="{&quot;height&quot;:214.32779527559055,&quot;left&quot;:66.7,&quot;top&quot;:188.82220472440946,&quot;width&quot;:749.8}"/>
</p:tagLst>
</file>

<file path=ppt/tags/tag4.xml><?xml version="1.0" encoding="utf-8"?>
<p:tagLst xmlns:p="http://schemas.openxmlformats.org/presentationml/2006/main">
  <p:tag name="KSO_WM_DIAGRAM_VIRTUALLY_FRAME" val="{&quot;height&quot;:214.32779527559055,&quot;left&quot;:66.7,&quot;top&quot;:188.82220472440946,&quot;width&quot;:749.8}"/>
</p:tagLst>
</file>

<file path=ppt/tags/tag5.xml><?xml version="1.0" encoding="utf-8"?>
<p:tagLst xmlns:p="http://schemas.openxmlformats.org/presentationml/2006/main">
  <p:tag name="KSO_WM_DIAGRAM_VIRTUALLY_FRAME" val="{&quot;height&quot;:214.32779527559055,&quot;left&quot;:66.7,&quot;top&quot;:188.82220472440946,&quot;width&quot;:749.8}"/>
</p:tagLst>
</file>

<file path=ppt/tags/tag6.xml><?xml version="1.0" encoding="utf-8"?>
<p:tagLst xmlns:p="http://schemas.openxmlformats.org/presentationml/2006/main">
  <p:tag name="KSO_WM_DIAGRAM_VIRTUALLY_FRAME" val="{&quot;height&quot;:214.32779527559055,&quot;left&quot;:66.7,&quot;top&quot;:188.82220472440946,&quot;width&quot;:749.8}"/>
</p:tagLst>
</file>

<file path=ppt/tags/tag7.xml><?xml version="1.0" encoding="utf-8"?>
<p:tagLst xmlns:p="http://schemas.openxmlformats.org/presentationml/2006/main">
  <p:tag name="KSO_WM_DIAGRAM_VIRTUALLY_FRAME" val="{&quot;height&quot;:214.32779527559055,&quot;left&quot;:66.7,&quot;top&quot;:188.82220472440946,&quot;width&quot;:749.8}"/>
</p:tagLst>
</file>

<file path=ppt/tags/tag8.xml><?xml version="1.0" encoding="utf-8"?>
<p:tagLst xmlns:p="http://schemas.openxmlformats.org/presentationml/2006/main">
  <p:tag name="KSO_WM_DIAGRAM_VIRTUALLY_FRAME" val="{&quot;height&quot;:214.32779527559055,&quot;left&quot;:66.7,&quot;top&quot;:188.82220472440946,&quot;width&quot;:749.8}"/>
</p:tagLst>
</file>

<file path=ppt/tags/tag9.xml><?xml version="1.0" encoding="utf-8"?>
<p:tagLst xmlns:p="http://schemas.openxmlformats.org/presentationml/2006/main">
  <p:tag name="KSO_WM_DIAGRAM_VIRTUALLY_FRAME" val="{&quot;height&quot;:214.32779527559055,&quot;left&quot;:66.7,&quot;top&quot;:188.82220472440946,&quot;width&quot;:749.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3979</Words>
  <Application>WPS 演示</Application>
  <PresentationFormat>宽屏</PresentationFormat>
  <Paragraphs>288</Paragraphs>
  <Slides>12</Slides>
  <Notes>19</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12</vt:i4>
      </vt:variant>
    </vt:vector>
  </HeadingPairs>
  <TitlesOfParts>
    <vt:vector size="31" baseType="lpstr">
      <vt:lpstr>Arial</vt:lpstr>
      <vt:lpstr>宋体</vt:lpstr>
      <vt:lpstr>Wingdings</vt:lpstr>
      <vt:lpstr>Calibri</vt:lpstr>
      <vt:lpstr>HelveticaNeue Regular</vt:lpstr>
      <vt:lpstr>Segoe Print</vt:lpstr>
      <vt:lpstr>Aptos</vt:lpstr>
      <vt:lpstr>等线</vt:lpstr>
      <vt:lpstr>Times New Roman</vt:lpstr>
      <vt:lpstr>微软雅黑</vt:lpstr>
      <vt:lpstr>Söhne</vt:lpstr>
      <vt:lpstr>Microsoft YaHei UI Light</vt:lpstr>
      <vt:lpstr>Times New Roman</vt:lpstr>
      <vt:lpstr>Arial Unicode MS</vt:lpstr>
      <vt:lpstr>Bahnschrift SemiBold SemiConden</vt:lpstr>
      <vt:lpstr>Bahnschrift</vt:lpstr>
      <vt:lpstr>Bahnschrift SemiBold</vt:lpstr>
      <vt:lpstr>Bahnschrift Light Condensed</vt:lpstr>
      <vt:lpstr>Office Theme</vt:lpstr>
      <vt:lpstr>Fine-Grained  Visual-Language Model with Disease Mapping  for Long-tailed X-Ray Chest Image Zero-shot Classification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MMS: Morphology-Mixup Stylized Data Generation for Single Domain Generalization in Medical Image Segmentation</dc:title>
  <dc:creator>9565</dc:creator>
  <cp:lastModifiedBy>Z~p~黐</cp:lastModifiedBy>
  <cp:revision>780</cp:revision>
  <dcterms:created xsi:type="dcterms:W3CDTF">2024-03-09T08:53:00Z</dcterms:created>
  <dcterms:modified xsi:type="dcterms:W3CDTF">2024-10-07T07:42:08Z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4A8BC1620B12410E98B3A4C3B5BC05A5_12</vt:lpwstr>
  </property>
  <property fmtid="{D5CDD505-2E9C-101B-9397-08002B2CF9AE}" pid="3" name="KSOProductBuildVer">
    <vt:lpwstr>2052-12.1.0.18276</vt:lpwstr>
  </property>
</Properties>
</file>