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93" r:id="rId2"/>
    <p:sldId id="287" r:id="rId3"/>
    <p:sldId id="288" r:id="rId4"/>
    <p:sldId id="289" r:id="rId5"/>
    <p:sldId id="290" r:id="rId6"/>
  </p:sldIdLst>
  <p:sldSz cx="20607338" cy="11591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1" userDrawn="1">
          <p15:clr>
            <a:srgbClr val="A4A3A4"/>
          </p15:clr>
        </p15:guide>
        <p15:guide id="2" pos="77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E9DEEE"/>
    <a:srgbClr val="7537A4"/>
    <a:srgbClr val="F2AAA2"/>
    <a:srgbClr val="F3C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48" d="100"/>
          <a:sy n="48" d="100"/>
        </p:scale>
        <p:origin x="1272" y="376"/>
      </p:cViewPr>
      <p:guideLst>
        <p:guide orient="horz" pos="3651"/>
        <p:guide pos="77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3CBFC-B160-4D2E-937D-677F221A5B5F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D8E4-B5A7-4505-B4AB-F11903B71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7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1pPr>
    <a:lvl2pPr marL="645384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2pPr>
    <a:lvl3pPr marL="1290767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3pPr>
    <a:lvl4pPr marL="1936151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4pPr>
    <a:lvl5pPr marL="2581534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5pPr>
    <a:lvl6pPr marL="3226918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6pPr>
    <a:lvl7pPr marL="3872301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7pPr>
    <a:lvl8pPr marL="4517685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8pPr>
    <a:lvl9pPr marL="5163068" algn="l" defTabSz="1290767" rtl="0" eaLnBrk="1" latinLnBrk="0" hangingPunct="1">
      <a:defRPr sz="1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917" y="1897105"/>
            <a:ext cx="15455504" cy="4035707"/>
          </a:xfrm>
        </p:spPr>
        <p:txBody>
          <a:bodyPr anchor="b"/>
          <a:lstStyle>
            <a:lvl1pPr algn="ctr">
              <a:defRPr sz="101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917" y="6088445"/>
            <a:ext cx="15455504" cy="2798698"/>
          </a:xfrm>
        </p:spPr>
        <p:txBody>
          <a:bodyPr/>
          <a:lstStyle>
            <a:lvl1pPr marL="0" indent="0" algn="ctr">
              <a:buNone/>
              <a:defRPr sz="4056"/>
            </a:lvl1pPr>
            <a:lvl2pPr marL="772759" indent="0" algn="ctr">
              <a:buNone/>
              <a:defRPr sz="3380"/>
            </a:lvl2pPr>
            <a:lvl3pPr marL="1545519" indent="0" algn="ctr">
              <a:buNone/>
              <a:defRPr sz="3042"/>
            </a:lvl3pPr>
            <a:lvl4pPr marL="2318278" indent="0" algn="ctr">
              <a:buNone/>
              <a:defRPr sz="2704"/>
            </a:lvl4pPr>
            <a:lvl5pPr marL="3091038" indent="0" algn="ctr">
              <a:buNone/>
              <a:defRPr sz="2704"/>
            </a:lvl5pPr>
            <a:lvl6pPr marL="3863797" indent="0" algn="ctr">
              <a:buNone/>
              <a:defRPr sz="2704"/>
            </a:lvl6pPr>
            <a:lvl7pPr marL="4636557" indent="0" algn="ctr">
              <a:buNone/>
              <a:defRPr sz="2704"/>
            </a:lvl7pPr>
            <a:lvl8pPr marL="5409316" indent="0" algn="ctr">
              <a:buNone/>
              <a:defRPr sz="2704"/>
            </a:lvl8pPr>
            <a:lvl9pPr marL="6182076" indent="0" algn="ctr">
              <a:buNone/>
              <a:defRPr sz="27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747126" y="617162"/>
            <a:ext cx="4443457" cy="98236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755" y="617162"/>
            <a:ext cx="13072780" cy="98236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93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022" y="2889933"/>
            <a:ext cx="17773829" cy="4821918"/>
          </a:xfrm>
        </p:spPr>
        <p:txBody>
          <a:bodyPr anchor="b"/>
          <a:lstStyle>
            <a:lvl1pPr>
              <a:defRPr sz="1014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6022" y="7757468"/>
            <a:ext cx="17773829" cy="2535733"/>
          </a:xfrm>
        </p:spPr>
        <p:txBody>
          <a:bodyPr/>
          <a:lstStyle>
            <a:lvl1pPr marL="0" indent="0">
              <a:buNone/>
              <a:defRPr sz="4056">
                <a:solidFill>
                  <a:schemeClr val="tx1">
                    <a:tint val="75000"/>
                  </a:schemeClr>
                </a:solidFill>
              </a:defRPr>
            </a:lvl1pPr>
            <a:lvl2pPr marL="772759" indent="0">
              <a:buNone/>
              <a:defRPr sz="3380">
                <a:solidFill>
                  <a:schemeClr val="tx1">
                    <a:tint val="75000"/>
                  </a:schemeClr>
                </a:solidFill>
              </a:defRPr>
            </a:lvl2pPr>
            <a:lvl3pPr marL="1545519" indent="0">
              <a:buNone/>
              <a:defRPr sz="3042">
                <a:solidFill>
                  <a:schemeClr val="tx1">
                    <a:tint val="75000"/>
                  </a:schemeClr>
                </a:solidFill>
              </a:defRPr>
            </a:lvl3pPr>
            <a:lvl4pPr marL="2318278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4pPr>
            <a:lvl5pPr marL="3091038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5pPr>
            <a:lvl6pPr marL="3863797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6pPr>
            <a:lvl7pPr marL="4636557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7pPr>
            <a:lvl8pPr marL="5409316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8pPr>
            <a:lvl9pPr marL="6182076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754" y="3085813"/>
            <a:ext cx="8758119" cy="73549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32465" y="3085813"/>
            <a:ext cx="8758119" cy="73549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39" y="617163"/>
            <a:ext cx="17773829" cy="22405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439" y="2841633"/>
            <a:ext cx="8717869" cy="1392640"/>
          </a:xfrm>
        </p:spPr>
        <p:txBody>
          <a:bodyPr anchor="b"/>
          <a:lstStyle>
            <a:lvl1pPr marL="0" indent="0">
              <a:buNone/>
              <a:defRPr sz="4056" b="1"/>
            </a:lvl1pPr>
            <a:lvl2pPr marL="772759" indent="0">
              <a:buNone/>
              <a:defRPr sz="3380" b="1"/>
            </a:lvl2pPr>
            <a:lvl3pPr marL="1545519" indent="0">
              <a:buNone/>
              <a:defRPr sz="3042" b="1"/>
            </a:lvl3pPr>
            <a:lvl4pPr marL="2318278" indent="0">
              <a:buNone/>
              <a:defRPr sz="2704" b="1"/>
            </a:lvl4pPr>
            <a:lvl5pPr marL="3091038" indent="0">
              <a:buNone/>
              <a:defRPr sz="2704" b="1"/>
            </a:lvl5pPr>
            <a:lvl6pPr marL="3863797" indent="0">
              <a:buNone/>
              <a:defRPr sz="2704" b="1"/>
            </a:lvl6pPr>
            <a:lvl7pPr marL="4636557" indent="0">
              <a:buNone/>
              <a:defRPr sz="2704" b="1"/>
            </a:lvl7pPr>
            <a:lvl8pPr marL="5409316" indent="0">
              <a:buNone/>
              <a:defRPr sz="2704" b="1"/>
            </a:lvl8pPr>
            <a:lvl9pPr marL="6182076" indent="0">
              <a:buNone/>
              <a:defRPr sz="27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9439" y="4234273"/>
            <a:ext cx="8717869" cy="62279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32465" y="2841633"/>
            <a:ext cx="8760803" cy="1392640"/>
          </a:xfrm>
        </p:spPr>
        <p:txBody>
          <a:bodyPr anchor="b"/>
          <a:lstStyle>
            <a:lvl1pPr marL="0" indent="0">
              <a:buNone/>
              <a:defRPr sz="4056" b="1"/>
            </a:lvl1pPr>
            <a:lvl2pPr marL="772759" indent="0">
              <a:buNone/>
              <a:defRPr sz="3380" b="1"/>
            </a:lvl2pPr>
            <a:lvl3pPr marL="1545519" indent="0">
              <a:buNone/>
              <a:defRPr sz="3042" b="1"/>
            </a:lvl3pPr>
            <a:lvl4pPr marL="2318278" indent="0">
              <a:buNone/>
              <a:defRPr sz="2704" b="1"/>
            </a:lvl4pPr>
            <a:lvl5pPr marL="3091038" indent="0">
              <a:buNone/>
              <a:defRPr sz="2704" b="1"/>
            </a:lvl5pPr>
            <a:lvl6pPr marL="3863797" indent="0">
              <a:buNone/>
              <a:defRPr sz="2704" b="1"/>
            </a:lvl6pPr>
            <a:lvl7pPr marL="4636557" indent="0">
              <a:buNone/>
              <a:defRPr sz="2704" b="1"/>
            </a:lvl7pPr>
            <a:lvl8pPr marL="5409316" indent="0">
              <a:buNone/>
              <a:defRPr sz="2704" b="1"/>
            </a:lvl8pPr>
            <a:lvl9pPr marL="6182076" indent="0">
              <a:buNone/>
              <a:defRPr sz="27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32465" y="4234273"/>
            <a:ext cx="8760803" cy="62279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0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9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40" y="772795"/>
            <a:ext cx="6646402" cy="2704783"/>
          </a:xfrm>
        </p:spPr>
        <p:txBody>
          <a:bodyPr anchor="b"/>
          <a:lstStyle>
            <a:lvl1pPr>
              <a:defRPr sz="5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0803" y="1669023"/>
            <a:ext cx="10432465" cy="8237780"/>
          </a:xfrm>
        </p:spPr>
        <p:txBody>
          <a:bodyPr/>
          <a:lstStyle>
            <a:lvl1pPr>
              <a:defRPr sz="5409"/>
            </a:lvl1pPr>
            <a:lvl2pPr>
              <a:defRPr sz="4733"/>
            </a:lvl2pPr>
            <a:lvl3pPr>
              <a:defRPr sz="4056"/>
            </a:lvl3pPr>
            <a:lvl4pPr>
              <a:defRPr sz="3380"/>
            </a:lvl4pPr>
            <a:lvl5pPr>
              <a:defRPr sz="3380"/>
            </a:lvl5pPr>
            <a:lvl6pPr>
              <a:defRPr sz="3380"/>
            </a:lvl6pPr>
            <a:lvl7pPr>
              <a:defRPr sz="3380"/>
            </a:lvl7pPr>
            <a:lvl8pPr>
              <a:defRPr sz="3380"/>
            </a:lvl8pPr>
            <a:lvl9pPr>
              <a:defRPr sz="33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9440" y="3477578"/>
            <a:ext cx="6646402" cy="6442642"/>
          </a:xfrm>
        </p:spPr>
        <p:txBody>
          <a:bodyPr/>
          <a:lstStyle>
            <a:lvl1pPr marL="0" indent="0">
              <a:buNone/>
              <a:defRPr sz="2704"/>
            </a:lvl1pPr>
            <a:lvl2pPr marL="772759" indent="0">
              <a:buNone/>
              <a:defRPr sz="2366"/>
            </a:lvl2pPr>
            <a:lvl3pPr marL="1545519" indent="0">
              <a:buNone/>
              <a:defRPr sz="2028"/>
            </a:lvl3pPr>
            <a:lvl4pPr marL="2318278" indent="0">
              <a:buNone/>
              <a:defRPr sz="1690"/>
            </a:lvl4pPr>
            <a:lvl5pPr marL="3091038" indent="0">
              <a:buNone/>
              <a:defRPr sz="1690"/>
            </a:lvl5pPr>
            <a:lvl6pPr marL="3863797" indent="0">
              <a:buNone/>
              <a:defRPr sz="1690"/>
            </a:lvl6pPr>
            <a:lvl7pPr marL="4636557" indent="0">
              <a:buNone/>
              <a:defRPr sz="1690"/>
            </a:lvl7pPr>
            <a:lvl8pPr marL="5409316" indent="0">
              <a:buNone/>
              <a:defRPr sz="1690"/>
            </a:lvl8pPr>
            <a:lvl9pPr marL="6182076" indent="0">
              <a:buNone/>
              <a:defRPr sz="16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440" y="772795"/>
            <a:ext cx="6646402" cy="2704783"/>
          </a:xfrm>
        </p:spPr>
        <p:txBody>
          <a:bodyPr anchor="b"/>
          <a:lstStyle>
            <a:lvl1pPr>
              <a:defRPr sz="54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60803" y="1669023"/>
            <a:ext cx="10432465" cy="8237780"/>
          </a:xfrm>
        </p:spPr>
        <p:txBody>
          <a:bodyPr anchor="t"/>
          <a:lstStyle>
            <a:lvl1pPr marL="0" indent="0">
              <a:buNone/>
              <a:defRPr sz="5409"/>
            </a:lvl1pPr>
            <a:lvl2pPr marL="772759" indent="0">
              <a:buNone/>
              <a:defRPr sz="4733"/>
            </a:lvl2pPr>
            <a:lvl3pPr marL="1545519" indent="0">
              <a:buNone/>
              <a:defRPr sz="4056"/>
            </a:lvl3pPr>
            <a:lvl4pPr marL="2318278" indent="0">
              <a:buNone/>
              <a:defRPr sz="3380"/>
            </a:lvl4pPr>
            <a:lvl5pPr marL="3091038" indent="0">
              <a:buNone/>
              <a:defRPr sz="3380"/>
            </a:lvl5pPr>
            <a:lvl6pPr marL="3863797" indent="0">
              <a:buNone/>
              <a:defRPr sz="3380"/>
            </a:lvl6pPr>
            <a:lvl7pPr marL="4636557" indent="0">
              <a:buNone/>
              <a:defRPr sz="3380"/>
            </a:lvl7pPr>
            <a:lvl8pPr marL="5409316" indent="0">
              <a:buNone/>
              <a:defRPr sz="3380"/>
            </a:lvl8pPr>
            <a:lvl9pPr marL="6182076" indent="0">
              <a:buNone/>
              <a:defRPr sz="33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9440" y="3477578"/>
            <a:ext cx="6646402" cy="6442642"/>
          </a:xfrm>
        </p:spPr>
        <p:txBody>
          <a:bodyPr/>
          <a:lstStyle>
            <a:lvl1pPr marL="0" indent="0">
              <a:buNone/>
              <a:defRPr sz="2704"/>
            </a:lvl1pPr>
            <a:lvl2pPr marL="772759" indent="0">
              <a:buNone/>
              <a:defRPr sz="2366"/>
            </a:lvl2pPr>
            <a:lvl3pPr marL="1545519" indent="0">
              <a:buNone/>
              <a:defRPr sz="2028"/>
            </a:lvl3pPr>
            <a:lvl4pPr marL="2318278" indent="0">
              <a:buNone/>
              <a:defRPr sz="1690"/>
            </a:lvl4pPr>
            <a:lvl5pPr marL="3091038" indent="0">
              <a:buNone/>
              <a:defRPr sz="1690"/>
            </a:lvl5pPr>
            <a:lvl6pPr marL="3863797" indent="0">
              <a:buNone/>
              <a:defRPr sz="1690"/>
            </a:lvl6pPr>
            <a:lvl7pPr marL="4636557" indent="0">
              <a:buNone/>
              <a:defRPr sz="1690"/>
            </a:lvl7pPr>
            <a:lvl8pPr marL="5409316" indent="0">
              <a:buNone/>
              <a:defRPr sz="1690"/>
            </a:lvl8pPr>
            <a:lvl9pPr marL="6182076" indent="0">
              <a:buNone/>
              <a:defRPr sz="16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6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6755" y="617163"/>
            <a:ext cx="17773829" cy="2240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6755" y="3085813"/>
            <a:ext cx="17773829" cy="735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6755" y="10743998"/>
            <a:ext cx="4636651" cy="617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F3770-A447-4EC9-8390-0B13E282B6C4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26181" y="10743998"/>
            <a:ext cx="6954977" cy="617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53932" y="10743998"/>
            <a:ext cx="4636651" cy="6171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B3B2-E42E-48B3-A7D4-6CD5D668E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2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1545519" rtl="0" eaLnBrk="1" latinLnBrk="0" hangingPunct="1">
        <a:lnSpc>
          <a:spcPct val="90000"/>
        </a:lnSpc>
        <a:spcBef>
          <a:spcPct val="0"/>
        </a:spcBef>
        <a:buNone/>
        <a:defRPr sz="74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380" indent="-386380" algn="l" defTabSz="1545519" rtl="0" eaLnBrk="1" latinLnBrk="0" hangingPunct="1">
        <a:lnSpc>
          <a:spcPct val="90000"/>
        </a:lnSpc>
        <a:spcBef>
          <a:spcPts val="1690"/>
        </a:spcBef>
        <a:buFont typeface="Arial" panose="020B0604020202020204" pitchFamily="34" charset="0"/>
        <a:buChar char="•"/>
        <a:defRPr sz="4733" kern="1200">
          <a:solidFill>
            <a:schemeClr val="tx1"/>
          </a:solidFill>
          <a:latin typeface="+mn-lt"/>
          <a:ea typeface="+mn-ea"/>
          <a:cs typeface="+mn-cs"/>
        </a:defRPr>
      </a:lvl1pPr>
      <a:lvl2pPr marL="1159139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4056" kern="1200">
          <a:solidFill>
            <a:schemeClr val="tx1"/>
          </a:solidFill>
          <a:latin typeface="+mn-lt"/>
          <a:ea typeface="+mn-ea"/>
          <a:cs typeface="+mn-cs"/>
        </a:defRPr>
      </a:lvl2pPr>
      <a:lvl3pPr marL="1931899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380" kern="1200">
          <a:solidFill>
            <a:schemeClr val="tx1"/>
          </a:solidFill>
          <a:latin typeface="+mn-lt"/>
          <a:ea typeface="+mn-ea"/>
          <a:cs typeface="+mn-cs"/>
        </a:defRPr>
      </a:lvl3pPr>
      <a:lvl4pPr marL="2704658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4pPr>
      <a:lvl5pPr marL="3477417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5pPr>
      <a:lvl6pPr marL="4250177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6pPr>
      <a:lvl7pPr marL="5022936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7pPr>
      <a:lvl8pPr marL="5795696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8pPr>
      <a:lvl9pPr marL="6568455" indent="-386380" algn="l" defTabSz="1545519" rtl="0" eaLnBrk="1" latinLnBrk="0" hangingPunct="1">
        <a:lnSpc>
          <a:spcPct val="90000"/>
        </a:lnSpc>
        <a:spcBef>
          <a:spcPts val="845"/>
        </a:spcBef>
        <a:buFont typeface="Arial" panose="020B0604020202020204" pitchFamily="34" charset="0"/>
        <a:buChar char="•"/>
        <a:defRPr sz="3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1pPr>
      <a:lvl2pPr marL="772759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2pPr>
      <a:lvl3pPr marL="1545519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3pPr>
      <a:lvl4pPr marL="2318278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4pPr>
      <a:lvl5pPr marL="3091038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5pPr>
      <a:lvl6pPr marL="3863797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6pPr>
      <a:lvl7pPr marL="4636557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7pPr>
      <a:lvl8pPr marL="5409316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8pPr>
      <a:lvl9pPr marL="6182076" algn="l" defTabSz="1545519" rtl="0" eaLnBrk="1" latinLnBrk="0" hangingPunct="1">
        <a:defRPr sz="3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&#10;&#10;描述已自动生成">
            <a:extLst>
              <a:ext uri="{FF2B5EF4-FFF2-40B4-BE49-F238E27FC236}">
                <a16:creationId xmlns:a16="http://schemas.microsoft.com/office/drawing/2014/main" id="{91574FA0-71B8-8A9C-B9CB-F52270D5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21" t="29146" r="8726" b="45854"/>
          <a:stretch/>
        </p:blipFill>
        <p:spPr>
          <a:xfrm>
            <a:off x="2579395" y="3179347"/>
            <a:ext cx="15448548" cy="35583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4F737D-8B8A-873D-B306-A8B5FA823258}"/>
              </a:ext>
            </a:extLst>
          </p:cNvPr>
          <p:cNvSpPr txBox="1"/>
          <p:nvPr/>
        </p:nvSpPr>
        <p:spPr>
          <a:xfrm>
            <a:off x="3626142" y="7926233"/>
            <a:ext cx="13355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kumimoji="1"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Task 1, 4</a:t>
            </a:r>
            <a:r>
              <a:rPr kumimoji="1" lang="en-US" altLang="zh-CN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Task 3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42F380FF-8DD9-DEE0-CF6F-B1AE8624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85" y="356101"/>
            <a:ext cx="3632200" cy="1219200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CA87BF83-4E3C-1CA1-6464-579C11E4F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227" y="-622303"/>
            <a:ext cx="7772400" cy="31760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D26014-E855-F16C-C842-456665A3B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3" y="156370"/>
            <a:ext cx="3725236" cy="161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6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456849-394A-10ED-6ECA-C17FC02CE922}"/>
              </a:ext>
            </a:extLst>
          </p:cNvPr>
          <p:cNvSpPr txBox="1"/>
          <p:nvPr/>
        </p:nvSpPr>
        <p:spPr>
          <a:xfrm>
            <a:off x="713092" y="751571"/>
            <a:ext cx="8291286" cy="67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ea typeface="SF Pro Display" pitchFamily="50" charset="0"/>
                <a:cs typeface="SF Pro Display" pitchFamily="50" charset="0"/>
              </a:rPr>
              <a:t>1 General Framework</a:t>
            </a:r>
            <a:endParaRPr lang="zh-CN" altLang="en-US" sz="3816" dirty="0">
              <a:solidFill>
                <a:schemeClr val="bg1">
                  <a:lumMod val="65000"/>
                </a:schemeClr>
              </a:solidFill>
              <a:latin typeface="Futura LT Pro Medium" panose="020B0502020204020303" pitchFamily="34" charset="0"/>
              <a:cs typeface="SF Pro Display" pitchFamily="50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5341CE6-59C7-9694-B08B-A8F2DE632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6" b="4179"/>
          <a:stretch/>
        </p:blipFill>
        <p:spPr>
          <a:xfrm>
            <a:off x="3959465" y="1387892"/>
            <a:ext cx="11726089" cy="6246982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3535088A-05D9-C944-9ACF-15DB97C9B8DA}"/>
              </a:ext>
            </a:extLst>
          </p:cNvPr>
          <p:cNvSpPr txBox="1"/>
          <p:nvPr/>
        </p:nvSpPr>
        <p:spPr>
          <a:xfrm>
            <a:off x="928366" y="8002823"/>
            <a:ext cx="15335598" cy="558115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Three parts: image encoder, pretrained text encoder and query network.</a:t>
            </a: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49635986-D06F-274E-2BC3-4112C98470A9}"/>
              </a:ext>
            </a:extLst>
          </p:cNvPr>
          <p:cNvSpPr txBox="1"/>
          <p:nvPr/>
        </p:nvSpPr>
        <p:spPr>
          <a:xfrm>
            <a:off x="928366" y="8712293"/>
            <a:ext cx="15335598" cy="558115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Problem Formulation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B84378-76E3-57AD-0DA6-35527978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98" y="9621736"/>
            <a:ext cx="19107139" cy="5816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B838BD-E63E-3093-63F7-E241A10C8B34}"/>
              </a:ext>
            </a:extLst>
          </p:cNvPr>
          <p:cNvSpPr txBox="1"/>
          <p:nvPr/>
        </p:nvSpPr>
        <p:spPr>
          <a:xfrm>
            <a:off x="713088" y="10695301"/>
            <a:ext cx="20018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Dai, </a:t>
            </a:r>
            <a:r>
              <a:rPr lang="en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Tianjie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</a:t>
            </a:r>
            <a:r>
              <a:rPr lang="en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UniChest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Conquer-and-Divide Pre-training for Multi-Source Chest X-Ray Classification." </a:t>
            </a:r>
            <a:r>
              <a:rPr lang="en" altLang="zh-C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Medical Imaging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(2024).</a:t>
            </a:r>
          </a:p>
        </p:txBody>
      </p:sp>
    </p:spTree>
    <p:extLst>
      <p:ext uri="{BB962C8B-B14F-4D97-AF65-F5344CB8AC3E}">
        <p14:creationId xmlns:p14="http://schemas.microsoft.com/office/powerpoint/2010/main" val="237598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456849-394A-10ED-6ECA-C17FC02CE922}"/>
              </a:ext>
            </a:extLst>
          </p:cNvPr>
          <p:cNvSpPr txBox="1"/>
          <p:nvPr/>
        </p:nvSpPr>
        <p:spPr>
          <a:xfrm>
            <a:off x="713092" y="751571"/>
            <a:ext cx="8291286" cy="67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ea typeface="SF Pro Display" pitchFamily="50" charset="0"/>
                <a:cs typeface="SF Pro Display" pitchFamily="50" charset="0"/>
              </a:rPr>
              <a:t>2 </a:t>
            </a:r>
            <a:r>
              <a:rPr lang="zh-CN" altLang="en-US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cs typeface="SF Pro Display" pitchFamily="50" charset="0"/>
              </a:rPr>
              <a:t>LT-specific designs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8C7BAC-3091-5297-1C52-33607A8DF9F3}"/>
              </a:ext>
            </a:extLst>
          </p:cNvPr>
          <p:cNvSpPr txBox="1"/>
          <p:nvPr/>
        </p:nvSpPr>
        <p:spPr>
          <a:xfrm>
            <a:off x="717686" y="1693514"/>
            <a:ext cx="17030831" cy="1200213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700" b="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Design 1: Feature Extractor</a:t>
            </a:r>
          </a:p>
          <a:p>
            <a:pPr marL="7270" defTabSz="528910">
              <a:lnSpc>
                <a:spcPct val="150000"/>
              </a:lnSpc>
              <a:spcBef>
                <a:spcPts val="76"/>
              </a:spcBef>
              <a:tabLst>
                <a:tab pos="309591" algn="l"/>
                <a:tab pos="310197" algn="l"/>
              </a:tabLst>
            </a:pP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      </a:t>
            </a:r>
            <a:r>
              <a:rPr lang="en-US" altLang="zh-CN" sz="2700" u="sng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Finetuned </a:t>
            </a:r>
            <a:r>
              <a:rPr lang="en-US" altLang="zh-CN" sz="2700" u="sng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PubMedBERT</a:t>
            </a:r>
            <a:r>
              <a:rPr lang="en-US" altLang="zh-CN" sz="2700" u="sng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in </a:t>
            </a:r>
            <a:r>
              <a:rPr lang="en-US" altLang="zh-CN" sz="2700" u="sng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UniChest</a:t>
            </a: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and </a:t>
            </a:r>
            <a:r>
              <a:rPr lang="en-US" altLang="zh-CN" sz="2700" u="sng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EfficientV3-Large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0875614-BFEC-E010-AF15-88AE2A05069E}"/>
              </a:ext>
            </a:extLst>
          </p:cNvPr>
          <p:cNvSpPr txBox="1"/>
          <p:nvPr/>
        </p:nvSpPr>
        <p:spPr>
          <a:xfrm>
            <a:off x="713091" y="3060150"/>
            <a:ext cx="19024880" cy="1200213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700" b="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Design 2: Loss Function Reweighting</a:t>
            </a:r>
          </a:p>
          <a:p>
            <a:pPr marL="7270" defTabSz="528910">
              <a:lnSpc>
                <a:spcPct val="150000"/>
              </a:lnSpc>
              <a:spcBef>
                <a:spcPts val="76"/>
              </a:spcBef>
              <a:tabLst>
                <a:tab pos="309591" algn="l"/>
                <a:tab pos="310197" algn="l"/>
              </a:tabLst>
            </a:pP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      Weighted ASL loss in </a:t>
            </a:r>
            <a:r>
              <a:rPr lang="en-US" altLang="zh-CN" sz="2700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CheXFusion</a:t>
            </a:r>
            <a:endParaRPr lang="en-US" altLang="zh-CN" sz="2700" spc="174" dirty="0">
              <a:solidFill>
                <a:srgbClr val="29487D"/>
              </a:solidFill>
              <a:latin typeface="Futura LT Pro Medium" panose="020B0502020204020303" pitchFamily="34" charset="0"/>
              <a:cs typeface="Arial" panose="020B0604020202020204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C69413-9F32-70CC-376F-1FD9685B3E72}"/>
              </a:ext>
            </a:extLst>
          </p:cNvPr>
          <p:cNvSpPr txBox="1"/>
          <p:nvPr/>
        </p:nvSpPr>
        <p:spPr>
          <a:xfrm>
            <a:off x="713088" y="10695301"/>
            <a:ext cx="20018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Dai, </a:t>
            </a:r>
            <a:r>
              <a:rPr lang="en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Tianjie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</a:t>
            </a:r>
            <a:r>
              <a:rPr lang="en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UniChest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Conquer-and-Divide Pre-training for Multi-Source Chest X-Ray Classification." </a:t>
            </a:r>
            <a:r>
              <a:rPr lang="en" altLang="zh-CN" sz="2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Medical Imaging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(2024).</a:t>
            </a:r>
          </a:p>
          <a:p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Kim, </a:t>
            </a:r>
            <a:r>
              <a:rPr lang="en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Dongkyun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Chexfusion</a:t>
            </a:r>
            <a:r>
              <a:rPr lang="en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Effective fusion of multi-view features using transformers for long-tailed chest x-ray classification." ICCVW. 2023.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图片 37" descr="文本, 信件&#10;&#10;描述已自动生成">
            <a:extLst>
              <a:ext uri="{FF2B5EF4-FFF2-40B4-BE49-F238E27FC236}">
                <a16:creationId xmlns:a16="http://schemas.microsoft.com/office/drawing/2014/main" id="{5D771C0E-4FD4-B686-9C91-5984B1292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14" y="4260363"/>
            <a:ext cx="6060174" cy="2037250"/>
          </a:xfrm>
          <a:prstGeom prst="rect">
            <a:avLst/>
          </a:prstGeom>
        </p:spPr>
      </p:pic>
      <p:sp>
        <p:nvSpPr>
          <p:cNvPr id="39" name="object 4">
            <a:extLst>
              <a:ext uri="{FF2B5EF4-FFF2-40B4-BE49-F238E27FC236}">
                <a16:creationId xmlns:a16="http://schemas.microsoft.com/office/drawing/2014/main" id="{351D5439-1C27-8151-C1B6-13A534ADC53A}"/>
              </a:ext>
            </a:extLst>
          </p:cNvPr>
          <p:cNvSpPr txBox="1"/>
          <p:nvPr/>
        </p:nvSpPr>
        <p:spPr>
          <a:xfrm>
            <a:off x="713088" y="6182747"/>
            <a:ext cx="19476657" cy="2470241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700" b="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Design 3: Test-time Augmentation (TTA)</a:t>
            </a:r>
          </a:p>
          <a:p>
            <a:pPr marL="7270" defTabSz="528910">
              <a:lnSpc>
                <a:spcPct val="150000"/>
              </a:lnSpc>
              <a:spcBef>
                <a:spcPts val="76"/>
              </a:spcBef>
              <a:tabLst>
                <a:tab pos="309591" algn="l"/>
                <a:tab pos="310197" algn="l"/>
              </a:tabLst>
            </a:pP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      Multiple random transformations are applied on the test image and we </a:t>
            </a:r>
            <a:r>
              <a:rPr lang="en-US" altLang="zh-CN" sz="2700" u="sng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test the model on all transformed images, and take the average prediction as the output</a:t>
            </a: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, which improves the stability and accuracy of the prediction. </a:t>
            </a:r>
            <a:r>
              <a:rPr lang="en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Finally, we ensemble the results from multiple views within one study as the final prediction.</a:t>
            </a:r>
            <a:endParaRPr lang="en-US" altLang="zh-CN" sz="2700" spc="174" dirty="0">
              <a:solidFill>
                <a:srgbClr val="29487D"/>
              </a:solidFill>
              <a:latin typeface="Futura LT Pro Medium" panose="020B0502020204020303" pitchFamily="34" charset="0"/>
              <a:cs typeface="Arial" panose="020B0604020202020204"/>
            </a:endParaRPr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AB6904A8-F897-89A8-EE7A-4C7683536B17}"/>
              </a:ext>
            </a:extLst>
          </p:cNvPr>
          <p:cNvSpPr txBox="1"/>
          <p:nvPr/>
        </p:nvSpPr>
        <p:spPr>
          <a:xfrm>
            <a:off x="713088" y="9016893"/>
            <a:ext cx="19476657" cy="1196687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700" b="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Design 4: Exogenous Data Replenishment</a:t>
            </a:r>
          </a:p>
          <a:p>
            <a:pPr marL="7270" defTabSz="528910">
              <a:lnSpc>
                <a:spcPct val="150000"/>
              </a:lnSpc>
              <a:spcBef>
                <a:spcPts val="76"/>
              </a:spcBef>
              <a:tabLst>
                <a:tab pos="309591" algn="l"/>
                <a:tab pos="310197" algn="l"/>
              </a:tabLst>
            </a:pP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      ChestXray-14, </a:t>
            </a:r>
            <a:r>
              <a:rPr lang="en-US" altLang="zh-CN" sz="2700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CheXpert</a:t>
            </a: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, </a:t>
            </a:r>
            <a:r>
              <a:rPr lang="en-US" altLang="zh-CN" sz="2700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VinDr</a:t>
            </a:r>
            <a:r>
              <a:rPr lang="en-US" altLang="zh-CN" sz="2700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-CXR, BRAX</a:t>
            </a:r>
          </a:p>
        </p:txBody>
      </p:sp>
    </p:spTree>
    <p:extLst>
      <p:ext uri="{BB962C8B-B14F-4D97-AF65-F5344CB8AC3E}">
        <p14:creationId xmlns:p14="http://schemas.microsoft.com/office/powerpoint/2010/main" val="32404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456849-394A-10ED-6ECA-C17FC02CE922}"/>
              </a:ext>
            </a:extLst>
          </p:cNvPr>
          <p:cNvSpPr txBox="1"/>
          <p:nvPr/>
        </p:nvSpPr>
        <p:spPr>
          <a:xfrm>
            <a:off x="713092" y="751571"/>
            <a:ext cx="16155182" cy="67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ea typeface="SF Pro Display" pitchFamily="50" charset="0"/>
                <a:cs typeface="SF Pro Display" pitchFamily="50" charset="0"/>
              </a:rPr>
              <a:t>3.1 Task 1: Experiments on development set</a:t>
            </a:r>
            <a:endParaRPr lang="zh-CN" altLang="en-US" sz="3816" dirty="0">
              <a:solidFill>
                <a:schemeClr val="bg1">
                  <a:lumMod val="65000"/>
                </a:schemeClr>
              </a:solidFill>
              <a:latin typeface="Futura LT Pro Medium" panose="020B0502020204020303" pitchFamily="34" charset="0"/>
              <a:cs typeface="SF Pro Display" pitchFamily="50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5D6618B-7AEC-D29F-9C70-2E06E9D048A6}"/>
              </a:ext>
            </a:extLst>
          </p:cNvPr>
          <p:cNvSpPr txBox="1"/>
          <p:nvPr/>
        </p:nvSpPr>
        <p:spPr>
          <a:xfrm>
            <a:off x="643233" y="5666927"/>
            <a:ext cx="19320872" cy="2417085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-US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When </a:t>
            </a: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backbone is </a:t>
            </a:r>
            <a:r>
              <a:rPr lang="en" altLang="zh-CN" sz="2671" u="sng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EfficientV2-Large, resolution is 512, adopting re-weighting and TTA, pre-trained on the mixed multiple-source data</a:t>
            </a: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, the best </a:t>
            </a:r>
            <a:r>
              <a:rPr lang="en" altLang="zh-CN" sz="2671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mAP</a:t>
            </a: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score is achieved on the development set. </a:t>
            </a:r>
          </a:p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Apparently, the incorporation of a series of LT-specific designs help boost the chest X-rays disease diagnosis ability of the base general architecture from 0.2305 to 0.2662.</a:t>
            </a:r>
            <a:endParaRPr lang="en-US" altLang="zh-CN" sz="2671" spc="174" dirty="0">
              <a:solidFill>
                <a:srgbClr val="29487D"/>
              </a:solidFill>
              <a:latin typeface="Futura LT Pro Medium" panose="020B0502020204020303" pitchFamily="34" charset="0"/>
              <a:cs typeface="Arial" panose="020B0604020202020204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B97A3BE-C544-EBC0-46FC-FC4A85990453}"/>
              </a:ext>
            </a:extLst>
          </p:cNvPr>
          <p:cNvSpPr txBox="1"/>
          <p:nvPr/>
        </p:nvSpPr>
        <p:spPr>
          <a:xfrm>
            <a:off x="643233" y="9301686"/>
            <a:ext cx="19554549" cy="1787747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For Task 3, we further fine-tune the best model in Task 1 during development phase on one subset of </a:t>
            </a:r>
            <a:r>
              <a:rPr lang="en" altLang="zh-CN" sz="2671" spc="174" dirty="0" err="1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PadChest</a:t>
            </a: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which contains 20,000 samples for several epochs, which contains three label in the given 5 unseen diseases. We use three seeds to repeat this process for three times.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BA634C-51B2-DC6B-5647-F74187A2EE35}"/>
              </a:ext>
            </a:extLst>
          </p:cNvPr>
          <p:cNvSpPr txBox="1"/>
          <p:nvPr/>
        </p:nvSpPr>
        <p:spPr>
          <a:xfrm>
            <a:off x="713091" y="8499909"/>
            <a:ext cx="15649855" cy="67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ea typeface="SF Pro Display" pitchFamily="50" charset="0"/>
                <a:cs typeface="SF Pro Display" pitchFamily="50" charset="0"/>
              </a:rPr>
              <a:t>3.2 Task 3: Based on Checkpoint from Task 1</a:t>
            </a:r>
            <a:endParaRPr lang="zh-CN" altLang="en-US" sz="3816" dirty="0">
              <a:solidFill>
                <a:schemeClr val="bg1">
                  <a:lumMod val="65000"/>
                </a:schemeClr>
              </a:solidFill>
              <a:latin typeface="Futura LT Pro Medium" panose="020B0502020204020303" pitchFamily="34" charset="0"/>
              <a:cs typeface="SF Pro Display" pitchFamily="50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34399C7-4422-753A-0C36-A81E07A39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21202"/>
              </p:ext>
            </p:extLst>
          </p:nvPr>
        </p:nvGraphicFramePr>
        <p:xfrm>
          <a:off x="4853364" y="1513278"/>
          <a:ext cx="10900610" cy="402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57230">
                  <a:extLst>
                    <a:ext uri="{9D8B030D-6E8A-4147-A177-3AD203B41FA5}">
                      <a16:colId xmlns:a16="http://schemas.microsoft.com/office/drawing/2014/main" val="3361803880"/>
                    </a:ext>
                  </a:extLst>
                </a:gridCol>
                <a:gridCol w="1557230">
                  <a:extLst>
                    <a:ext uri="{9D8B030D-6E8A-4147-A177-3AD203B41FA5}">
                      <a16:colId xmlns:a16="http://schemas.microsoft.com/office/drawing/2014/main" val="2705216395"/>
                    </a:ext>
                  </a:extLst>
                </a:gridCol>
                <a:gridCol w="1557230">
                  <a:extLst>
                    <a:ext uri="{9D8B030D-6E8A-4147-A177-3AD203B41FA5}">
                      <a16:colId xmlns:a16="http://schemas.microsoft.com/office/drawing/2014/main" val="297869299"/>
                    </a:ext>
                  </a:extLst>
                </a:gridCol>
                <a:gridCol w="1557230">
                  <a:extLst>
                    <a:ext uri="{9D8B030D-6E8A-4147-A177-3AD203B41FA5}">
                      <a16:colId xmlns:a16="http://schemas.microsoft.com/office/drawing/2014/main" val="552628087"/>
                    </a:ext>
                  </a:extLst>
                </a:gridCol>
                <a:gridCol w="1557230">
                  <a:extLst>
                    <a:ext uri="{9D8B030D-6E8A-4147-A177-3AD203B41FA5}">
                      <a16:colId xmlns:a16="http://schemas.microsoft.com/office/drawing/2014/main" val="1975564556"/>
                    </a:ext>
                  </a:extLst>
                </a:gridCol>
                <a:gridCol w="1557230">
                  <a:extLst>
                    <a:ext uri="{9D8B030D-6E8A-4147-A177-3AD203B41FA5}">
                      <a16:colId xmlns:a16="http://schemas.microsoft.com/office/drawing/2014/main" val="2658306879"/>
                    </a:ext>
                  </a:extLst>
                </a:gridCol>
                <a:gridCol w="1557230">
                  <a:extLst>
                    <a:ext uri="{9D8B030D-6E8A-4147-A177-3AD203B41FA5}">
                      <a16:colId xmlns:a16="http://schemas.microsoft.com/office/drawing/2014/main" val="1679928425"/>
                    </a:ext>
                  </a:extLst>
                </a:gridCol>
              </a:tblGrid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Attempt ID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Backbone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Reweight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TTA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AddData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817250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Convnext-S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0.2305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98054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Convnext-S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897831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Convnext-B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0.2202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488941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Convnext-B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0.2372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2080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Convnext-B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0.2485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74073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EffNet-S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0.2509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55977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EffNet-S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0.2568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71432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EffNet-L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0.2579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851389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EffNet-L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0.2601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390465"/>
                  </a:ext>
                </a:extLst>
              </a:tr>
              <a:tr h="342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EffNet-L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0.2662</a:t>
                      </a:r>
                      <a:endParaRPr lang="zh-CN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45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71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456849-394A-10ED-6ECA-C17FC02CE922}"/>
              </a:ext>
            </a:extLst>
          </p:cNvPr>
          <p:cNvSpPr txBox="1"/>
          <p:nvPr/>
        </p:nvSpPr>
        <p:spPr>
          <a:xfrm>
            <a:off x="713091" y="751571"/>
            <a:ext cx="15649855" cy="67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ea typeface="SF Pro Display" pitchFamily="50" charset="0"/>
                <a:cs typeface="SF Pro Display" pitchFamily="50" charset="0"/>
              </a:rPr>
              <a:t>4 Final Test Phase</a:t>
            </a:r>
            <a:endParaRPr lang="zh-CN" altLang="en-US" sz="3816" dirty="0">
              <a:solidFill>
                <a:schemeClr val="bg1">
                  <a:lumMod val="65000"/>
                </a:schemeClr>
              </a:solidFill>
              <a:latin typeface="Futura LT Pro Medium" panose="020B0502020204020303" pitchFamily="34" charset="0"/>
              <a:cs typeface="SF Pro Display" pitchFamily="50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DF7EB27-0A0D-4B67-932B-1E1B3EADC901}"/>
              </a:ext>
            </a:extLst>
          </p:cNvPr>
          <p:cNvSpPr txBox="1"/>
          <p:nvPr/>
        </p:nvSpPr>
        <p:spPr>
          <a:xfrm>
            <a:off x="713091" y="2395560"/>
            <a:ext cx="19554549" cy="2429909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During the testing phase, we performed </a:t>
            </a:r>
            <a:r>
              <a:rPr lang="en" altLang="zh-CN" sz="2671" u="sng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model ensemble</a:t>
            </a: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 using the top 3 best-performing single models, which achieved second place in Task 1. </a:t>
            </a:r>
          </a:p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endParaRPr lang="en" altLang="zh-CN" sz="2671" spc="174" dirty="0">
              <a:solidFill>
                <a:srgbClr val="29487D"/>
              </a:solidFill>
              <a:latin typeface="Futura LT Pro Medium" panose="020B0502020204020303" pitchFamily="34" charset="0"/>
              <a:cs typeface="Arial" panose="020B0604020202020204"/>
            </a:endParaRPr>
          </a:p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For Task 3, we ensemble the prediction of three fine-tuned models and ranked the fourth.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EBBBA6-DA6A-8307-23E2-CB2C56F9AA5B}"/>
              </a:ext>
            </a:extLst>
          </p:cNvPr>
          <p:cNvSpPr txBox="1"/>
          <p:nvPr/>
        </p:nvSpPr>
        <p:spPr>
          <a:xfrm>
            <a:off x="713091" y="6337421"/>
            <a:ext cx="15649855" cy="679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16" dirty="0">
                <a:solidFill>
                  <a:schemeClr val="bg1">
                    <a:lumMod val="65000"/>
                  </a:schemeClr>
                </a:solidFill>
                <a:latin typeface="Futura LT Pro Medium" panose="020B0502020204020303" pitchFamily="34" charset="0"/>
                <a:ea typeface="SF Pro Display" pitchFamily="50" charset="0"/>
                <a:cs typeface="SF Pro Display" pitchFamily="50" charset="0"/>
              </a:rPr>
              <a:t>5 Future Exploration</a:t>
            </a:r>
            <a:endParaRPr lang="zh-CN" altLang="en-US" sz="3816" dirty="0">
              <a:solidFill>
                <a:schemeClr val="bg1">
                  <a:lumMod val="65000"/>
                </a:schemeClr>
              </a:solidFill>
              <a:latin typeface="Futura LT Pro Medium" panose="020B0502020204020303" pitchFamily="34" charset="0"/>
              <a:cs typeface="SF Pro Display" pitchFamily="50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1561E20-3915-BD6A-4926-B357156FD444}"/>
              </a:ext>
            </a:extLst>
          </p:cNvPr>
          <p:cNvSpPr txBox="1"/>
          <p:nvPr/>
        </p:nvSpPr>
        <p:spPr>
          <a:xfrm>
            <a:off x="713091" y="7981410"/>
            <a:ext cx="19554549" cy="1171231"/>
          </a:xfrm>
          <a:prstGeom prst="rect">
            <a:avLst/>
          </a:prstGeom>
        </p:spPr>
        <p:txBody>
          <a:bodyPr vert="horz" wrap="square" lIns="0" tIns="9919" rIns="0" bIns="0" rtlCol="0">
            <a:spAutoFit/>
          </a:bodyPr>
          <a:lstStyle/>
          <a:p>
            <a:pPr marL="310197" indent="-302927" defTabSz="528910">
              <a:lnSpc>
                <a:spcPct val="150000"/>
              </a:lnSpc>
              <a:spcBef>
                <a:spcPts val="76"/>
              </a:spcBef>
              <a:buFont typeface="Tahoma" panose="020B0604030504040204"/>
              <a:buChar char="‣"/>
              <a:tabLst>
                <a:tab pos="309591" algn="l"/>
                <a:tab pos="310197" algn="l"/>
              </a:tabLst>
            </a:pPr>
            <a:r>
              <a:rPr lang="en" altLang="zh-CN" sz="2671" spc="174" dirty="0">
                <a:solidFill>
                  <a:srgbClr val="29487D"/>
                </a:solidFill>
                <a:latin typeface="Futura LT Pro Medium" panose="020B0502020204020303" pitchFamily="34" charset="0"/>
                <a:cs typeface="Arial" panose="020B0604020202020204"/>
              </a:rPr>
              <a:t>In future work, we plan to investigate MLLM in medical applications to further enhance the capacity of AI-aided CXR disease diagnosis.</a:t>
            </a:r>
          </a:p>
        </p:txBody>
      </p:sp>
    </p:spTree>
    <p:extLst>
      <p:ext uri="{BB962C8B-B14F-4D97-AF65-F5344CB8AC3E}">
        <p14:creationId xmlns:p14="http://schemas.microsoft.com/office/powerpoint/2010/main" val="283742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1744</TotalTime>
  <Words>490</Words>
  <Application>Microsoft Macintosh PowerPoint</Application>
  <PresentationFormat>自定义</PresentationFormat>
  <Paragraphs>104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Futura LT Pro Medium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Elfenreigen</dc:creator>
  <cp:lastModifiedBy>Biden Joseph</cp:lastModifiedBy>
  <cp:revision>411</cp:revision>
  <dcterms:created xsi:type="dcterms:W3CDTF">2023-06-19T09:22:00Z</dcterms:created>
  <dcterms:modified xsi:type="dcterms:W3CDTF">2024-09-28T07:20:31Z</dcterms:modified>
</cp:coreProperties>
</file>