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7"/>
  </p:notesMasterIdLst>
  <p:sldIdLst>
    <p:sldId id="259" r:id="rId2"/>
    <p:sldId id="265" r:id="rId3"/>
    <p:sldId id="260" r:id="rId4"/>
    <p:sldId id="326" r:id="rId5"/>
    <p:sldId id="327" r:id="rId6"/>
    <p:sldId id="328" r:id="rId7"/>
    <p:sldId id="321" r:id="rId8"/>
    <p:sldId id="268" r:id="rId9"/>
    <p:sldId id="341" r:id="rId10"/>
    <p:sldId id="329" r:id="rId11"/>
    <p:sldId id="330" r:id="rId12"/>
    <p:sldId id="266" r:id="rId13"/>
    <p:sldId id="332" r:id="rId14"/>
    <p:sldId id="342" r:id="rId15"/>
    <p:sldId id="334" r:id="rId16"/>
    <p:sldId id="335" r:id="rId17"/>
    <p:sldId id="267" r:id="rId18"/>
    <p:sldId id="277" r:id="rId19"/>
    <p:sldId id="316" r:id="rId20"/>
    <p:sldId id="340" r:id="rId21"/>
    <p:sldId id="333" r:id="rId22"/>
    <p:sldId id="336" r:id="rId23"/>
    <p:sldId id="337" r:id="rId24"/>
    <p:sldId id="338" r:id="rId25"/>
    <p:sldId id="33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BB69"/>
    <a:srgbClr val="25A1FF"/>
    <a:srgbClr val="B686DA"/>
    <a:srgbClr val="FAE3C0"/>
    <a:srgbClr val="C9E7F5"/>
    <a:srgbClr val="F2F4C6"/>
    <a:srgbClr val="FFFFFF"/>
    <a:srgbClr val="E1D5E7"/>
    <a:srgbClr val="43196B"/>
    <a:srgbClr val="C1E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1" autoAdjust="0"/>
    <p:restoredTop sz="85152" autoAdjust="0"/>
  </p:normalViewPr>
  <p:slideViewPr>
    <p:cSldViewPr snapToGrid="0" snapToObjects="1">
      <p:cViewPr varScale="1">
        <p:scale>
          <a:sx n="98" d="100"/>
          <a:sy n="98" d="100"/>
        </p:scale>
        <p:origin x="40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2D3E5D-5837-1E43-AB13-45F7E9DC6DF0}" type="datetimeFigureOut">
              <a:rPr lang="en-US" smtClean="0"/>
              <a:t>10/7/2024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689FE4-379C-7F4E-86ED-07B3B2778DC6}" type="slidenum">
              <a:rPr lang="en-US" smtClean="0"/>
              <a:t>‹#›</a:t>
            </a:fld>
            <a:endParaRPr lang="en-US"/>
          </a:p>
        </p:txBody>
      </p:sp>
    </p:spTree>
    <p:extLst>
      <p:ext uri="{BB962C8B-B14F-4D97-AF65-F5344CB8AC3E}">
        <p14:creationId xmlns:p14="http://schemas.microsoft.com/office/powerpoint/2010/main" val="1571236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I am Yuexi, </a:t>
            </a:r>
            <a:r>
              <a:rPr lang="en-US" altLang="zh-CN" dirty="0" err="1"/>
              <a:t>Phd</a:t>
            </a:r>
            <a:r>
              <a:rPr lang="en-US" altLang="zh-CN" dirty="0"/>
              <a:t> student from Yale University. And I am here to present our solution for the CXR-LT 24, which also recognized as the overall best solution on all three tasks</a:t>
            </a:r>
          </a:p>
          <a:p>
            <a:r>
              <a:rPr lang="en-US" dirty="0"/>
              <a:t>This work is mentored by Prof </a:t>
            </a:r>
            <a:r>
              <a:rPr lang="en-US" dirty="0" err="1"/>
              <a:t>Nicha</a:t>
            </a:r>
            <a:r>
              <a:rPr lang="en-US" dirty="0"/>
              <a:t> C. </a:t>
            </a:r>
            <a:r>
              <a:rPr lang="en-US" dirty="0" err="1"/>
              <a:t>Dvornek</a:t>
            </a:r>
            <a:r>
              <a:rPr lang="en-US" dirty="0"/>
              <a:t>, and it is called “Multi-view and multiscale alignment for medical contrastive language-image pre-training and prediction aggregation for long tail classification”.</a:t>
            </a:r>
          </a:p>
          <a:p>
            <a:r>
              <a:rPr lang="en-US" dirty="0"/>
              <a:t>It is based on our MICCAI paper CLEFT and another pre-print work </a:t>
            </a:r>
            <a:r>
              <a:rPr lang="en-US" dirty="0" err="1"/>
              <a:t>MaMA</a:t>
            </a:r>
            <a:r>
              <a:rPr lang="en-US" dirty="0"/>
              <a:t>, and here is the QR code for the paper if you interested.</a:t>
            </a:r>
          </a:p>
          <a:p>
            <a:r>
              <a:rPr lang="en-US" dirty="0"/>
              <a:t>I will then get started.</a:t>
            </a:r>
          </a:p>
        </p:txBody>
      </p:sp>
      <p:sp>
        <p:nvSpPr>
          <p:cNvPr id="4" name="Slide Number Placeholder 3"/>
          <p:cNvSpPr>
            <a:spLocks noGrp="1"/>
          </p:cNvSpPr>
          <p:nvPr>
            <p:ph type="sldNum" sz="quarter" idx="5"/>
          </p:nvPr>
        </p:nvSpPr>
        <p:spPr/>
        <p:txBody>
          <a:bodyPr/>
          <a:lstStyle/>
          <a:p>
            <a:fld id="{77689FE4-379C-7F4E-86ED-07B3B2778DC6}" type="slidenum">
              <a:rPr lang="en-US" smtClean="0"/>
              <a:t>1</a:t>
            </a:fld>
            <a:endParaRPr lang="en-US"/>
          </a:p>
        </p:txBody>
      </p:sp>
    </p:spTree>
    <p:extLst>
      <p:ext uri="{BB962C8B-B14F-4D97-AF65-F5344CB8AC3E}">
        <p14:creationId xmlns:p14="http://schemas.microsoft.com/office/powerpoint/2010/main" val="1204231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address the multi-scale nature of medical images, we propose the symmetric local alignment module, which uses patch and word level cross attention to represent the correspondence between each word and patch. Namely, we query the most relevant patch in the image with each word in report and vice versa. </a:t>
            </a:r>
          </a:p>
          <a:p>
            <a:r>
              <a:rPr lang="en-US" dirty="0"/>
              <a:t>To address the issue of lack dense correspondence supervision signal here, we choose to use Avg. to aggregate all the correspondence tokens and conduct batch level constative learning with averaged correspondence, as shown in the equations here, it is basically of the form of .contrastive loss but with visual and language correspondence score.</a:t>
            </a:r>
          </a:p>
        </p:txBody>
      </p:sp>
      <p:sp>
        <p:nvSpPr>
          <p:cNvPr id="4" name="Slide Number Placeholder 3"/>
          <p:cNvSpPr>
            <a:spLocks noGrp="1"/>
          </p:cNvSpPr>
          <p:nvPr>
            <p:ph type="sldNum" sz="quarter" idx="5"/>
          </p:nvPr>
        </p:nvSpPr>
        <p:spPr/>
        <p:txBody>
          <a:bodyPr/>
          <a:lstStyle/>
          <a:p>
            <a:fld id="{77689FE4-379C-7F4E-86ED-07B3B2778DC6}" type="slidenum">
              <a:rPr lang="en-US" smtClean="0"/>
              <a:t>10</a:t>
            </a:fld>
            <a:endParaRPr lang="en-US"/>
          </a:p>
        </p:txBody>
      </p:sp>
    </p:spTree>
    <p:extLst>
      <p:ext uri="{BB962C8B-B14F-4D97-AF65-F5344CB8AC3E}">
        <p14:creationId xmlns:p14="http://schemas.microsoft.com/office/powerpoint/2010/main" val="2795925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for the fine-tuning, we choose to use multi-label weighted Asymmetric loss with exponential moving average to avoid overfitting. </a:t>
            </a:r>
          </a:p>
          <a:p>
            <a:r>
              <a:rPr lang="en-US" dirty="0"/>
              <a:t>We further aggregate models with different architecture and different training scheme to augment the final prediction. This including different visual backbones and different pre-training.</a:t>
            </a:r>
          </a:p>
          <a:p>
            <a:r>
              <a:rPr lang="en-US" dirty="0"/>
              <a:t>More specifically, we further trained a head and tail class classifier for classes with 99% of images, and classes with only 1% of images, trying to mitigate the influence of long tail distribution inspired by last years solution.</a:t>
            </a:r>
          </a:p>
          <a:p>
            <a:r>
              <a:rPr lang="en-US" dirty="0"/>
              <a:t>We provide the full list the all the models we aggregated in the end the slide.</a:t>
            </a:r>
          </a:p>
          <a:p>
            <a:r>
              <a:rPr lang="en-US" dirty="0"/>
              <a:t>As for task 2, we use the same task 1 model and extract the prediction directly.</a:t>
            </a:r>
          </a:p>
        </p:txBody>
      </p:sp>
      <p:sp>
        <p:nvSpPr>
          <p:cNvPr id="4" name="Slide Number Placeholder 3"/>
          <p:cNvSpPr>
            <a:spLocks noGrp="1"/>
          </p:cNvSpPr>
          <p:nvPr>
            <p:ph type="sldNum" sz="quarter" idx="5"/>
          </p:nvPr>
        </p:nvSpPr>
        <p:spPr/>
        <p:txBody>
          <a:bodyPr/>
          <a:lstStyle/>
          <a:p>
            <a:fld id="{77689FE4-379C-7F4E-86ED-07B3B2778DC6}" type="slidenum">
              <a:rPr lang="en-US" smtClean="0"/>
              <a:t>11</a:t>
            </a:fld>
            <a:endParaRPr lang="en-US"/>
          </a:p>
        </p:txBody>
      </p:sp>
    </p:spTree>
    <p:extLst>
      <p:ext uri="{BB962C8B-B14F-4D97-AF65-F5344CB8AC3E}">
        <p14:creationId xmlns:p14="http://schemas.microsoft.com/office/powerpoint/2010/main" val="2204314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challenge result is already there, we here mainly provides a few ablation results we found during the development phase.</a:t>
            </a:r>
          </a:p>
        </p:txBody>
      </p:sp>
      <p:sp>
        <p:nvSpPr>
          <p:cNvPr id="4" name="Slide Number Placeholder 3"/>
          <p:cNvSpPr>
            <a:spLocks noGrp="1"/>
          </p:cNvSpPr>
          <p:nvPr>
            <p:ph type="sldNum" sz="quarter" idx="5"/>
          </p:nvPr>
        </p:nvSpPr>
        <p:spPr/>
        <p:txBody>
          <a:bodyPr/>
          <a:lstStyle/>
          <a:p>
            <a:fld id="{77689FE4-379C-7F4E-86ED-07B3B2778DC6}" type="slidenum">
              <a:rPr lang="en-US" smtClean="0"/>
              <a:t>12</a:t>
            </a:fld>
            <a:endParaRPr lang="en-US"/>
          </a:p>
        </p:txBody>
      </p:sp>
    </p:spTree>
    <p:extLst>
      <p:ext uri="{BB962C8B-B14F-4D97-AF65-F5344CB8AC3E}">
        <p14:creationId xmlns:p14="http://schemas.microsoft.com/office/powerpoint/2010/main" val="3351734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Eventually, we ranked #3 in task 1 and #1 in task 2, and there is the ablation for the strategies we mentioned and the corresponding results in the development phase.</a:t>
            </a:r>
          </a:p>
          <a:p>
            <a:r>
              <a:rPr lang="en-US" dirty="0"/>
              <a:t>we note that CNN based model are generally better than </a:t>
            </a:r>
            <a:r>
              <a:rPr lang="en-US" dirty="0" err="1"/>
              <a:t>ViT</a:t>
            </a:r>
            <a:r>
              <a:rPr lang="en-US" dirty="0"/>
              <a:t>, and vanilla EfficientNetV2 is pretty strong by itself. This may related to the nature of CNN encoder and also the scarcity of the data (comparing with natural image domain).</a:t>
            </a:r>
          </a:p>
        </p:txBody>
      </p:sp>
      <p:sp>
        <p:nvSpPr>
          <p:cNvPr id="4" name="Slide Number Placeholder 3"/>
          <p:cNvSpPr>
            <a:spLocks noGrp="1"/>
          </p:cNvSpPr>
          <p:nvPr>
            <p:ph type="sldNum" sz="quarter" idx="5"/>
          </p:nvPr>
        </p:nvSpPr>
        <p:spPr/>
        <p:txBody>
          <a:bodyPr/>
          <a:lstStyle/>
          <a:p>
            <a:fld id="{77689FE4-379C-7F4E-86ED-07B3B2778DC6}" type="slidenum">
              <a:rPr lang="en-US" smtClean="0"/>
              <a:t>13</a:t>
            </a:fld>
            <a:endParaRPr lang="en-US"/>
          </a:p>
        </p:txBody>
      </p:sp>
    </p:spTree>
    <p:extLst>
      <p:ext uri="{BB962C8B-B14F-4D97-AF65-F5344CB8AC3E}">
        <p14:creationId xmlns:p14="http://schemas.microsoft.com/office/powerpoint/2010/main" val="1692435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Eventually, we ranked #3 in task 1 and #1 in task 2, and there is the ablation for the strategies we mentioned and the corresponding results in the development phase.</a:t>
            </a:r>
          </a:p>
          <a:p>
            <a:r>
              <a:rPr lang="en-US" dirty="0"/>
              <a:t>we note that CNN based model are generally better than </a:t>
            </a:r>
            <a:r>
              <a:rPr lang="en-US" dirty="0" err="1"/>
              <a:t>ViT</a:t>
            </a:r>
            <a:r>
              <a:rPr lang="en-US" dirty="0"/>
              <a:t>, and vanilla EfficientNetV2 is pretty strong by itself. This may related to the nature of CNN encoder and also the scarcity of the data (comparing with natural image domain).</a:t>
            </a:r>
          </a:p>
        </p:txBody>
      </p:sp>
      <p:sp>
        <p:nvSpPr>
          <p:cNvPr id="4" name="Slide Number Placeholder 3"/>
          <p:cNvSpPr>
            <a:spLocks noGrp="1"/>
          </p:cNvSpPr>
          <p:nvPr>
            <p:ph type="sldNum" sz="quarter" idx="5"/>
          </p:nvPr>
        </p:nvSpPr>
        <p:spPr/>
        <p:txBody>
          <a:bodyPr/>
          <a:lstStyle/>
          <a:p>
            <a:fld id="{77689FE4-379C-7F4E-86ED-07B3B2778DC6}" type="slidenum">
              <a:rPr lang="en-US" smtClean="0"/>
              <a:t>14</a:t>
            </a:fld>
            <a:endParaRPr lang="en-US"/>
          </a:p>
        </p:txBody>
      </p:sp>
    </p:spTree>
    <p:extLst>
      <p:ext uri="{BB962C8B-B14F-4D97-AF65-F5344CB8AC3E}">
        <p14:creationId xmlns:p14="http://schemas.microsoft.com/office/powerpoint/2010/main" val="1514113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found that predicting head and tail classes separately does not improve the performance by itself, but it do help balance the aggregated prediction</a:t>
            </a:r>
          </a:p>
        </p:txBody>
      </p:sp>
      <p:sp>
        <p:nvSpPr>
          <p:cNvPr id="4" name="Slide Number Placeholder 3"/>
          <p:cNvSpPr>
            <a:spLocks noGrp="1"/>
          </p:cNvSpPr>
          <p:nvPr>
            <p:ph type="sldNum" sz="quarter" idx="5"/>
          </p:nvPr>
        </p:nvSpPr>
        <p:spPr/>
        <p:txBody>
          <a:bodyPr/>
          <a:lstStyle/>
          <a:p>
            <a:fld id="{77689FE4-379C-7F4E-86ED-07B3B2778DC6}" type="slidenum">
              <a:rPr lang="en-US" smtClean="0"/>
              <a:t>15</a:t>
            </a:fld>
            <a:endParaRPr lang="en-US"/>
          </a:p>
        </p:txBody>
      </p:sp>
    </p:spTree>
    <p:extLst>
      <p:ext uri="{BB962C8B-B14F-4D97-AF65-F5344CB8AC3E}">
        <p14:creationId xmlns:p14="http://schemas.microsoft.com/office/powerpoint/2010/main" val="878779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aggregating all the model provides a 1~2% improvement, which is actually pretty big given where we are. We believe that aggregation can help combine the advantages of different models and avoid overfitting.</a:t>
            </a:r>
          </a:p>
        </p:txBody>
      </p:sp>
      <p:sp>
        <p:nvSpPr>
          <p:cNvPr id="4" name="Slide Number Placeholder 3"/>
          <p:cNvSpPr>
            <a:spLocks noGrp="1"/>
          </p:cNvSpPr>
          <p:nvPr>
            <p:ph type="sldNum" sz="quarter" idx="5"/>
          </p:nvPr>
        </p:nvSpPr>
        <p:spPr/>
        <p:txBody>
          <a:bodyPr/>
          <a:lstStyle/>
          <a:p>
            <a:fld id="{77689FE4-379C-7F4E-86ED-07B3B2778DC6}" type="slidenum">
              <a:rPr lang="en-US" smtClean="0"/>
              <a:t>16</a:t>
            </a:fld>
            <a:endParaRPr lang="en-US"/>
          </a:p>
        </p:txBody>
      </p:sp>
    </p:spTree>
    <p:extLst>
      <p:ext uri="{BB962C8B-B14F-4D97-AF65-F5344CB8AC3E}">
        <p14:creationId xmlns:p14="http://schemas.microsoft.com/office/powerpoint/2010/main" val="646086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a:t>
            </a:r>
          </a:p>
        </p:txBody>
      </p:sp>
      <p:sp>
        <p:nvSpPr>
          <p:cNvPr id="4" name="Slide Number Placeholder 3"/>
          <p:cNvSpPr>
            <a:spLocks noGrp="1"/>
          </p:cNvSpPr>
          <p:nvPr>
            <p:ph type="sldNum" sz="quarter" idx="5"/>
          </p:nvPr>
        </p:nvSpPr>
        <p:spPr/>
        <p:txBody>
          <a:bodyPr/>
          <a:lstStyle/>
          <a:p>
            <a:fld id="{77689FE4-379C-7F4E-86ED-07B3B2778DC6}" type="slidenum">
              <a:rPr lang="en-US" smtClean="0"/>
              <a:t>17</a:t>
            </a:fld>
            <a:endParaRPr lang="en-US"/>
          </a:p>
        </p:txBody>
      </p:sp>
    </p:spTree>
    <p:extLst>
      <p:ext uri="{BB962C8B-B14F-4D97-AF65-F5344CB8AC3E}">
        <p14:creationId xmlns:p14="http://schemas.microsoft.com/office/powerpoint/2010/main" val="3688082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believe that making use of the multi-modal data is a promising path for medical image, which can provides better pre-training signal.</a:t>
            </a:r>
          </a:p>
          <a:p>
            <a:r>
              <a:rPr lang="en-US" dirty="0"/>
              <a:t>We also want to highlight the necessity of addressing the nature of medical images when transferring existing VLP method.</a:t>
            </a:r>
          </a:p>
          <a:p>
            <a:r>
              <a:rPr lang="en-US" dirty="0"/>
              <a:t>Lastly, model aggregation, or mixture of expert, can be vital for mitigating overfitting</a:t>
            </a:r>
          </a:p>
          <a:p>
            <a:r>
              <a:rPr lang="en-US" dirty="0"/>
              <a:t>As for the next step, we plan to extend our current method to more downstream tasks like segmentation and grounding and exploit the potential of multi-modal data.</a:t>
            </a:r>
          </a:p>
        </p:txBody>
      </p:sp>
      <p:sp>
        <p:nvSpPr>
          <p:cNvPr id="4" name="Slide Number Placeholder 3"/>
          <p:cNvSpPr>
            <a:spLocks noGrp="1"/>
          </p:cNvSpPr>
          <p:nvPr>
            <p:ph type="sldNum" sz="quarter" idx="5"/>
          </p:nvPr>
        </p:nvSpPr>
        <p:spPr/>
        <p:txBody>
          <a:bodyPr/>
          <a:lstStyle/>
          <a:p>
            <a:fld id="{77689FE4-379C-7F4E-86ED-07B3B2778DC6}" type="slidenum">
              <a:rPr lang="en-US" smtClean="0"/>
              <a:t>18</a:t>
            </a:fld>
            <a:endParaRPr lang="en-US"/>
          </a:p>
        </p:txBody>
      </p:sp>
    </p:spTree>
    <p:extLst>
      <p:ext uri="{BB962C8B-B14F-4D97-AF65-F5344CB8AC3E}">
        <p14:creationId xmlns:p14="http://schemas.microsoft.com/office/powerpoint/2010/main" val="1763031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689FE4-379C-7F4E-86ED-07B3B2778DC6}" type="slidenum">
              <a:rPr lang="en-US" smtClean="0"/>
              <a:t>19</a:t>
            </a:fld>
            <a:endParaRPr lang="en-US"/>
          </a:p>
        </p:txBody>
      </p:sp>
    </p:spTree>
    <p:extLst>
      <p:ext uri="{BB962C8B-B14F-4D97-AF65-F5344CB8AC3E}">
        <p14:creationId xmlns:p14="http://schemas.microsoft.com/office/powerpoint/2010/main" val="3974679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Begin from the motivation</a:t>
            </a:r>
          </a:p>
        </p:txBody>
      </p:sp>
      <p:sp>
        <p:nvSpPr>
          <p:cNvPr id="4" name="Slide Number Placeholder 3"/>
          <p:cNvSpPr>
            <a:spLocks noGrp="1"/>
          </p:cNvSpPr>
          <p:nvPr>
            <p:ph type="sldNum" sz="quarter" idx="5"/>
          </p:nvPr>
        </p:nvSpPr>
        <p:spPr/>
        <p:txBody>
          <a:bodyPr/>
          <a:lstStyle/>
          <a:p>
            <a:fld id="{77689FE4-379C-7F4E-86ED-07B3B2778DC6}" type="slidenum">
              <a:rPr lang="en-US" smtClean="0"/>
              <a:t>2</a:t>
            </a:fld>
            <a:endParaRPr lang="en-US"/>
          </a:p>
        </p:txBody>
      </p:sp>
    </p:spTree>
    <p:extLst>
      <p:ext uri="{BB962C8B-B14F-4D97-AF65-F5344CB8AC3E}">
        <p14:creationId xmlns:p14="http://schemas.microsoft.com/office/powerpoint/2010/main" val="21541144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Specifically for task 3, we have done some knowledge based prompt engineering that we manually create a set of related words for each unseen classes, and aggregate the prediction of different random sampled prompt as the final prediction.</a:t>
            </a:r>
          </a:p>
        </p:txBody>
      </p:sp>
      <p:sp>
        <p:nvSpPr>
          <p:cNvPr id="4" name="Slide Number Placeholder 3"/>
          <p:cNvSpPr>
            <a:spLocks noGrp="1"/>
          </p:cNvSpPr>
          <p:nvPr>
            <p:ph type="sldNum" sz="quarter" idx="5"/>
          </p:nvPr>
        </p:nvSpPr>
        <p:spPr/>
        <p:txBody>
          <a:bodyPr/>
          <a:lstStyle/>
          <a:p>
            <a:fld id="{77689FE4-379C-7F4E-86ED-07B3B2778DC6}" type="slidenum">
              <a:rPr lang="en-US" smtClean="0"/>
              <a:t>20</a:t>
            </a:fld>
            <a:endParaRPr lang="en-US"/>
          </a:p>
        </p:txBody>
      </p:sp>
    </p:spTree>
    <p:extLst>
      <p:ext uri="{BB962C8B-B14F-4D97-AF65-F5344CB8AC3E}">
        <p14:creationId xmlns:p14="http://schemas.microsoft.com/office/powerpoint/2010/main" val="42331767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for task 3, we didn’t do very well on this one, we still find that </a:t>
            </a:r>
            <a:r>
              <a:rPr lang="en-US" dirty="0" err="1"/>
              <a:t>ViT</a:t>
            </a:r>
            <a:r>
              <a:rPr lang="en-US" dirty="0"/>
              <a:t> based model, on contrast, does better than CNN models. We believe this is due to the different nature of </a:t>
            </a:r>
            <a:r>
              <a:rPr lang="en-US" dirty="0" err="1"/>
              <a:t>ViT</a:t>
            </a:r>
            <a:r>
              <a:rPr lang="en-US" dirty="0"/>
              <a:t> and CNN models, where the </a:t>
            </a:r>
            <a:r>
              <a:rPr lang="en-US" dirty="0" err="1"/>
              <a:t>ViT</a:t>
            </a:r>
            <a:r>
              <a:rPr lang="en-US" dirty="0"/>
              <a:t> share the same architecture are the text encoder, makes it easier to align the feature from two modality allows it doing better in unseen zero-shot classification, while CNN model can do better when doing supervised classification tasks.</a:t>
            </a:r>
          </a:p>
          <a:p>
            <a:endParaRPr lang="en-US" dirty="0"/>
          </a:p>
        </p:txBody>
      </p:sp>
      <p:sp>
        <p:nvSpPr>
          <p:cNvPr id="4" name="Slide Number Placeholder 3"/>
          <p:cNvSpPr>
            <a:spLocks noGrp="1"/>
          </p:cNvSpPr>
          <p:nvPr>
            <p:ph type="sldNum" sz="quarter" idx="5"/>
          </p:nvPr>
        </p:nvSpPr>
        <p:spPr/>
        <p:txBody>
          <a:bodyPr/>
          <a:lstStyle/>
          <a:p>
            <a:fld id="{77689FE4-379C-7F4E-86ED-07B3B2778DC6}" type="slidenum">
              <a:rPr lang="en-US" smtClean="0"/>
              <a:t>21</a:t>
            </a:fld>
            <a:endParaRPr lang="en-US"/>
          </a:p>
        </p:txBody>
      </p:sp>
    </p:spTree>
    <p:extLst>
      <p:ext uri="{BB962C8B-B14F-4D97-AF65-F5344CB8AC3E}">
        <p14:creationId xmlns:p14="http://schemas.microsoft.com/office/powerpoint/2010/main" val="3284011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 extra prompt engineering do help in the development phase</a:t>
            </a:r>
          </a:p>
        </p:txBody>
      </p:sp>
      <p:sp>
        <p:nvSpPr>
          <p:cNvPr id="4" name="Slide Number Placeholder 3"/>
          <p:cNvSpPr>
            <a:spLocks noGrp="1"/>
          </p:cNvSpPr>
          <p:nvPr>
            <p:ph type="sldNum" sz="quarter" idx="5"/>
          </p:nvPr>
        </p:nvSpPr>
        <p:spPr/>
        <p:txBody>
          <a:bodyPr/>
          <a:lstStyle/>
          <a:p>
            <a:fld id="{77689FE4-379C-7F4E-86ED-07B3B2778DC6}" type="slidenum">
              <a:rPr lang="en-US" smtClean="0"/>
              <a:t>22</a:t>
            </a:fld>
            <a:endParaRPr lang="en-US"/>
          </a:p>
        </p:txBody>
      </p:sp>
    </p:spTree>
    <p:extLst>
      <p:ext uri="{BB962C8B-B14F-4D97-AF65-F5344CB8AC3E}">
        <p14:creationId xmlns:p14="http://schemas.microsoft.com/office/powerpoint/2010/main" val="24012713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turns out to leads overfitting when move to test set.</a:t>
            </a:r>
          </a:p>
        </p:txBody>
      </p:sp>
      <p:sp>
        <p:nvSpPr>
          <p:cNvPr id="4" name="Slide Number Placeholder 3"/>
          <p:cNvSpPr>
            <a:spLocks noGrp="1"/>
          </p:cNvSpPr>
          <p:nvPr>
            <p:ph type="sldNum" sz="quarter" idx="5"/>
          </p:nvPr>
        </p:nvSpPr>
        <p:spPr/>
        <p:txBody>
          <a:bodyPr/>
          <a:lstStyle/>
          <a:p>
            <a:fld id="{77689FE4-379C-7F4E-86ED-07B3B2778DC6}" type="slidenum">
              <a:rPr lang="en-US" smtClean="0"/>
              <a:t>23</a:t>
            </a:fld>
            <a:endParaRPr lang="en-US"/>
          </a:p>
        </p:txBody>
      </p:sp>
    </p:spTree>
    <p:extLst>
      <p:ext uri="{BB962C8B-B14F-4D97-AF65-F5344CB8AC3E}">
        <p14:creationId xmlns:p14="http://schemas.microsoft.com/office/powerpoint/2010/main" val="42937083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689FE4-379C-7F4E-86ED-07B3B2778DC6}" type="slidenum">
              <a:rPr lang="en-US" smtClean="0"/>
              <a:t>24</a:t>
            </a:fld>
            <a:endParaRPr lang="en-US"/>
          </a:p>
        </p:txBody>
      </p:sp>
    </p:spTree>
    <p:extLst>
      <p:ext uri="{BB962C8B-B14F-4D97-AF65-F5344CB8AC3E}">
        <p14:creationId xmlns:p14="http://schemas.microsoft.com/office/powerpoint/2010/main" val="16748261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689FE4-379C-7F4E-86ED-07B3B2778DC6}" type="slidenum">
              <a:rPr lang="en-US" smtClean="0"/>
              <a:t>25</a:t>
            </a:fld>
            <a:endParaRPr lang="en-US"/>
          </a:p>
        </p:txBody>
      </p:sp>
    </p:spTree>
    <p:extLst>
      <p:ext uri="{BB962C8B-B14F-4D97-AF65-F5344CB8AC3E}">
        <p14:creationId xmlns:p14="http://schemas.microsoft.com/office/powerpoint/2010/main" val="3139781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choose to use CLIP as our base method since it can properly make use of multi-modal information in the MIMIC dataset and it can also do open-set zero-shot classification with out further training, which perfectly align with three tasks in the challenge.</a:t>
            </a:r>
          </a:p>
        </p:txBody>
      </p:sp>
      <p:sp>
        <p:nvSpPr>
          <p:cNvPr id="4" name="Slide Number Placeholder 3"/>
          <p:cNvSpPr>
            <a:spLocks noGrp="1"/>
          </p:cNvSpPr>
          <p:nvPr>
            <p:ph type="sldNum" sz="quarter" idx="5"/>
          </p:nvPr>
        </p:nvSpPr>
        <p:spPr/>
        <p:txBody>
          <a:bodyPr/>
          <a:lstStyle/>
          <a:p>
            <a:fld id="{77689FE4-379C-7F4E-86ED-07B3B2778DC6}" type="slidenum">
              <a:rPr lang="en-US" smtClean="0"/>
              <a:t>3</a:t>
            </a:fld>
            <a:endParaRPr lang="en-US"/>
          </a:p>
        </p:txBody>
      </p:sp>
    </p:spTree>
    <p:extLst>
      <p:ext uri="{BB962C8B-B14F-4D97-AF65-F5344CB8AC3E}">
        <p14:creationId xmlns:p14="http://schemas.microsoft.com/office/powerpoint/2010/main" val="2756999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there are two difference in the medical image makes it hard to directly transfer CLIP to medical domain.</a:t>
            </a:r>
          </a:p>
          <a:p>
            <a:r>
              <a:rPr lang="en-US" dirty="0"/>
              <a:t>The first one is Multi-view nature, which means</a:t>
            </a:r>
            <a:r>
              <a:rPr lang="en-US" dirty="0">
                <a:sym typeface="Wingdings" panose="05000000000000000000" pitchFamily="2" charset="2"/>
              </a:rPr>
              <a:t> for each subject/study, there are multiple images taken from different viewpoints and they captures the different characteristic of the same object</a:t>
            </a:r>
            <a:endParaRPr lang="en-US" dirty="0"/>
          </a:p>
        </p:txBody>
      </p:sp>
      <p:sp>
        <p:nvSpPr>
          <p:cNvPr id="4" name="Slide Number Placeholder 3"/>
          <p:cNvSpPr>
            <a:spLocks noGrp="1"/>
          </p:cNvSpPr>
          <p:nvPr>
            <p:ph type="sldNum" sz="quarter" idx="5"/>
          </p:nvPr>
        </p:nvSpPr>
        <p:spPr/>
        <p:txBody>
          <a:bodyPr/>
          <a:lstStyle/>
          <a:p>
            <a:fld id="{77689FE4-379C-7F4E-86ED-07B3B2778DC6}" type="slidenum">
              <a:rPr lang="en-US" smtClean="0"/>
              <a:t>4</a:t>
            </a:fld>
            <a:endParaRPr lang="en-US"/>
          </a:p>
        </p:txBody>
      </p:sp>
    </p:spTree>
    <p:extLst>
      <p:ext uri="{BB962C8B-B14F-4D97-AF65-F5344CB8AC3E}">
        <p14:creationId xmlns:p14="http://schemas.microsoft.com/office/powerpoint/2010/main" val="2229873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one is the multi-scale nature, where the ROI, like tumor or cancer, are relatively small to the high-resolution medical image, which usually has a few thousands pixels in each dimension. We believe it is necessary to address both property to properly adapt CLIP to medical image.</a:t>
            </a:r>
          </a:p>
        </p:txBody>
      </p:sp>
      <p:sp>
        <p:nvSpPr>
          <p:cNvPr id="4" name="Slide Number Placeholder 3"/>
          <p:cNvSpPr>
            <a:spLocks noGrp="1"/>
          </p:cNvSpPr>
          <p:nvPr>
            <p:ph type="sldNum" sz="quarter" idx="5"/>
          </p:nvPr>
        </p:nvSpPr>
        <p:spPr/>
        <p:txBody>
          <a:bodyPr/>
          <a:lstStyle/>
          <a:p>
            <a:fld id="{77689FE4-379C-7F4E-86ED-07B3B2778DC6}" type="slidenum">
              <a:rPr lang="en-US" smtClean="0"/>
              <a:t>5</a:t>
            </a:fld>
            <a:endParaRPr lang="en-US"/>
          </a:p>
        </p:txBody>
      </p:sp>
    </p:spTree>
    <p:extLst>
      <p:ext uri="{BB962C8B-B14F-4D97-AF65-F5344CB8AC3E}">
        <p14:creationId xmlns:p14="http://schemas.microsoft.com/office/powerpoint/2010/main" val="3882531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question for the challenge is the long-tail nature, which we decide to approach from two perspective, 1) weighted classification loss and 2) model aggregation</a:t>
            </a:r>
          </a:p>
        </p:txBody>
      </p:sp>
      <p:sp>
        <p:nvSpPr>
          <p:cNvPr id="4" name="Slide Number Placeholder 3"/>
          <p:cNvSpPr>
            <a:spLocks noGrp="1"/>
          </p:cNvSpPr>
          <p:nvPr>
            <p:ph type="sldNum" sz="quarter" idx="5"/>
          </p:nvPr>
        </p:nvSpPr>
        <p:spPr/>
        <p:txBody>
          <a:bodyPr/>
          <a:lstStyle/>
          <a:p>
            <a:fld id="{77689FE4-379C-7F4E-86ED-07B3B2778DC6}" type="slidenum">
              <a:rPr lang="en-US" smtClean="0"/>
              <a:t>6</a:t>
            </a:fld>
            <a:endParaRPr lang="en-US"/>
          </a:p>
        </p:txBody>
      </p:sp>
    </p:spTree>
    <p:extLst>
      <p:ext uri="{BB962C8B-B14F-4D97-AF65-F5344CB8AC3E}">
        <p14:creationId xmlns:p14="http://schemas.microsoft.com/office/powerpoint/2010/main" val="2780918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motivations above, we propose the following method.</a:t>
            </a:r>
          </a:p>
        </p:txBody>
      </p:sp>
      <p:sp>
        <p:nvSpPr>
          <p:cNvPr id="4" name="Slide Number Placeholder 3"/>
          <p:cNvSpPr>
            <a:spLocks noGrp="1"/>
          </p:cNvSpPr>
          <p:nvPr>
            <p:ph type="sldNum" sz="quarter" idx="5"/>
          </p:nvPr>
        </p:nvSpPr>
        <p:spPr/>
        <p:txBody>
          <a:bodyPr/>
          <a:lstStyle/>
          <a:p>
            <a:fld id="{77689FE4-379C-7F4E-86ED-07B3B2778DC6}" type="slidenum">
              <a:rPr lang="en-US" smtClean="0"/>
              <a:t>7</a:t>
            </a:fld>
            <a:endParaRPr lang="en-US"/>
          </a:p>
        </p:txBody>
      </p:sp>
    </p:spTree>
    <p:extLst>
      <p:ext uri="{BB962C8B-B14F-4D97-AF65-F5344CB8AC3E}">
        <p14:creationId xmlns:p14="http://schemas.microsoft.com/office/powerpoint/2010/main" val="1623834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first deal with the multi-view nature of the medical image. Besides traditional Language-Image contrastive loss, we further introduce a multi-view image-to-image contrastive loss, where we not only sample the augmented view of the same image but also the multi-view images from the same study as they contains the different information of the same study. We then conduct </a:t>
            </a:r>
            <a:r>
              <a:rPr lang="en-US" dirty="0" err="1"/>
              <a:t>MoCos</a:t>
            </a:r>
            <a:r>
              <a:rPr lang="en-US" dirty="0"/>
              <a:t>-tyle image-to-image contrastive learning on these two images, which means there will be a EMA encoder and a memory bank storing the negative pairs to address the issue of limited batch size.</a:t>
            </a:r>
          </a:p>
          <a:p>
            <a:r>
              <a:rPr lang="en-US" dirty="0"/>
              <a:t>Since the report in the MIMIC dataset is per study, we can also optimize symmetric language image contrastive loss between both images and the study level reports.</a:t>
            </a:r>
          </a:p>
        </p:txBody>
      </p:sp>
      <p:sp>
        <p:nvSpPr>
          <p:cNvPr id="4" name="Slide Number Placeholder 3"/>
          <p:cNvSpPr>
            <a:spLocks noGrp="1"/>
          </p:cNvSpPr>
          <p:nvPr>
            <p:ph type="sldNum" sz="quarter" idx="5"/>
          </p:nvPr>
        </p:nvSpPr>
        <p:spPr/>
        <p:txBody>
          <a:bodyPr/>
          <a:lstStyle/>
          <a:p>
            <a:fld id="{77689FE4-379C-7F4E-86ED-07B3B2778DC6}" type="slidenum">
              <a:rPr lang="en-US" smtClean="0"/>
              <a:t>8</a:t>
            </a:fld>
            <a:endParaRPr lang="en-US"/>
          </a:p>
        </p:txBody>
      </p:sp>
    </p:spTree>
    <p:extLst>
      <p:ext uri="{BB962C8B-B14F-4D97-AF65-F5344CB8AC3E}">
        <p14:creationId xmlns:p14="http://schemas.microsoft.com/office/powerpoint/2010/main" val="1261110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Specifically, we augment the input report using the standard translation augmentation, which we first translate it from English to Italy and then translate it back. This helps to improve the diversity of reports.</a:t>
            </a:r>
          </a:p>
          <a:p>
            <a:r>
              <a:rPr lang="en-US" dirty="0"/>
              <a:t>As for the encoders, we choose LoRA-BioMedLM-3B as our language encoder, which we have validated in our previous work CLEFT. And we use CNN-based encoder for visual encoding.</a:t>
            </a:r>
          </a:p>
        </p:txBody>
      </p:sp>
      <p:sp>
        <p:nvSpPr>
          <p:cNvPr id="4" name="Slide Number Placeholder 3"/>
          <p:cNvSpPr>
            <a:spLocks noGrp="1"/>
          </p:cNvSpPr>
          <p:nvPr>
            <p:ph type="sldNum" sz="quarter" idx="5"/>
          </p:nvPr>
        </p:nvSpPr>
        <p:spPr/>
        <p:txBody>
          <a:bodyPr/>
          <a:lstStyle/>
          <a:p>
            <a:fld id="{77689FE4-379C-7F4E-86ED-07B3B2778DC6}" type="slidenum">
              <a:rPr lang="en-US" smtClean="0"/>
              <a:t>9</a:t>
            </a:fld>
            <a:endParaRPr lang="en-US"/>
          </a:p>
        </p:txBody>
      </p:sp>
    </p:spTree>
    <p:extLst>
      <p:ext uri="{BB962C8B-B14F-4D97-AF65-F5344CB8AC3E}">
        <p14:creationId xmlns:p14="http://schemas.microsoft.com/office/powerpoint/2010/main" val="904273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5C7942-E72D-184D-88CD-2193408225FD}"/>
              </a:ext>
            </a:extLst>
          </p:cNvPr>
          <p:cNvSpPr>
            <a:spLocks noGrp="1"/>
          </p:cNvSpPr>
          <p:nvPr>
            <p:ph type="subTitle" idx="1" hasCustomPrompt="1"/>
          </p:nvPr>
        </p:nvSpPr>
        <p:spPr>
          <a:xfrm>
            <a:off x="1524000" y="3602038"/>
            <a:ext cx="9144000" cy="1655762"/>
          </a:xfrm>
        </p:spPr>
        <p:txBody>
          <a:bodyPr/>
          <a:lstStyle>
            <a:lvl1pPr marL="0" indent="0" algn="ctr">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solidFill>
                  <a:schemeClr val="bg1"/>
                </a:solidFill>
              </a:rPr>
              <a:t>Subtitle</a:t>
            </a:r>
          </a:p>
        </p:txBody>
      </p:sp>
      <p:sp>
        <p:nvSpPr>
          <p:cNvPr id="7" name="Title 6">
            <a:extLst>
              <a:ext uri="{FF2B5EF4-FFF2-40B4-BE49-F238E27FC236}">
                <a16:creationId xmlns:a16="http://schemas.microsoft.com/office/drawing/2014/main" id="{ED3E9827-6F5E-934C-BC76-F1AD386010F7}"/>
              </a:ext>
            </a:extLst>
          </p:cNvPr>
          <p:cNvSpPr>
            <a:spLocks noGrp="1"/>
          </p:cNvSpPr>
          <p:nvPr>
            <p:ph type="title" hasCustomPrompt="1"/>
          </p:nvPr>
        </p:nvSpPr>
        <p:spPr>
          <a:xfrm>
            <a:off x="838200" y="1836309"/>
            <a:ext cx="10515600" cy="1325563"/>
          </a:xfrm>
        </p:spPr>
        <p:txBody>
          <a:bodyPr>
            <a:normAutofit/>
          </a:bodyPr>
          <a:lstStyle>
            <a:lvl1pPr algn="ctr">
              <a:defRPr sz="6000">
                <a:solidFill>
                  <a:schemeClr val="accent1"/>
                </a:solidFill>
              </a:defRPr>
            </a:lvl1pPr>
          </a:lstStyle>
          <a:p>
            <a:r>
              <a:rPr lang="en-US" dirty="0">
                <a:solidFill>
                  <a:schemeClr val="bg1"/>
                </a:solidFill>
              </a:rPr>
              <a:t>Title</a:t>
            </a:r>
            <a:endParaRPr lang="en-US" dirty="0"/>
          </a:p>
        </p:txBody>
      </p:sp>
    </p:spTree>
    <p:extLst>
      <p:ext uri="{BB962C8B-B14F-4D97-AF65-F5344CB8AC3E}">
        <p14:creationId xmlns:p14="http://schemas.microsoft.com/office/powerpoint/2010/main" val="309442385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18D7F-C2E2-DC49-8962-8544BF2E8510}"/>
              </a:ext>
            </a:extLst>
          </p:cNvPr>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81EC8F8-5241-F749-BD54-DEA7AD04A88C}"/>
              </a:ext>
            </a:extLst>
          </p:cNvPr>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2EBF0CC-D926-A144-9C39-81362706AF04}"/>
              </a:ext>
            </a:extLst>
          </p:cNvPr>
          <p:cNvSpPr>
            <a:spLocks noGrp="1"/>
          </p:cNvSpPr>
          <p:nvPr>
            <p:ph type="dt" sz="half" idx="10"/>
          </p:nvPr>
        </p:nvSpPr>
        <p:spPr/>
        <p:txBody>
          <a:bodyPr/>
          <a:lstStyle>
            <a:lvl1pPr>
              <a:defRPr>
                <a:solidFill>
                  <a:schemeClr val="accent1"/>
                </a:solidFill>
              </a:defRPr>
            </a:lvl1pPr>
          </a:lstStyle>
          <a:p>
            <a:fld id="{996DB068-2011-934D-B088-F26896076541}" type="datetime1">
              <a:rPr lang="en-US" smtClean="0"/>
              <a:pPr/>
              <a:t>10/7/2024</a:t>
            </a:fld>
            <a:endParaRPr lang="en-US" dirty="0"/>
          </a:p>
        </p:txBody>
      </p:sp>
      <p:sp>
        <p:nvSpPr>
          <p:cNvPr id="5" name="Footer Placeholder 4">
            <a:extLst>
              <a:ext uri="{FF2B5EF4-FFF2-40B4-BE49-F238E27FC236}">
                <a16:creationId xmlns:a16="http://schemas.microsoft.com/office/drawing/2014/main" id="{B5A6B224-180E-6541-B47B-209E6A34D035}"/>
              </a:ext>
            </a:extLst>
          </p:cNvPr>
          <p:cNvSpPr>
            <a:spLocks noGrp="1"/>
          </p:cNvSpPr>
          <p:nvPr>
            <p:ph type="ftr" sz="quarter" idx="11"/>
          </p:nvPr>
        </p:nvSpPr>
        <p:spPr/>
        <p:txBody>
          <a:bodyPr/>
          <a:lstStyle>
            <a:lvl1pPr>
              <a:defRPr>
                <a:solidFill>
                  <a:schemeClr val="accent1"/>
                </a:solidFill>
              </a:defRPr>
            </a:lvl1pPr>
          </a:lstStyle>
          <a:p>
            <a:endParaRPr lang="en-US" dirty="0"/>
          </a:p>
        </p:txBody>
      </p:sp>
      <p:sp>
        <p:nvSpPr>
          <p:cNvPr id="6" name="Slide Number Placeholder 5">
            <a:extLst>
              <a:ext uri="{FF2B5EF4-FFF2-40B4-BE49-F238E27FC236}">
                <a16:creationId xmlns:a16="http://schemas.microsoft.com/office/drawing/2014/main" id="{CD637688-568D-9E42-A97B-AA808B4DE8CD}"/>
              </a:ext>
            </a:extLst>
          </p:cNvPr>
          <p:cNvSpPr>
            <a:spLocks noGrp="1"/>
          </p:cNvSpPr>
          <p:nvPr>
            <p:ph type="sldNum" sz="quarter" idx="12"/>
          </p:nvPr>
        </p:nvSpPr>
        <p:spPr/>
        <p:txBody>
          <a:bodyPr/>
          <a:lstStyle>
            <a:lvl1pPr>
              <a:defRPr>
                <a:solidFill>
                  <a:schemeClr val="accent1"/>
                </a:solidFill>
              </a:defRPr>
            </a:lvl1pPr>
          </a:lstStyle>
          <a:p>
            <a:fld id="{645BFEA2-ABA1-354D-8D58-CCC347097DF6}" type="slidenum">
              <a:rPr lang="en-US" smtClean="0"/>
              <a:pPr/>
              <a:t>‹#›</a:t>
            </a:fld>
            <a:endParaRPr lang="en-US" dirty="0"/>
          </a:p>
        </p:txBody>
      </p:sp>
      <p:pic>
        <p:nvPicPr>
          <p:cNvPr id="8" name="Picture 7" descr="Logo&#10;&#10;Description automatically generated">
            <a:extLst>
              <a:ext uri="{FF2B5EF4-FFF2-40B4-BE49-F238E27FC236}">
                <a16:creationId xmlns:a16="http://schemas.microsoft.com/office/drawing/2014/main" id="{200DF112-CA54-1234-EB47-2B281F9A3C2B}"/>
              </a:ext>
            </a:extLst>
          </p:cNvPr>
          <p:cNvPicPr>
            <a:picLocks noChangeAspect="1"/>
          </p:cNvPicPr>
          <p:nvPr userDrawn="1"/>
        </p:nvPicPr>
        <p:blipFill>
          <a:blip r:embed="rId2"/>
          <a:stretch>
            <a:fillRect/>
          </a:stretch>
        </p:blipFill>
        <p:spPr>
          <a:xfrm>
            <a:off x="10701158" y="457766"/>
            <a:ext cx="1118806" cy="483262"/>
          </a:xfrm>
          <a:prstGeom prst="rect">
            <a:avLst/>
          </a:prstGeom>
        </p:spPr>
      </p:pic>
      <p:cxnSp>
        <p:nvCxnSpPr>
          <p:cNvPr id="9" name="Straight Connector 8">
            <a:extLst>
              <a:ext uri="{FF2B5EF4-FFF2-40B4-BE49-F238E27FC236}">
                <a16:creationId xmlns:a16="http://schemas.microsoft.com/office/drawing/2014/main" id="{7C89646F-A003-5441-FD45-C1F644025CDD}"/>
              </a:ext>
            </a:extLst>
          </p:cNvPr>
          <p:cNvCxnSpPr>
            <a:cxnSpLocks/>
          </p:cNvCxnSpPr>
          <p:nvPr userDrawn="1"/>
        </p:nvCxnSpPr>
        <p:spPr>
          <a:xfrm>
            <a:off x="300318" y="1107141"/>
            <a:ext cx="11622741" cy="0"/>
          </a:xfrm>
          <a:prstGeom prst="line">
            <a:avLst/>
          </a:prstGeom>
          <a:ln w="28575">
            <a:solidFill>
              <a:schemeClr val="accent2"/>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9442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41FE-B22F-BB40-B856-8302DF1085EE}"/>
              </a:ext>
            </a:extLst>
          </p:cNvPr>
          <p:cNvSpPr>
            <a:spLocks noGrp="1"/>
          </p:cNvSpPr>
          <p:nvPr>
            <p:ph type="title"/>
          </p:nvPr>
        </p:nvSpPr>
        <p:spPr>
          <a:xfrm>
            <a:off x="831850" y="1709738"/>
            <a:ext cx="10515600" cy="1965791"/>
          </a:xfrm>
        </p:spPr>
        <p:txBody>
          <a:bodyPr anchor="b"/>
          <a:lstStyle>
            <a:lvl1pPr>
              <a:defRPr sz="6000">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37B55642-793E-B94A-A114-F4263CEEF6F2}"/>
              </a:ext>
            </a:extLst>
          </p:cNvPr>
          <p:cNvSpPr>
            <a:spLocks noGrp="1"/>
          </p:cNvSpPr>
          <p:nvPr>
            <p:ph type="body" idx="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B42469D-7FC5-E34B-8B7D-D4D173DF2C09}"/>
              </a:ext>
            </a:extLst>
          </p:cNvPr>
          <p:cNvSpPr>
            <a:spLocks noGrp="1"/>
          </p:cNvSpPr>
          <p:nvPr>
            <p:ph type="dt" sz="half" idx="10"/>
          </p:nvPr>
        </p:nvSpPr>
        <p:spPr/>
        <p:txBody>
          <a:bodyPr/>
          <a:lstStyle>
            <a:lvl1pPr>
              <a:defRPr>
                <a:solidFill>
                  <a:schemeClr val="tx1"/>
                </a:solidFill>
              </a:defRPr>
            </a:lvl1pPr>
          </a:lstStyle>
          <a:p>
            <a:fld id="{B488B14F-FF6A-684F-A927-6749C1D00819}" type="datetime1">
              <a:rPr lang="en-US" smtClean="0"/>
              <a:pPr/>
              <a:t>10/7/2024</a:t>
            </a:fld>
            <a:endParaRPr lang="en-US" dirty="0"/>
          </a:p>
        </p:txBody>
      </p:sp>
      <p:sp>
        <p:nvSpPr>
          <p:cNvPr id="5" name="Footer Placeholder 4">
            <a:extLst>
              <a:ext uri="{FF2B5EF4-FFF2-40B4-BE49-F238E27FC236}">
                <a16:creationId xmlns:a16="http://schemas.microsoft.com/office/drawing/2014/main" id="{763E9D71-EABF-0A48-8C16-08822DCA78B4}"/>
              </a:ext>
            </a:extLst>
          </p:cNvPr>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846FDAE-A979-EC4C-A0A3-5F3DFC6CB429}"/>
              </a:ext>
            </a:extLst>
          </p:cNvPr>
          <p:cNvSpPr>
            <a:spLocks noGrp="1"/>
          </p:cNvSpPr>
          <p:nvPr>
            <p:ph type="sldNum" sz="quarter" idx="12"/>
          </p:nvPr>
        </p:nvSpPr>
        <p:spPr/>
        <p:txBody>
          <a:bodyPr/>
          <a:lstStyle>
            <a:lvl1pPr>
              <a:defRPr>
                <a:solidFill>
                  <a:schemeClr val="tx1"/>
                </a:solidFill>
              </a:defRPr>
            </a:lvl1pPr>
          </a:lstStyle>
          <a:p>
            <a:fld id="{645BFEA2-ABA1-354D-8D58-CCC347097DF6}" type="slidenum">
              <a:rPr lang="en-US" smtClean="0"/>
              <a:pPr/>
              <a:t>‹#›</a:t>
            </a:fld>
            <a:endParaRPr lang="en-US" dirty="0"/>
          </a:p>
        </p:txBody>
      </p:sp>
      <p:pic>
        <p:nvPicPr>
          <p:cNvPr id="13" name="Picture 12" descr="A black and white logo&#10;&#10;Description automatically generated with medium confidence">
            <a:extLst>
              <a:ext uri="{FF2B5EF4-FFF2-40B4-BE49-F238E27FC236}">
                <a16:creationId xmlns:a16="http://schemas.microsoft.com/office/drawing/2014/main" id="{9B576C65-14F2-EBFE-7A9B-D25C718B71B1}"/>
              </a:ext>
            </a:extLst>
          </p:cNvPr>
          <p:cNvPicPr>
            <a:picLocks noChangeAspect="1"/>
          </p:cNvPicPr>
          <p:nvPr userDrawn="1"/>
        </p:nvPicPr>
        <p:blipFill>
          <a:blip r:embed="rId2"/>
          <a:stretch>
            <a:fillRect/>
          </a:stretch>
        </p:blipFill>
        <p:spPr>
          <a:xfrm>
            <a:off x="10698480" y="457200"/>
            <a:ext cx="1115568" cy="481925"/>
          </a:xfrm>
          <a:prstGeom prst="rect">
            <a:avLst/>
          </a:prstGeom>
        </p:spPr>
      </p:pic>
    </p:spTree>
    <p:extLst>
      <p:ext uri="{BB962C8B-B14F-4D97-AF65-F5344CB8AC3E}">
        <p14:creationId xmlns:p14="http://schemas.microsoft.com/office/powerpoint/2010/main" val="10247855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Section Header">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41FE-B22F-BB40-B856-8302DF1085EE}"/>
              </a:ext>
            </a:extLst>
          </p:cNvPr>
          <p:cNvSpPr>
            <a:spLocks noGrp="1"/>
          </p:cNvSpPr>
          <p:nvPr>
            <p:ph type="title"/>
          </p:nvPr>
        </p:nvSpPr>
        <p:spPr>
          <a:xfrm>
            <a:off x="831850" y="1709738"/>
            <a:ext cx="10515600" cy="1965791"/>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37B55642-793E-B94A-A114-F4263CEEF6F2}"/>
              </a:ext>
            </a:extLst>
          </p:cNvPr>
          <p:cNvSpPr>
            <a:spLocks noGrp="1"/>
          </p:cNvSpPr>
          <p:nvPr>
            <p:ph type="body" idx="1"/>
          </p:nvPr>
        </p:nvSpPr>
        <p:spPr>
          <a:xfrm>
            <a:off x="831850" y="4589463"/>
            <a:ext cx="10515600" cy="1500187"/>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B42469D-7FC5-E34B-8B7D-D4D173DF2C09}"/>
              </a:ext>
            </a:extLst>
          </p:cNvPr>
          <p:cNvSpPr>
            <a:spLocks noGrp="1"/>
          </p:cNvSpPr>
          <p:nvPr>
            <p:ph type="dt" sz="half" idx="10"/>
          </p:nvPr>
        </p:nvSpPr>
        <p:spPr/>
        <p:txBody>
          <a:bodyPr/>
          <a:lstStyle>
            <a:lvl1pPr>
              <a:defRPr>
                <a:solidFill>
                  <a:schemeClr val="accent1"/>
                </a:solidFill>
              </a:defRPr>
            </a:lvl1pPr>
          </a:lstStyle>
          <a:p>
            <a:fld id="{B488B14F-FF6A-684F-A927-6749C1D00819}" type="datetime1">
              <a:rPr lang="en-US" smtClean="0"/>
              <a:pPr/>
              <a:t>10/7/2024</a:t>
            </a:fld>
            <a:endParaRPr lang="en-US" dirty="0"/>
          </a:p>
        </p:txBody>
      </p:sp>
      <p:sp>
        <p:nvSpPr>
          <p:cNvPr id="5" name="Footer Placeholder 4">
            <a:extLst>
              <a:ext uri="{FF2B5EF4-FFF2-40B4-BE49-F238E27FC236}">
                <a16:creationId xmlns:a16="http://schemas.microsoft.com/office/drawing/2014/main" id="{763E9D71-EABF-0A48-8C16-08822DCA78B4}"/>
              </a:ext>
            </a:extLst>
          </p:cNvPr>
          <p:cNvSpPr>
            <a:spLocks noGrp="1"/>
          </p:cNvSpPr>
          <p:nvPr>
            <p:ph type="ftr" sz="quarter" idx="11"/>
          </p:nvPr>
        </p:nvSpPr>
        <p:spPr/>
        <p:txBody>
          <a:bodyPr/>
          <a:lstStyle>
            <a:lvl1pPr>
              <a:defRPr>
                <a:solidFill>
                  <a:schemeClr val="accent1"/>
                </a:solidFill>
              </a:defRPr>
            </a:lvl1pPr>
          </a:lstStyle>
          <a:p>
            <a:endParaRPr lang="en-US" dirty="0"/>
          </a:p>
        </p:txBody>
      </p:sp>
      <p:sp>
        <p:nvSpPr>
          <p:cNvPr id="6" name="Slide Number Placeholder 5">
            <a:extLst>
              <a:ext uri="{FF2B5EF4-FFF2-40B4-BE49-F238E27FC236}">
                <a16:creationId xmlns:a16="http://schemas.microsoft.com/office/drawing/2014/main" id="{7846FDAE-A979-EC4C-A0A3-5F3DFC6CB429}"/>
              </a:ext>
            </a:extLst>
          </p:cNvPr>
          <p:cNvSpPr>
            <a:spLocks noGrp="1"/>
          </p:cNvSpPr>
          <p:nvPr>
            <p:ph type="sldNum" sz="quarter" idx="12"/>
          </p:nvPr>
        </p:nvSpPr>
        <p:spPr/>
        <p:txBody>
          <a:bodyPr/>
          <a:lstStyle>
            <a:lvl1pPr>
              <a:defRPr>
                <a:solidFill>
                  <a:schemeClr val="accent1"/>
                </a:solidFill>
              </a:defRPr>
            </a:lvl1pPr>
          </a:lstStyle>
          <a:p>
            <a:fld id="{645BFEA2-ABA1-354D-8D58-CCC347097DF6}" type="slidenum">
              <a:rPr lang="en-US" smtClean="0"/>
              <a:pPr/>
              <a:t>‹#›</a:t>
            </a:fld>
            <a:endParaRPr lang="en-US" dirty="0"/>
          </a:p>
        </p:txBody>
      </p:sp>
      <p:pic>
        <p:nvPicPr>
          <p:cNvPr id="8" name="Picture 7" descr="Logo&#10;&#10;Description automatically generated">
            <a:extLst>
              <a:ext uri="{FF2B5EF4-FFF2-40B4-BE49-F238E27FC236}">
                <a16:creationId xmlns:a16="http://schemas.microsoft.com/office/drawing/2014/main" id="{80692740-CCF0-7597-45BF-420669D58C06}"/>
              </a:ext>
            </a:extLst>
          </p:cNvPr>
          <p:cNvPicPr>
            <a:picLocks noChangeAspect="1"/>
          </p:cNvPicPr>
          <p:nvPr userDrawn="1"/>
        </p:nvPicPr>
        <p:blipFill>
          <a:blip r:embed="rId2"/>
          <a:stretch>
            <a:fillRect/>
          </a:stretch>
        </p:blipFill>
        <p:spPr>
          <a:xfrm>
            <a:off x="10701158" y="457766"/>
            <a:ext cx="1118806" cy="483262"/>
          </a:xfrm>
          <a:prstGeom prst="rect">
            <a:avLst/>
          </a:prstGeom>
        </p:spPr>
      </p:pic>
    </p:spTree>
    <p:extLst>
      <p:ext uri="{BB962C8B-B14F-4D97-AF65-F5344CB8AC3E}">
        <p14:creationId xmlns:p14="http://schemas.microsoft.com/office/powerpoint/2010/main" val="394506228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70B7D-3DF9-9042-9A14-C64E106A005C}"/>
              </a:ext>
            </a:extLst>
          </p:cNvPr>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43ABA95F-13B8-BE47-B0C7-1743E3C00624}"/>
              </a:ext>
            </a:extLst>
          </p:cNvPr>
          <p:cNvSpPr>
            <a:spLocks noGrp="1"/>
          </p:cNvSpPr>
          <p:nvPr>
            <p:ph sz="half" idx="1"/>
          </p:nvPr>
        </p:nvSpPr>
        <p:spPr>
          <a:xfrm>
            <a:off x="838200" y="1825625"/>
            <a:ext cx="5181600" cy="4351338"/>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C58E7F6-5D8A-1745-9CC2-2715C18C6EBD}"/>
              </a:ext>
            </a:extLst>
          </p:cNvPr>
          <p:cNvSpPr>
            <a:spLocks noGrp="1"/>
          </p:cNvSpPr>
          <p:nvPr>
            <p:ph sz="half" idx="2"/>
          </p:nvPr>
        </p:nvSpPr>
        <p:spPr>
          <a:xfrm>
            <a:off x="6172200" y="1825625"/>
            <a:ext cx="5181600" cy="4351338"/>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A00B06-B927-F247-B6A0-D37422BD6527}"/>
              </a:ext>
            </a:extLst>
          </p:cNvPr>
          <p:cNvSpPr>
            <a:spLocks noGrp="1"/>
          </p:cNvSpPr>
          <p:nvPr>
            <p:ph type="dt" sz="half" idx="10"/>
          </p:nvPr>
        </p:nvSpPr>
        <p:spPr/>
        <p:txBody>
          <a:bodyPr/>
          <a:lstStyle>
            <a:lvl1pPr>
              <a:defRPr>
                <a:solidFill>
                  <a:schemeClr val="accent1"/>
                </a:solidFill>
              </a:defRPr>
            </a:lvl1pPr>
          </a:lstStyle>
          <a:p>
            <a:fld id="{96D3A471-0078-8E4E-A478-EF260AB3F153}" type="datetime1">
              <a:rPr lang="en-US" smtClean="0"/>
              <a:pPr/>
              <a:t>10/7/2024</a:t>
            </a:fld>
            <a:endParaRPr lang="en-US"/>
          </a:p>
        </p:txBody>
      </p:sp>
      <p:sp>
        <p:nvSpPr>
          <p:cNvPr id="6" name="Footer Placeholder 5">
            <a:extLst>
              <a:ext uri="{FF2B5EF4-FFF2-40B4-BE49-F238E27FC236}">
                <a16:creationId xmlns:a16="http://schemas.microsoft.com/office/drawing/2014/main" id="{E483F642-F2F9-7046-961F-2D55DF49E956}"/>
              </a:ext>
            </a:extLst>
          </p:cNvPr>
          <p:cNvSpPr>
            <a:spLocks noGrp="1"/>
          </p:cNvSpPr>
          <p:nvPr>
            <p:ph type="ftr" sz="quarter" idx="11"/>
          </p:nvPr>
        </p:nvSpPr>
        <p:spPr/>
        <p:txBody>
          <a:bodyPr/>
          <a:lstStyle>
            <a:lvl1pPr>
              <a:defRPr>
                <a:solidFill>
                  <a:schemeClr val="accent1"/>
                </a:solidFill>
              </a:defRPr>
            </a:lvl1pPr>
          </a:lstStyle>
          <a:p>
            <a:endParaRPr lang="en-US"/>
          </a:p>
        </p:txBody>
      </p:sp>
      <p:sp>
        <p:nvSpPr>
          <p:cNvPr id="7" name="Slide Number Placeholder 6">
            <a:extLst>
              <a:ext uri="{FF2B5EF4-FFF2-40B4-BE49-F238E27FC236}">
                <a16:creationId xmlns:a16="http://schemas.microsoft.com/office/drawing/2014/main" id="{53702B3F-C283-744B-8657-6678FC7E1A4B}"/>
              </a:ext>
            </a:extLst>
          </p:cNvPr>
          <p:cNvSpPr>
            <a:spLocks noGrp="1"/>
          </p:cNvSpPr>
          <p:nvPr>
            <p:ph type="sldNum" sz="quarter" idx="12"/>
          </p:nvPr>
        </p:nvSpPr>
        <p:spPr/>
        <p:txBody>
          <a:bodyPr/>
          <a:lstStyle>
            <a:lvl1pPr>
              <a:defRPr>
                <a:solidFill>
                  <a:schemeClr val="accent1"/>
                </a:solidFill>
              </a:defRPr>
            </a:lvl1pPr>
          </a:lstStyle>
          <a:p>
            <a:fld id="{645BFEA2-ABA1-354D-8D58-CCC347097DF6}" type="slidenum">
              <a:rPr lang="en-US" smtClean="0"/>
              <a:pPr/>
              <a:t>‹#›</a:t>
            </a:fld>
            <a:endParaRPr lang="en-US"/>
          </a:p>
        </p:txBody>
      </p:sp>
    </p:spTree>
    <p:extLst>
      <p:ext uri="{BB962C8B-B14F-4D97-AF65-F5344CB8AC3E}">
        <p14:creationId xmlns:p14="http://schemas.microsoft.com/office/powerpoint/2010/main" val="3233464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6E7A2-0DE0-0247-82C9-4FD1DAFFF064}"/>
              </a:ext>
            </a:extLst>
          </p:cNvPr>
          <p:cNvSpPr>
            <a:spLocks noGrp="1"/>
          </p:cNvSpPr>
          <p:nvPr>
            <p:ph type="title"/>
          </p:nvPr>
        </p:nvSpPr>
        <p:spPr>
          <a:xfrm>
            <a:off x="839788" y="365125"/>
            <a:ext cx="10515600" cy="1325563"/>
          </a:xfrm>
        </p:spPr>
        <p:txBody>
          <a:bodyPr/>
          <a:lstStyle>
            <a:lvl1pPr>
              <a:defRPr>
                <a:solidFill>
                  <a:schemeClr val="accent1"/>
                </a:solidFill>
              </a:defRPr>
            </a:lvl1pPr>
          </a:lstStyle>
          <a:p>
            <a:r>
              <a:rPr lang="en-US"/>
              <a:t>Click to edit Master title style</a:t>
            </a:r>
          </a:p>
        </p:txBody>
      </p:sp>
      <p:sp>
        <p:nvSpPr>
          <p:cNvPr id="3" name="Text Placeholder 2">
            <a:extLst>
              <a:ext uri="{FF2B5EF4-FFF2-40B4-BE49-F238E27FC236}">
                <a16:creationId xmlns:a16="http://schemas.microsoft.com/office/drawing/2014/main" id="{7934A50D-5969-0948-AFA5-626B0FF36B85}"/>
              </a:ext>
            </a:extLst>
          </p:cNvPr>
          <p:cNvSpPr>
            <a:spLocks noGrp="1"/>
          </p:cNvSpPr>
          <p:nvPr>
            <p:ph type="body" idx="1"/>
          </p:nvPr>
        </p:nvSpPr>
        <p:spPr>
          <a:xfrm>
            <a:off x="83978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80F194-ACDF-6643-A338-9D29CD88247E}"/>
              </a:ext>
            </a:extLst>
          </p:cNvPr>
          <p:cNvSpPr>
            <a:spLocks noGrp="1"/>
          </p:cNvSpPr>
          <p:nvPr>
            <p:ph sz="half" idx="2"/>
          </p:nvPr>
        </p:nvSpPr>
        <p:spPr>
          <a:xfrm>
            <a:off x="839788" y="2505075"/>
            <a:ext cx="5157787" cy="3684588"/>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66CFCB-6064-C74E-8194-6E428966889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84C775-2C52-D542-BC13-D0D34AE6749B}"/>
              </a:ext>
            </a:extLst>
          </p:cNvPr>
          <p:cNvSpPr>
            <a:spLocks noGrp="1"/>
          </p:cNvSpPr>
          <p:nvPr>
            <p:ph sz="quarter" idx="4"/>
          </p:nvPr>
        </p:nvSpPr>
        <p:spPr>
          <a:xfrm>
            <a:off x="6172200" y="2505075"/>
            <a:ext cx="5183188" cy="3684588"/>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B23EBE-CD1E-A44D-AA60-48063433E919}"/>
              </a:ext>
            </a:extLst>
          </p:cNvPr>
          <p:cNvSpPr>
            <a:spLocks noGrp="1"/>
          </p:cNvSpPr>
          <p:nvPr>
            <p:ph type="dt" sz="half" idx="10"/>
          </p:nvPr>
        </p:nvSpPr>
        <p:spPr/>
        <p:txBody>
          <a:bodyPr/>
          <a:lstStyle>
            <a:lvl1pPr>
              <a:defRPr>
                <a:solidFill>
                  <a:schemeClr val="accent1"/>
                </a:solidFill>
              </a:defRPr>
            </a:lvl1pPr>
          </a:lstStyle>
          <a:p>
            <a:fld id="{2852BDCA-2DDE-9044-BB8E-907F0A088927}" type="datetime1">
              <a:rPr lang="en-US" smtClean="0"/>
              <a:pPr/>
              <a:t>10/7/2024</a:t>
            </a:fld>
            <a:endParaRPr lang="en-US"/>
          </a:p>
        </p:txBody>
      </p:sp>
      <p:sp>
        <p:nvSpPr>
          <p:cNvPr id="8" name="Footer Placeholder 7">
            <a:extLst>
              <a:ext uri="{FF2B5EF4-FFF2-40B4-BE49-F238E27FC236}">
                <a16:creationId xmlns:a16="http://schemas.microsoft.com/office/drawing/2014/main" id="{D6CAF414-AE81-EB48-B8D1-DCA19D526B2E}"/>
              </a:ext>
            </a:extLst>
          </p:cNvPr>
          <p:cNvSpPr>
            <a:spLocks noGrp="1"/>
          </p:cNvSpPr>
          <p:nvPr>
            <p:ph type="ftr" sz="quarter" idx="11"/>
          </p:nvPr>
        </p:nvSpPr>
        <p:spPr/>
        <p:txBody>
          <a:bodyPr/>
          <a:lstStyle>
            <a:lvl1pPr>
              <a:defRPr>
                <a:solidFill>
                  <a:schemeClr val="accent1"/>
                </a:solidFill>
              </a:defRPr>
            </a:lvl1pPr>
          </a:lstStyle>
          <a:p>
            <a:endParaRPr lang="en-US"/>
          </a:p>
        </p:txBody>
      </p:sp>
      <p:sp>
        <p:nvSpPr>
          <p:cNvPr id="9" name="Slide Number Placeholder 8">
            <a:extLst>
              <a:ext uri="{FF2B5EF4-FFF2-40B4-BE49-F238E27FC236}">
                <a16:creationId xmlns:a16="http://schemas.microsoft.com/office/drawing/2014/main" id="{957C5B40-562F-A443-B4E8-0DC9FDDE7B9C}"/>
              </a:ext>
            </a:extLst>
          </p:cNvPr>
          <p:cNvSpPr>
            <a:spLocks noGrp="1"/>
          </p:cNvSpPr>
          <p:nvPr>
            <p:ph type="sldNum" sz="quarter" idx="12"/>
          </p:nvPr>
        </p:nvSpPr>
        <p:spPr/>
        <p:txBody>
          <a:bodyPr/>
          <a:lstStyle>
            <a:lvl1pPr>
              <a:defRPr>
                <a:solidFill>
                  <a:schemeClr val="accent1"/>
                </a:solidFill>
              </a:defRPr>
            </a:lvl1pPr>
          </a:lstStyle>
          <a:p>
            <a:fld id="{645BFEA2-ABA1-354D-8D58-CCC347097DF6}" type="slidenum">
              <a:rPr lang="en-US" smtClean="0"/>
              <a:pPr/>
              <a:t>‹#›</a:t>
            </a:fld>
            <a:endParaRPr lang="en-US"/>
          </a:p>
        </p:txBody>
      </p:sp>
    </p:spTree>
    <p:extLst>
      <p:ext uri="{BB962C8B-B14F-4D97-AF65-F5344CB8AC3E}">
        <p14:creationId xmlns:p14="http://schemas.microsoft.com/office/powerpoint/2010/main" val="1823136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CA748-965F-D54F-B56A-3F2CFE3F80FA}"/>
              </a:ext>
            </a:extLst>
          </p:cNvPr>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3" name="Date Placeholder 2">
            <a:extLst>
              <a:ext uri="{FF2B5EF4-FFF2-40B4-BE49-F238E27FC236}">
                <a16:creationId xmlns:a16="http://schemas.microsoft.com/office/drawing/2014/main" id="{DEF08E6F-3346-A048-AE2E-56E8D26CE663}"/>
              </a:ext>
            </a:extLst>
          </p:cNvPr>
          <p:cNvSpPr>
            <a:spLocks noGrp="1"/>
          </p:cNvSpPr>
          <p:nvPr>
            <p:ph type="dt" sz="half" idx="10"/>
          </p:nvPr>
        </p:nvSpPr>
        <p:spPr/>
        <p:txBody>
          <a:bodyPr/>
          <a:lstStyle>
            <a:lvl1pPr>
              <a:defRPr>
                <a:solidFill>
                  <a:schemeClr val="accent1"/>
                </a:solidFill>
              </a:defRPr>
            </a:lvl1pPr>
          </a:lstStyle>
          <a:p>
            <a:fld id="{DEC13B2A-FF73-0146-ABB5-23A8C8855E07}" type="datetime1">
              <a:rPr lang="en-US" smtClean="0"/>
              <a:pPr/>
              <a:t>10/7/2024</a:t>
            </a:fld>
            <a:endParaRPr lang="en-US"/>
          </a:p>
        </p:txBody>
      </p:sp>
      <p:sp>
        <p:nvSpPr>
          <p:cNvPr id="4" name="Footer Placeholder 3">
            <a:extLst>
              <a:ext uri="{FF2B5EF4-FFF2-40B4-BE49-F238E27FC236}">
                <a16:creationId xmlns:a16="http://schemas.microsoft.com/office/drawing/2014/main" id="{206752B3-6D86-F944-BC9B-FB248471142F}"/>
              </a:ext>
            </a:extLst>
          </p:cNvPr>
          <p:cNvSpPr>
            <a:spLocks noGrp="1"/>
          </p:cNvSpPr>
          <p:nvPr>
            <p:ph type="ftr" sz="quarter" idx="11"/>
          </p:nvPr>
        </p:nvSpPr>
        <p:spPr/>
        <p:txBody>
          <a:bodyPr/>
          <a:lstStyle>
            <a:lvl1pPr>
              <a:defRPr>
                <a:solidFill>
                  <a:schemeClr val="accent1"/>
                </a:solidFill>
              </a:defRPr>
            </a:lvl1pPr>
          </a:lstStyle>
          <a:p>
            <a:endParaRPr lang="en-US"/>
          </a:p>
        </p:txBody>
      </p:sp>
      <p:sp>
        <p:nvSpPr>
          <p:cNvPr id="5" name="Slide Number Placeholder 4">
            <a:extLst>
              <a:ext uri="{FF2B5EF4-FFF2-40B4-BE49-F238E27FC236}">
                <a16:creationId xmlns:a16="http://schemas.microsoft.com/office/drawing/2014/main" id="{50DEB88C-50DF-9F4A-9774-FD35C02D948E}"/>
              </a:ext>
            </a:extLst>
          </p:cNvPr>
          <p:cNvSpPr>
            <a:spLocks noGrp="1"/>
          </p:cNvSpPr>
          <p:nvPr>
            <p:ph type="sldNum" sz="quarter" idx="12"/>
          </p:nvPr>
        </p:nvSpPr>
        <p:spPr/>
        <p:txBody>
          <a:bodyPr/>
          <a:lstStyle>
            <a:lvl1pPr>
              <a:defRPr>
                <a:solidFill>
                  <a:schemeClr val="accent1"/>
                </a:solidFill>
              </a:defRPr>
            </a:lvl1pPr>
          </a:lstStyle>
          <a:p>
            <a:fld id="{645BFEA2-ABA1-354D-8D58-CCC347097DF6}" type="slidenum">
              <a:rPr lang="en-US" smtClean="0"/>
              <a:pPr/>
              <a:t>‹#›</a:t>
            </a:fld>
            <a:endParaRPr lang="en-US"/>
          </a:p>
        </p:txBody>
      </p:sp>
    </p:spTree>
    <p:extLst>
      <p:ext uri="{BB962C8B-B14F-4D97-AF65-F5344CB8AC3E}">
        <p14:creationId xmlns:p14="http://schemas.microsoft.com/office/powerpoint/2010/main" val="4175785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05D8C-6C9C-8145-BA59-1484DE98998B}"/>
              </a:ext>
            </a:extLst>
          </p:cNvPr>
          <p:cNvSpPr>
            <a:spLocks noGrp="1"/>
          </p:cNvSpPr>
          <p:nvPr>
            <p:ph type="title"/>
          </p:nvPr>
        </p:nvSpPr>
        <p:spPr>
          <a:xfrm>
            <a:off x="839788" y="457200"/>
            <a:ext cx="3932237" cy="1600200"/>
          </a:xfrm>
        </p:spPr>
        <p:txBody>
          <a:bodyPr anchor="b"/>
          <a:lstStyle>
            <a:lvl1pPr>
              <a:defRPr sz="3200">
                <a:solidFill>
                  <a:schemeClr val="accent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F6B9AC64-533A-9D4E-92C7-B5092AE225E5}"/>
              </a:ext>
            </a:extLst>
          </p:cNvPr>
          <p:cNvSpPr>
            <a:spLocks noGrp="1"/>
          </p:cNvSpPr>
          <p:nvPr>
            <p:ph idx="1"/>
          </p:nvPr>
        </p:nvSpPr>
        <p:spPr>
          <a:xfrm>
            <a:off x="5183188" y="987425"/>
            <a:ext cx="6172200" cy="4873625"/>
          </a:xfrm>
        </p:spPr>
        <p:txBody>
          <a:bodyPr/>
          <a:lstStyle>
            <a:lvl1pPr>
              <a:defRPr sz="3200">
                <a:solidFill>
                  <a:schemeClr val="accent1"/>
                </a:solidFill>
              </a:defRPr>
            </a:lvl1pPr>
            <a:lvl2pPr>
              <a:defRPr sz="2800">
                <a:solidFill>
                  <a:schemeClr val="accent1"/>
                </a:solidFill>
              </a:defRPr>
            </a:lvl2pPr>
            <a:lvl3pPr>
              <a:defRPr sz="2400">
                <a:solidFill>
                  <a:schemeClr val="accent1"/>
                </a:solidFill>
              </a:defRPr>
            </a:lvl3pPr>
            <a:lvl4pPr>
              <a:defRPr sz="2000">
                <a:solidFill>
                  <a:schemeClr val="accent1"/>
                </a:solidFill>
              </a:defRPr>
            </a:lvl4pPr>
            <a:lvl5pPr>
              <a:defRPr sz="2000">
                <a:solidFill>
                  <a:schemeClr val="accent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DF4EFA-D200-7F4E-857E-AF9FFA3335CE}"/>
              </a:ext>
            </a:extLst>
          </p:cNvPr>
          <p:cNvSpPr>
            <a:spLocks noGrp="1"/>
          </p:cNvSpPr>
          <p:nvPr>
            <p:ph type="body" sz="half" idx="2"/>
          </p:nvPr>
        </p:nvSpPr>
        <p:spPr>
          <a:xfrm>
            <a:off x="839788" y="2057400"/>
            <a:ext cx="3932237" cy="3811588"/>
          </a:xfrm>
        </p:spPr>
        <p:txBody>
          <a:bodyPr/>
          <a:lstStyle>
            <a:lvl1pPr marL="0" indent="0">
              <a:buNone/>
              <a:defRPr sz="1600">
                <a:solidFill>
                  <a:schemeClr val="accent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AFC090-5A93-4941-9390-CBDD226B5E44}"/>
              </a:ext>
            </a:extLst>
          </p:cNvPr>
          <p:cNvSpPr>
            <a:spLocks noGrp="1"/>
          </p:cNvSpPr>
          <p:nvPr>
            <p:ph type="dt" sz="half" idx="10"/>
          </p:nvPr>
        </p:nvSpPr>
        <p:spPr/>
        <p:txBody>
          <a:bodyPr/>
          <a:lstStyle>
            <a:lvl1pPr>
              <a:defRPr>
                <a:solidFill>
                  <a:schemeClr val="accent1"/>
                </a:solidFill>
              </a:defRPr>
            </a:lvl1pPr>
          </a:lstStyle>
          <a:p>
            <a:fld id="{DEDF19B0-0357-7744-AB5F-9C3E9E975005}" type="datetime1">
              <a:rPr lang="en-US" smtClean="0"/>
              <a:pPr/>
              <a:t>10/7/2024</a:t>
            </a:fld>
            <a:endParaRPr lang="en-US"/>
          </a:p>
        </p:txBody>
      </p:sp>
      <p:sp>
        <p:nvSpPr>
          <p:cNvPr id="6" name="Footer Placeholder 5">
            <a:extLst>
              <a:ext uri="{FF2B5EF4-FFF2-40B4-BE49-F238E27FC236}">
                <a16:creationId xmlns:a16="http://schemas.microsoft.com/office/drawing/2014/main" id="{2F90AB67-EF1D-D043-B9F4-DB1FCA6C8222}"/>
              </a:ext>
            </a:extLst>
          </p:cNvPr>
          <p:cNvSpPr>
            <a:spLocks noGrp="1"/>
          </p:cNvSpPr>
          <p:nvPr>
            <p:ph type="ftr" sz="quarter" idx="11"/>
          </p:nvPr>
        </p:nvSpPr>
        <p:spPr/>
        <p:txBody>
          <a:bodyPr/>
          <a:lstStyle>
            <a:lvl1pPr>
              <a:defRPr>
                <a:solidFill>
                  <a:schemeClr val="accent1"/>
                </a:solidFill>
              </a:defRPr>
            </a:lvl1pPr>
          </a:lstStyle>
          <a:p>
            <a:endParaRPr lang="en-US"/>
          </a:p>
        </p:txBody>
      </p:sp>
      <p:sp>
        <p:nvSpPr>
          <p:cNvPr id="7" name="Slide Number Placeholder 6">
            <a:extLst>
              <a:ext uri="{FF2B5EF4-FFF2-40B4-BE49-F238E27FC236}">
                <a16:creationId xmlns:a16="http://schemas.microsoft.com/office/drawing/2014/main" id="{07896D4B-E4A1-2540-B6D7-C1E792CB3219}"/>
              </a:ext>
            </a:extLst>
          </p:cNvPr>
          <p:cNvSpPr>
            <a:spLocks noGrp="1"/>
          </p:cNvSpPr>
          <p:nvPr>
            <p:ph type="sldNum" sz="quarter" idx="12"/>
          </p:nvPr>
        </p:nvSpPr>
        <p:spPr/>
        <p:txBody>
          <a:bodyPr/>
          <a:lstStyle>
            <a:lvl1pPr>
              <a:defRPr>
                <a:solidFill>
                  <a:schemeClr val="accent1"/>
                </a:solidFill>
              </a:defRPr>
            </a:lvl1pPr>
          </a:lstStyle>
          <a:p>
            <a:fld id="{645BFEA2-ABA1-354D-8D58-CCC347097DF6}" type="slidenum">
              <a:rPr lang="en-US" smtClean="0"/>
              <a:pPr/>
              <a:t>‹#›</a:t>
            </a:fld>
            <a:endParaRPr lang="en-US"/>
          </a:p>
        </p:txBody>
      </p:sp>
    </p:spTree>
    <p:extLst>
      <p:ext uri="{BB962C8B-B14F-4D97-AF65-F5344CB8AC3E}">
        <p14:creationId xmlns:p14="http://schemas.microsoft.com/office/powerpoint/2010/main" val="1749205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D83AC-0B4F-6B4E-A183-4DA006BE9DA1}"/>
              </a:ext>
            </a:extLst>
          </p:cNvPr>
          <p:cNvSpPr>
            <a:spLocks noGrp="1"/>
          </p:cNvSpPr>
          <p:nvPr>
            <p:ph type="title"/>
          </p:nvPr>
        </p:nvSpPr>
        <p:spPr>
          <a:xfrm>
            <a:off x="839788" y="457200"/>
            <a:ext cx="3932237" cy="1600200"/>
          </a:xfrm>
        </p:spPr>
        <p:txBody>
          <a:bodyPr anchor="b"/>
          <a:lstStyle>
            <a:lvl1pPr>
              <a:defRPr sz="3200">
                <a:solidFill>
                  <a:schemeClr val="accent1"/>
                </a:solidFill>
              </a:defRPr>
            </a:lvl1pPr>
          </a:lstStyle>
          <a:p>
            <a:r>
              <a:rPr lang="en-US"/>
              <a:t>Click to edit Master title style</a:t>
            </a:r>
          </a:p>
        </p:txBody>
      </p:sp>
      <p:sp>
        <p:nvSpPr>
          <p:cNvPr id="3" name="Picture Placeholder 2">
            <a:extLst>
              <a:ext uri="{FF2B5EF4-FFF2-40B4-BE49-F238E27FC236}">
                <a16:creationId xmlns:a16="http://schemas.microsoft.com/office/drawing/2014/main" id="{B0EB5BD2-48A7-9448-BA4E-4DA5D02918F6}"/>
              </a:ext>
            </a:extLst>
          </p:cNvPr>
          <p:cNvSpPr>
            <a:spLocks noGrp="1"/>
          </p:cNvSpPr>
          <p:nvPr>
            <p:ph type="pic" idx="1"/>
          </p:nvPr>
        </p:nvSpPr>
        <p:spPr>
          <a:xfrm>
            <a:off x="5183188" y="987425"/>
            <a:ext cx="6172200" cy="4873625"/>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14B3F14-4CF7-5149-80E6-31F71AEE12A8}"/>
              </a:ext>
            </a:extLst>
          </p:cNvPr>
          <p:cNvSpPr>
            <a:spLocks noGrp="1"/>
          </p:cNvSpPr>
          <p:nvPr>
            <p:ph type="body" sz="half" idx="2"/>
          </p:nvPr>
        </p:nvSpPr>
        <p:spPr>
          <a:xfrm>
            <a:off x="839788" y="2057400"/>
            <a:ext cx="3932237" cy="3811588"/>
          </a:xfrm>
        </p:spPr>
        <p:txBody>
          <a:bodyPr/>
          <a:lstStyle>
            <a:lvl1pPr marL="0" indent="0">
              <a:buNone/>
              <a:defRPr sz="1600">
                <a:solidFill>
                  <a:schemeClr val="accent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5C0940-D2B3-E941-AF38-D3129B94D7A0}"/>
              </a:ext>
            </a:extLst>
          </p:cNvPr>
          <p:cNvSpPr>
            <a:spLocks noGrp="1"/>
          </p:cNvSpPr>
          <p:nvPr>
            <p:ph type="dt" sz="half" idx="10"/>
          </p:nvPr>
        </p:nvSpPr>
        <p:spPr/>
        <p:txBody>
          <a:bodyPr/>
          <a:lstStyle>
            <a:lvl1pPr>
              <a:defRPr>
                <a:solidFill>
                  <a:schemeClr val="accent1"/>
                </a:solidFill>
              </a:defRPr>
            </a:lvl1pPr>
          </a:lstStyle>
          <a:p>
            <a:fld id="{EC230DE7-1EFF-994F-8F5B-63EF4ECA2181}" type="datetime1">
              <a:rPr lang="en-US" smtClean="0"/>
              <a:pPr/>
              <a:t>10/7/2024</a:t>
            </a:fld>
            <a:endParaRPr lang="en-US"/>
          </a:p>
        </p:txBody>
      </p:sp>
      <p:sp>
        <p:nvSpPr>
          <p:cNvPr id="6" name="Footer Placeholder 5">
            <a:extLst>
              <a:ext uri="{FF2B5EF4-FFF2-40B4-BE49-F238E27FC236}">
                <a16:creationId xmlns:a16="http://schemas.microsoft.com/office/drawing/2014/main" id="{72CDBB15-C4B2-FF45-ADC8-73D41AB831ED}"/>
              </a:ext>
            </a:extLst>
          </p:cNvPr>
          <p:cNvSpPr>
            <a:spLocks noGrp="1"/>
          </p:cNvSpPr>
          <p:nvPr>
            <p:ph type="ftr" sz="quarter" idx="11"/>
          </p:nvPr>
        </p:nvSpPr>
        <p:spPr/>
        <p:txBody>
          <a:bodyPr/>
          <a:lstStyle>
            <a:lvl1pPr>
              <a:defRPr>
                <a:solidFill>
                  <a:schemeClr val="accent1"/>
                </a:solidFill>
              </a:defRPr>
            </a:lvl1pPr>
          </a:lstStyle>
          <a:p>
            <a:endParaRPr lang="en-US"/>
          </a:p>
        </p:txBody>
      </p:sp>
      <p:sp>
        <p:nvSpPr>
          <p:cNvPr id="7" name="Slide Number Placeholder 6">
            <a:extLst>
              <a:ext uri="{FF2B5EF4-FFF2-40B4-BE49-F238E27FC236}">
                <a16:creationId xmlns:a16="http://schemas.microsoft.com/office/drawing/2014/main" id="{F255A08C-3BEB-E041-BCAF-7E322195EAB5}"/>
              </a:ext>
            </a:extLst>
          </p:cNvPr>
          <p:cNvSpPr>
            <a:spLocks noGrp="1"/>
          </p:cNvSpPr>
          <p:nvPr>
            <p:ph type="sldNum" sz="quarter" idx="12"/>
          </p:nvPr>
        </p:nvSpPr>
        <p:spPr/>
        <p:txBody>
          <a:bodyPr/>
          <a:lstStyle>
            <a:lvl1pPr>
              <a:defRPr>
                <a:solidFill>
                  <a:schemeClr val="accent1"/>
                </a:solidFill>
              </a:defRPr>
            </a:lvl1pPr>
          </a:lstStyle>
          <a:p>
            <a:fld id="{645BFEA2-ABA1-354D-8D58-CCC347097DF6}" type="slidenum">
              <a:rPr lang="en-US" smtClean="0"/>
              <a:pPr/>
              <a:t>‹#›</a:t>
            </a:fld>
            <a:endParaRPr lang="en-US"/>
          </a:p>
        </p:txBody>
      </p:sp>
    </p:spTree>
    <p:extLst>
      <p:ext uri="{BB962C8B-B14F-4D97-AF65-F5344CB8AC3E}">
        <p14:creationId xmlns:p14="http://schemas.microsoft.com/office/powerpoint/2010/main" val="764936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944258-ABE7-4343-B00D-F5E3AFC8FAB3}"/>
              </a:ext>
            </a:extLst>
          </p:cNvPr>
          <p:cNvSpPr>
            <a:spLocks noGrp="1"/>
          </p:cNvSpPr>
          <p:nvPr>
            <p:ph type="title"/>
          </p:nvPr>
        </p:nvSpPr>
        <p:spPr>
          <a:xfrm>
            <a:off x="372035" y="365125"/>
            <a:ext cx="11447929" cy="66854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6D185D-C0F7-A044-A25A-FA869EABB31E}"/>
              </a:ext>
            </a:extLst>
          </p:cNvPr>
          <p:cNvSpPr>
            <a:spLocks noGrp="1"/>
          </p:cNvSpPr>
          <p:nvPr>
            <p:ph type="body" idx="1"/>
          </p:nvPr>
        </p:nvSpPr>
        <p:spPr>
          <a:xfrm>
            <a:off x="372035" y="1219200"/>
            <a:ext cx="11447929" cy="4957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24D592C-B649-1B4B-9D81-90BD07AE7977}"/>
              </a:ext>
            </a:extLst>
          </p:cNvPr>
          <p:cNvSpPr>
            <a:spLocks noGrp="1"/>
          </p:cNvSpPr>
          <p:nvPr>
            <p:ph type="dt" sz="half" idx="2"/>
          </p:nvPr>
        </p:nvSpPr>
        <p:spPr>
          <a:xfrm>
            <a:off x="374904" y="6356350"/>
            <a:ext cx="2743200" cy="365125"/>
          </a:xfrm>
          <a:prstGeom prst="rect">
            <a:avLst/>
          </a:prstGeom>
        </p:spPr>
        <p:txBody>
          <a:bodyPr vert="horz" lIns="91440" tIns="45720" rIns="91440" bIns="45720" rtlCol="0" anchor="ctr"/>
          <a:lstStyle>
            <a:lvl1pPr algn="l">
              <a:defRPr sz="1200">
                <a:solidFill>
                  <a:schemeClr val="accent1"/>
                </a:solidFill>
              </a:defRPr>
            </a:lvl1pPr>
          </a:lstStyle>
          <a:p>
            <a:fld id="{2177B012-CDD8-194E-B3E3-C01712784A61}" type="datetime1">
              <a:rPr lang="en-US" smtClean="0"/>
              <a:pPr/>
              <a:t>10/7/2024</a:t>
            </a:fld>
            <a:endParaRPr lang="en-US" dirty="0"/>
          </a:p>
        </p:txBody>
      </p:sp>
      <p:sp>
        <p:nvSpPr>
          <p:cNvPr id="5" name="Footer Placeholder 4">
            <a:extLst>
              <a:ext uri="{FF2B5EF4-FFF2-40B4-BE49-F238E27FC236}">
                <a16:creationId xmlns:a16="http://schemas.microsoft.com/office/drawing/2014/main" id="{875629F8-A8E0-9E47-BE11-98F3E081A7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a:extLst>
              <a:ext uri="{FF2B5EF4-FFF2-40B4-BE49-F238E27FC236}">
                <a16:creationId xmlns:a16="http://schemas.microsoft.com/office/drawing/2014/main" id="{86C8C1DC-5826-B948-BD4F-52007171A064}"/>
              </a:ext>
            </a:extLst>
          </p:cNvPr>
          <p:cNvSpPr>
            <a:spLocks noGrp="1"/>
          </p:cNvSpPr>
          <p:nvPr>
            <p:ph type="sldNum" sz="quarter" idx="4"/>
          </p:nvPr>
        </p:nvSpPr>
        <p:spPr>
          <a:xfrm>
            <a:off x="9076764" y="6356350"/>
            <a:ext cx="2743200" cy="365125"/>
          </a:xfrm>
          <a:prstGeom prst="rect">
            <a:avLst/>
          </a:prstGeom>
        </p:spPr>
        <p:txBody>
          <a:bodyPr vert="horz" lIns="91440" tIns="45720" rIns="91440" bIns="45720" rtlCol="0" anchor="ctr"/>
          <a:lstStyle>
            <a:lvl1pPr algn="r">
              <a:defRPr sz="1200">
                <a:solidFill>
                  <a:schemeClr val="accent1"/>
                </a:solidFill>
              </a:defRPr>
            </a:lvl1pPr>
          </a:lstStyle>
          <a:p>
            <a:fld id="{645BFEA2-ABA1-354D-8D58-CCC347097DF6}" type="slidenum">
              <a:rPr lang="en-US" smtClean="0"/>
              <a:pPr/>
              <a:t>‹#›</a:t>
            </a:fld>
            <a:endParaRPr lang="en-US"/>
          </a:p>
        </p:txBody>
      </p:sp>
    </p:spTree>
    <p:extLst>
      <p:ext uri="{BB962C8B-B14F-4D97-AF65-F5344CB8AC3E}">
        <p14:creationId xmlns:p14="http://schemas.microsoft.com/office/powerpoint/2010/main" val="41573714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0" r:id="rId4"/>
    <p:sldLayoutId id="2147483664" r:id="rId5"/>
    <p:sldLayoutId id="2147483665" r:id="rId6"/>
    <p:sldLayoutId id="2147483666" r:id="rId7"/>
    <p:sldLayoutId id="2147483668" r:id="rId8"/>
    <p:sldLayoutId id="2147483669" r:id="rId9"/>
  </p:sldLayoutIdLst>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jpg"/><Relationship Id="rId7"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577C699-6E48-284C-A6EC-831FDA5415B6}"/>
              </a:ext>
            </a:extLst>
          </p:cNvPr>
          <p:cNvSpPr>
            <a:spLocks noGrp="1"/>
          </p:cNvSpPr>
          <p:nvPr>
            <p:ph type="subTitle" idx="1"/>
          </p:nvPr>
        </p:nvSpPr>
        <p:spPr>
          <a:xfrm>
            <a:off x="1524000" y="3795384"/>
            <a:ext cx="9144000" cy="1877997"/>
          </a:xfrm>
        </p:spPr>
        <p:txBody>
          <a:bodyPr>
            <a:normAutofit/>
          </a:bodyPr>
          <a:lstStyle/>
          <a:p>
            <a:r>
              <a:rPr lang="en-US" sz="600" b="1" dirty="0">
                <a:latin typeface="Avenir Next LT Pro" panose="020B0504020202020204" pitchFamily="34" charset="0"/>
              </a:rPr>
              <a:t> </a:t>
            </a:r>
            <a:r>
              <a:rPr lang="en-US" altLang="zh-CN" sz="1400" b="1" i="1" u="sng" dirty="0">
                <a:latin typeface="Avenir Next LT Pro" panose="020B0504020202020204" pitchFamily="34" charset="0"/>
              </a:rPr>
              <a:t>Overall Best Solution</a:t>
            </a:r>
            <a:r>
              <a:rPr lang="en-US" altLang="zh-CN" sz="1400" b="1" i="1" dirty="0">
                <a:latin typeface="Avenir Next LT Pro" panose="020B0504020202020204" pitchFamily="34" charset="0"/>
              </a:rPr>
              <a:t> for MICCAI 24 CXR-LT Challenge</a:t>
            </a:r>
          </a:p>
          <a:p>
            <a:r>
              <a:rPr lang="en-US" altLang="zh-CN" sz="1800" dirty="0">
                <a:latin typeface="Avenir Next LT Pro" panose="020B0504020202020204" pitchFamily="34" charset="0"/>
              </a:rPr>
              <a:t>Yuexi Du</a:t>
            </a:r>
            <a:r>
              <a:rPr lang="en-US" altLang="zh-CN" sz="1800" baseline="30000" dirty="0">
                <a:latin typeface="Avenir Next LT Pro" panose="020B0504020202020204" pitchFamily="34" charset="0"/>
              </a:rPr>
              <a:t>1</a:t>
            </a:r>
            <a:r>
              <a:rPr lang="en-US" altLang="zh-CN" sz="1800" dirty="0">
                <a:latin typeface="Avenir Next LT Pro" panose="020B0504020202020204" pitchFamily="34" charset="0"/>
              </a:rPr>
              <a:t>,   Nicha C. Dvornek</a:t>
            </a:r>
            <a:r>
              <a:rPr lang="en-US" altLang="zh-CN" sz="1800" baseline="30000" dirty="0">
                <a:latin typeface="Avenir Next LT Pro" panose="020B0504020202020204" pitchFamily="34" charset="0"/>
              </a:rPr>
              <a:t>1,2</a:t>
            </a:r>
            <a:endParaRPr lang="en-US" altLang="zh-CN" sz="1800" dirty="0">
              <a:latin typeface="Avenir Next LT Pro" panose="020B0504020202020204" pitchFamily="34" charset="0"/>
            </a:endParaRPr>
          </a:p>
          <a:p>
            <a:pPr>
              <a:lnSpc>
                <a:spcPct val="150000"/>
              </a:lnSpc>
              <a:spcBef>
                <a:spcPts val="0"/>
              </a:spcBef>
            </a:pPr>
            <a:r>
              <a:rPr lang="en-US" altLang="zh-CN" sz="1200" baseline="30000" dirty="0">
                <a:latin typeface="Avenir Next LT Pro" panose="020B0504020202020204" pitchFamily="34" charset="0"/>
              </a:rPr>
              <a:t>1</a:t>
            </a:r>
            <a:r>
              <a:rPr lang="en-US" altLang="zh-CN" sz="1200" dirty="0">
                <a:latin typeface="Avenir Next LT Pro" panose="020B0504020202020204" pitchFamily="34" charset="0"/>
              </a:rPr>
              <a:t>Department of Biomedical Engineering</a:t>
            </a:r>
          </a:p>
          <a:p>
            <a:pPr>
              <a:lnSpc>
                <a:spcPct val="150000"/>
              </a:lnSpc>
              <a:spcBef>
                <a:spcPts val="0"/>
              </a:spcBef>
            </a:pPr>
            <a:r>
              <a:rPr lang="en-US" altLang="zh-CN" sz="1200" baseline="30000" dirty="0">
                <a:latin typeface="Avenir Next LT Pro" panose="020B0504020202020204" pitchFamily="34" charset="0"/>
              </a:rPr>
              <a:t>2</a:t>
            </a:r>
            <a:r>
              <a:rPr lang="en-US" altLang="zh-CN" sz="1200" dirty="0">
                <a:latin typeface="Avenir Next LT Pro" panose="020B0504020202020204" pitchFamily="34" charset="0"/>
              </a:rPr>
              <a:t>Department of Radiology &amp; Biomedical Imaging</a:t>
            </a:r>
          </a:p>
          <a:p>
            <a:pPr>
              <a:lnSpc>
                <a:spcPct val="150000"/>
              </a:lnSpc>
              <a:spcBef>
                <a:spcPts val="0"/>
              </a:spcBef>
            </a:pPr>
            <a:r>
              <a:rPr lang="en-US" altLang="zh-CN" sz="1200" dirty="0">
                <a:latin typeface="Avenir Next LT Pro" panose="020B0504020202020204" pitchFamily="34" charset="0"/>
              </a:rPr>
              <a:t>Yale University, New Haven, CT, USA</a:t>
            </a:r>
          </a:p>
        </p:txBody>
      </p:sp>
      <p:sp>
        <p:nvSpPr>
          <p:cNvPr id="3" name="Title 2">
            <a:extLst>
              <a:ext uri="{FF2B5EF4-FFF2-40B4-BE49-F238E27FC236}">
                <a16:creationId xmlns:a16="http://schemas.microsoft.com/office/drawing/2014/main" id="{D63E1206-F7E5-3647-8E87-B89269B2016F}"/>
              </a:ext>
            </a:extLst>
          </p:cNvPr>
          <p:cNvSpPr>
            <a:spLocks noGrp="1"/>
          </p:cNvSpPr>
          <p:nvPr>
            <p:ph type="title"/>
          </p:nvPr>
        </p:nvSpPr>
        <p:spPr>
          <a:xfrm>
            <a:off x="838200" y="2379279"/>
            <a:ext cx="10515600" cy="1325563"/>
          </a:xfrm>
        </p:spPr>
        <p:txBody>
          <a:bodyPr>
            <a:noAutofit/>
          </a:bodyPr>
          <a:lstStyle/>
          <a:p>
            <a:r>
              <a:rPr lang="en-US" sz="2800" b="1" dirty="0">
                <a:effectLst>
                  <a:outerShdw blurRad="50800" dist="38100" dir="5400000" algn="t" rotWithShape="0">
                    <a:prstClr val="black">
                      <a:alpha val="40000"/>
                    </a:prstClr>
                  </a:outerShdw>
                </a:effectLst>
                <a:latin typeface="Avenir Next LT Pro" panose="020B0504020202020204" pitchFamily="34" charset="0"/>
              </a:rPr>
              <a:t>M</a:t>
            </a:r>
            <a:r>
              <a:rPr lang="en-US" altLang="zh-CN" sz="2800" b="1" dirty="0">
                <a:effectLst>
                  <a:outerShdw blurRad="50800" dist="38100" dir="5400000" algn="t" rotWithShape="0">
                    <a:prstClr val="black">
                      <a:alpha val="40000"/>
                    </a:prstClr>
                  </a:outerShdw>
                </a:effectLst>
                <a:latin typeface="Avenir Next LT Pro" panose="020B0504020202020204" pitchFamily="34" charset="0"/>
              </a:rPr>
              <a:t>ulti-view</a:t>
            </a:r>
            <a:r>
              <a:rPr lang="en-US" sz="2800" b="1" dirty="0">
                <a:effectLst>
                  <a:outerShdw blurRad="50800" dist="38100" dir="5400000" algn="t" rotWithShape="0">
                    <a:prstClr val="black">
                      <a:alpha val="40000"/>
                    </a:prstClr>
                  </a:outerShdw>
                </a:effectLst>
                <a:latin typeface="Avenir Next LT Pro" panose="020B0504020202020204" pitchFamily="34" charset="0"/>
              </a:rPr>
              <a:t> And Multi-scale Alignment</a:t>
            </a:r>
            <a:br>
              <a:rPr lang="en-US" sz="2800" b="1" dirty="0">
                <a:effectLst>
                  <a:outerShdw blurRad="50800" dist="38100" dir="5400000" algn="t" rotWithShape="0">
                    <a:prstClr val="black">
                      <a:alpha val="40000"/>
                    </a:prstClr>
                  </a:outerShdw>
                </a:effectLst>
                <a:latin typeface="Avenir Next LT Pro" panose="020B0504020202020204" pitchFamily="34" charset="0"/>
              </a:rPr>
            </a:br>
            <a:r>
              <a:rPr lang="en-US" sz="2800" b="1" dirty="0">
                <a:effectLst>
                  <a:outerShdw blurRad="50800" dist="38100" dir="5400000" algn="t" rotWithShape="0">
                    <a:prstClr val="black">
                      <a:alpha val="40000"/>
                    </a:prstClr>
                  </a:outerShdw>
                </a:effectLst>
                <a:latin typeface="Avenir Next LT Pro" panose="020B0504020202020204" pitchFamily="34" charset="0"/>
              </a:rPr>
              <a:t>For Medical Contrastive Language-Image Pre-Training</a:t>
            </a:r>
            <a:br>
              <a:rPr lang="en-US" sz="2800" b="1" dirty="0">
                <a:effectLst>
                  <a:outerShdw blurRad="50800" dist="38100" dir="5400000" algn="t" rotWithShape="0">
                    <a:prstClr val="black">
                      <a:alpha val="40000"/>
                    </a:prstClr>
                  </a:outerShdw>
                </a:effectLst>
                <a:latin typeface="Avenir Next LT Pro" panose="020B0504020202020204" pitchFamily="34" charset="0"/>
              </a:rPr>
            </a:br>
            <a:r>
              <a:rPr lang="en-US" sz="2800" b="1" dirty="0">
                <a:effectLst>
                  <a:outerShdw blurRad="50800" dist="38100" dir="5400000" algn="t" rotWithShape="0">
                    <a:prstClr val="black">
                      <a:alpha val="40000"/>
                    </a:prstClr>
                  </a:outerShdw>
                </a:effectLst>
                <a:latin typeface="Avenir Next LT Pro" panose="020B0504020202020204" pitchFamily="34" charset="0"/>
              </a:rPr>
              <a:t>And Prediction Aggregation for Long-tail Classification</a:t>
            </a:r>
          </a:p>
        </p:txBody>
      </p:sp>
      <p:pic>
        <p:nvPicPr>
          <p:cNvPr id="5" name="Picture 4" descr="Text&#10;&#10;Description automatically generated">
            <a:extLst>
              <a:ext uri="{FF2B5EF4-FFF2-40B4-BE49-F238E27FC236}">
                <a16:creationId xmlns:a16="http://schemas.microsoft.com/office/drawing/2014/main" id="{6802DA8A-2D8E-90E8-F4FF-1B9C5BDE2100}"/>
              </a:ext>
            </a:extLst>
          </p:cNvPr>
          <p:cNvPicPr>
            <a:picLocks noChangeAspect="1"/>
          </p:cNvPicPr>
          <p:nvPr/>
        </p:nvPicPr>
        <p:blipFill>
          <a:blip r:embed="rId3"/>
          <a:stretch>
            <a:fillRect/>
          </a:stretch>
        </p:blipFill>
        <p:spPr>
          <a:xfrm>
            <a:off x="3048000" y="1120533"/>
            <a:ext cx="6096000" cy="1033221"/>
          </a:xfrm>
          <a:prstGeom prst="rect">
            <a:avLst/>
          </a:prstGeom>
        </p:spPr>
      </p:pic>
      <p:grpSp>
        <p:nvGrpSpPr>
          <p:cNvPr id="18" name="Group 17">
            <a:extLst>
              <a:ext uri="{FF2B5EF4-FFF2-40B4-BE49-F238E27FC236}">
                <a16:creationId xmlns:a16="http://schemas.microsoft.com/office/drawing/2014/main" id="{08C448F8-A1DB-BD69-70C3-36584BC3FCD6}"/>
              </a:ext>
            </a:extLst>
          </p:cNvPr>
          <p:cNvGrpSpPr/>
          <p:nvPr/>
        </p:nvGrpSpPr>
        <p:grpSpPr>
          <a:xfrm>
            <a:off x="5242417" y="5536446"/>
            <a:ext cx="1707165" cy="1021673"/>
            <a:chOff x="5242417" y="5536446"/>
            <a:chExt cx="1707165" cy="1021673"/>
          </a:xfrm>
        </p:grpSpPr>
        <p:grpSp>
          <p:nvGrpSpPr>
            <p:cNvPr id="4" name="Group 3">
              <a:extLst>
                <a:ext uri="{FF2B5EF4-FFF2-40B4-BE49-F238E27FC236}">
                  <a16:creationId xmlns:a16="http://schemas.microsoft.com/office/drawing/2014/main" id="{C334B8D9-9BDC-C714-BBD7-59EE5D4E8320}"/>
                </a:ext>
              </a:extLst>
            </p:cNvPr>
            <p:cNvGrpSpPr/>
            <p:nvPr/>
          </p:nvGrpSpPr>
          <p:grpSpPr>
            <a:xfrm>
              <a:off x="5242417" y="5539506"/>
              <a:ext cx="794320" cy="1012569"/>
              <a:chOff x="1105540" y="39837519"/>
              <a:chExt cx="1912298" cy="2437722"/>
            </a:xfrm>
          </p:grpSpPr>
          <p:sp>
            <p:nvSpPr>
              <p:cNvPr id="6" name="Rectangle: Rounded Corners 5">
                <a:extLst>
                  <a:ext uri="{FF2B5EF4-FFF2-40B4-BE49-F238E27FC236}">
                    <a16:creationId xmlns:a16="http://schemas.microsoft.com/office/drawing/2014/main" id="{50C7117A-1804-BFDE-CBE0-8DEE3168C859}"/>
                  </a:ext>
                </a:extLst>
              </p:cNvPr>
              <p:cNvSpPr/>
              <p:nvPr/>
            </p:nvSpPr>
            <p:spPr>
              <a:xfrm>
                <a:off x="1105540" y="39837519"/>
                <a:ext cx="1912298" cy="2353307"/>
              </a:xfrm>
              <a:prstGeom prst="roundRect">
                <a:avLst>
                  <a:gd name="adj" fmla="val 7470"/>
                </a:avLst>
              </a:prstGeom>
              <a:solidFill>
                <a:srgbClr val="00356B"/>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E6354E1-8BCF-8C52-DF7E-4AC7D2BCF4A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23884" y="39991150"/>
                <a:ext cx="1675609" cy="1659650"/>
              </a:xfrm>
              <a:prstGeom prst="rect">
                <a:avLst/>
              </a:prstGeom>
            </p:spPr>
          </p:pic>
          <p:sp>
            <p:nvSpPr>
              <p:cNvPr id="8" name="TextBox 7">
                <a:extLst>
                  <a:ext uri="{FF2B5EF4-FFF2-40B4-BE49-F238E27FC236}">
                    <a16:creationId xmlns:a16="http://schemas.microsoft.com/office/drawing/2014/main" id="{03B323AC-B044-6063-2851-A20D6516C777}"/>
                  </a:ext>
                </a:extLst>
              </p:cNvPr>
              <p:cNvSpPr txBox="1"/>
              <p:nvPr/>
            </p:nvSpPr>
            <p:spPr>
              <a:xfrm>
                <a:off x="1138669" y="41635997"/>
                <a:ext cx="1846037" cy="639244"/>
              </a:xfrm>
              <a:prstGeom prst="rect">
                <a:avLst/>
              </a:prstGeom>
              <a:noFill/>
            </p:spPr>
            <p:txBody>
              <a:bodyPr wrap="square" lIns="80078" tIns="40039" rIns="80078" bIns="40039" rtlCol="0">
                <a:spAutoFit/>
              </a:bodyPr>
              <a:lstStyle/>
              <a:p>
                <a:pPr algn="ctr"/>
                <a:r>
                  <a:rPr lang="en-US" sz="1200" b="1" u="sng" dirty="0">
                    <a:solidFill>
                      <a:schemeClr val="bg1"/>
                    </a:solidFill>
                    <a:latin typeface="Avenir Next LT Pro" panose="020B0504020202020204" pitchFamily="34" charset="0"/>
                    <a:ea typeface="Verdana" pitchFamily="34" charset="0"/>
                    <a:cs typeface="Arial" pitchFamily="34" charset="0"/>
                  </a:rPr>
                  <a:t>CLEFT</a:t>
                </a:r>
                <a:endParaRPr lang="en-US" sz="1400" b="1" u="sng" dirty="0">
                  <a:solidFill>
                    <a:schemeClr val="bg1"/>
                  </a:solidFill>
                  <a:latin typeface="Avenir Next LT Pro" panose="020B0504020202020204" pitchFamily="34" charset="0"/>
                  <a:ea typeface="Verdana" pitchFamily="34" charset="0"/>
                  <a:cs typeface="Arial" pitchFamily="34" charset="0"/>
                </a:endParaRPr>
              </a:p>
            </p:txBody>
          </p:sp>
        </p:grpSp>
        <p:grpSp>
          <p:nvGrpSpPr>
            <p:cNvPr id="9" name="Group 8">
              <a:extLst>
                <a:ext uri="{FF2B5EF4-FFF2-40B4-BE49-F238E27FC236}">
                  <a16:creationId xmlns:a16="http://schemas.microsoft.com/office/drawing/2014/main" id="{B450C876-5E3E-22D8-95B5-269436AF040E}"/>
                </a:ext>
              </a:extLst>
            </p:cNvPr>
            <p:cNvGrpSpPr>
              <a:grpSpLocks noChangeAspect="1"/>
            </p:cNvGrpSpPr>
            <p:nvPr/>
          </p:nvGrpSpPr>
          <p:grpSpPr>
            <a:xfrm>
              <a:off x="6145582" y="5536446"/>
              <a:ext cx="804000" cy="1021673"/>
              <a:chOff x="1105540" y="39837519"/>
              <a:chExt cx="1912298" cy="2430028"/>
            </a:xfrm>
          </p:grpSpPr>
          <p:sp>
            <p:nvSpPr>
              <p:cNvPr id="10" name="Rectangle: Rounded Corners 9">
                <a:extLst>
                  <a:ext uri="{FF2B5EF4-FFF2-40B4-BE49-F238E27FC236}">
                    <a16:creationId xmlns:a16="http://schemas.microsoft.com/office/drawing/2014/main" id="{BAAD66C4-E712-2211-4B11-26715316D9B6}"/>
                  </a:ext>
                </a:extLst>
              </p:cNvPr>
              <p:cNvSpPr/>
              <p:nvPr/>
            </p:nvSpPr>
            <p:spPr>
              <a:xfrm>
                <a:off x="1105540" y="39837519"/>
                <a:ext cx="1912298" cy="2353307"/>
              </a:xfrm>
              <a:prstGeom prst="roundRect">
                <a:avLst>
                  <a:gd name="adj" fmla="val 7470"/>
                </a:avLst>
              </a:prstGeom>
              <a:solidFill>
                <a:srgbClr val="00356B"/>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02425BF-F884-BB03-DCBA-FFC39B23A2DC}"/>
                  </a:ext>
                </a:extLst>
              </p:cNvPr>
              <p:cNvPicPr>
                <a:picLocks noChangeAspect="1"/>
              </p:cNvPicPr>
              <p:nvPr/>
            </p:nvPicPr>
            <p:blipFill>
              <a:blip r:embed="rId5"/>
              <a:srcRect/>
              <a:stretch/>
            </p:blipFill>
            <p:spPr>
              <a:xfrm>
                <a:off x="1216372" y="39984445"/>
                <a:ext cx="1690631" cy="1673065"/>
              </a:xfrm>
              <a:prstGeom prst="rect">
                <a:avLst/>
              </a:prstGeom>
            </p:spPr>
          </p:pic>
          <p:sp>
            <p:nvSpPr>
              <p:cNvPr id="12" name="TextBox 11">
                <a:extLst>
                  <a:ext uri="{FF2B5EF4-FFF2-40B4-BE49-F238E27FC236}">
                    <a16:creationId xmlns:a16="http://schemas.microsoft.com/office/drawing/2014/main" id="{34CCD2FD-B568-2B83-D1CC-42BC65B05AC6}"/>
                  </a:ext>
                </a:extLst>
              </p:cNvPr>
              <p:cNvSpPr txBox="1"/>
              <p:nvPr/>
            </p:nvSpPr>
            <p:spPr>
              <a:xfrm>
                <a:off x="1138670" y="41635999"/>
                <a:ext cx="1846038" cy="631548"/>
              </a:xfrm>
              <a:prstGeom prst="rect">
                <a:avLst/>
              </a:prstGeom>
              <a:noFill/>
            </p:spPr>
            <p:txBody>
              <a:bodyPr wrap="square" lIns="80078" tIns="40039" rIns="80078" bIns="40039" rtlCol="0">
                <a:spAutoFit/>
              </a:bodyPr>
              <a:lstStyle/>
              <a:p>
                <a:pPr algn="ctr"/>
                <a:r>
                  <a:rPr lang="en-US" sz="1200" b="1" u="sng" dirty="0" err="1">
                    <a:solidFill>
                      <a:schemeClr val="bg1"/>
                    </a:solidFill>
                    <a:latin typeface="Avenir Next LT Pro" panose="020B0504020202020204" pitchFamily="34" charset="0"/>
                    <a:ea typeface="Verdana" pitchFamily="34" charset="0"/>
                    <a:cs typeface="Arial" pitchFamily="34" charset="0"/>
                  </a:rPr>
                  <a:t>MaMA</a:t>
                </a:r>
                <a:endParaRPr lang="en-US" sz="1200" b="1" u="sng" dirty="0">
                  <a:solidFill>
                    <a:schemeClr val="bg1"/>
                  </a:solidFill>
                  <a:latin typeface="Avenir Next LT Pro" panose="020B0504020202020204" pitchFamily="34" charset="0"/>
                  <a:ea typeface="Verdana" pitchFamily="34" charset="0"/>
                  <a:cs typeface="Arial" pitchFamily="34" charset="0"/>
                </a:endParaRPr>
              </a:p>
            </p:txBody>
          </p:sp>
        </p:grpSp>
      </p:grpSp>
      <p:pic>
        <p:nvPicPr>
          <p:cNvPr id="20" name="Picture 19" descr="A close up of text&#10;&#10;Description automatically generated">
            <a:extLst>
              <a:ext uri="{FF2B5EF4-FFF2-40B4-BE49-F238E27FC236}">
                <a16:creationId xmlns:a16="http://schemas.microsoft.com/office/drawing/2014/main" id="{5A3F3AA2-54C1-8ECF-2D62-31329C4F2F21}"/>
              </a:ext>
            </a:extLst>
          </p:cNvPr>
          <p:cNvPicPr>
            <a:picLocks noChangeAspect="1"/>
          </p:cNvPicPr>
          <p:nvPr/>
        </p:nvPicPr>
        <p:blipFill>
          <a:blip r:embed="rId6"/>
          <a:stretch>
            <a:fillRect/>
          </a:stretch>
        </p:blipFill>
        <p:spPr>
          <a:xfrm>
            <a:off x="9914466" y="79786"/>
            <a:ext cx="2205566" cy="967663"/>
          </a:xfrm>
          <a:prstGeom prst="rect">
            <a:avLst/>
          </a:prstGeom>
        </p:spPr>
      </p:pic>
      <p:pic>
        <p:nvPicPr>
          <p:cNvPr id="21" name="Graphic 20">
            <a:extLst>
              <a:ext uri="{FF2B5EF4-FFF2-40B4-BE49-F238E27FC236}">
                <a16:creationId xmlns:a16="http://schemas.microsoft.com/office/drawing/2014/main" id="{31737B91-5A69-4D3B-652E-644551429FD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7650" y="83146"/>
            <a:ext cx="873585" cy="960943"/>
          </a:xfrm>
          <a:prstGeom prst="rect">
            <a:avLst/>
          </a:prstGeom>
        </p:spPr>
      </p:pic>
    </p:spTree>
    <p:extLst>
      <p:ext uri="{BB962C8B-B14F-4D97-AF65-F5344CB8AC3E}">
        <p14:creationId xmlns:p14="http://schemas.microsoft.com/office/powerpoint/2010/main" val="8851181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169A0-AAB2-96DC-DE5B-5BCA2A0F3A8A}"/>
              </a:ext>
            </a:extLst>
          </p:cNvPr>
          <p:cNvSpPr>
            <a:spLocks noGrp="1"/>
          </p:cNvSpPr>
          <p:nvPr>
            <p:ph type="title"/>
          </p:nvPr>
        </p:nvSpPr>
        <p:spPr/>
        <p:txBody>
          <a:bodyPr>
            <a:normAutofit fontScale="90000"/>
          </a:bodyPr>
          <a:lstStyle/>
          <a:p>
            <a:r>
              <a:rPr lang="en-US" dirty="0">
                <a:latin typeface="Avenir Next LT Pro" panose="020B0504020202020204" pitchFamily="34" charset="0"/>
              </a:rPr>
              <a:t>Method – Pre-training </a:t>
            </a:r>
          </a:p>
        </p:txBody>
      </p:sp>
      <p:sp>
        <p:nvSpPr>
          <p:cNvPr id="4" name="Slide Number Placeholder 3">
            <a:extLst>
              <a:ext uri="{FF2B5EF4-FFF2-40B4-BE49-F238E27FC236}">
                <a16:creationId xmlns:a16="http://schemas.microsoft.com/office/drawing/2014/main" id="{DACC1426-B1D0-267A-5DCB-CC8338C68F01}"/>
              </a:ext>
            </a:extLst>
          </p:cNvPr>
          <p:cNvSpPr>
            <a:spLocks noGrp="1"/>
          </p:cNvSpPr>
          <p:nvPr>
            <p:ph type="sldNum" sz="quarter" idx="12"/>
          </p:nvPr>
        </p:nvSpPr>
        <p:spPr/>
        <p:txBody>
          <a:bodyPr/>
          <a:lstStyle/>
          <a:p>
            <a:fld id="{645BFEA2-ABA1-354D-8D58-CCC347097DF6}" type="slidenum">
              <a:rPr lang="en-US" smtClean="0"/>
              <a:pPr/>
              <a:t>10</a:t>
            </a:fld>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0C0721-0D25-AB6F-C1BC-17A2E9255D12}"/>
                  </a:ext>
                </a:extLst>
              </p:cNvPr>
              <p:cNvSpPr>
                <a:spLocks noGrp="1"/>
              </p:cNvSpPr>
              <p:nvPr>
                <p:ph idx="1"/>
              </p:nvPr>
            </p:nvSpPr>
            <p:spPr>
              <a:xfrm>
                <a:off x="372035" y="1219200"/>
                <a:ext cx="11447929" cy="4957763"/>
              </a:xfrm>
            </p:spPr>
            <p:txBody>
              <a:bodyPr>
                <a:normAutofit/>
              </a:bodyPr>
              <a:lstStyle/>
              <a:p>
                <a:r>
                  <a:rPr lang="en-US" sz="2400" dirty="0">
                    <a:latin typeface="Avenir Next LT Pro" panose="020B0504020202020204" pitchFamily="34" charset="0"/>
                  </a:rPr>
                  <a:t>Symmetric Local Cross Attention Alignment</a:t>
                </a:r>
              </a:p>
              <a:p>
                <a:pPr lvl="1"/>
                <a:r>
                  <a:rPr lang="en-US" sz="1800" u="sng" dirty="0">
                    <a:latin typeface="Avenir Next LT Pro" panose="020B0504020202020204" pitchFamily="34" charset="0"/>
                  </a:rPr>
                  <a:t>Multi-scale alignment</a:t>
                </a:r>
              </a:p>
              <a:p>
                <a:pPr lvl="1"/>
                <a:r>
                  <a:rPr lang="en-US" sz="1800" dirty="0">
                    <a:latin typeface="Avenir Next LT Pro" panose="020B0504020202020204" pitchFamily="34" charset="0"/>
                  </a:rPr>
                  <a:t>Figure out Word-to-Patch and Patch-to-Word relationship</a:t>
                </a:r>
              </a:p>
              <a:p>
                <a:pPr lvl="1"/>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𝑖</m:t>
                        </m:r>
                      </m:sub>
                    </m:sSub>
                  </m:oMath>
                </a14:m>
                <a:r>
                  <a:rPr lang="en-US" sz="1800" dirty="0">
                    <a:latin typeface="Avenir Next LT Pro" panose="020B0504020202020204" pitchFamily="34" charset="0"/>
                  </a:rPr>
                  <a:t> represent correspondence</a:t>
                </a:r>
              </a:p>
              <a:p>
                <a:pPr lvl="1"/>
                <a:r>
                  <a:rPr lang="en-US" sz="1800" dirty="0">
                    <a:latin typeface="Avenir Next LT Pro" panose="020B0504020202020204" pitchFamily="34" charset="0"/>
                  </a:rPr>
                  <a:t>Contrastive local alignment:</a:t>
                </a:r>
              </a:p>
              <a:p>
                <a:pPr lvl="2"/>
                <a:r>
                  <a:rPr lang="en-US" sz="1400" dirty="0">
                    <a:latin typeface="Avenir Next LT Pro" panose="020B0504020202020204" pitchFamily="34" charset="0"/>
                  </a:rPr>
                  <a:t>Patch-to-Word:</a:t>
                </a:r>
              </a:p>
              <a:p>
                <a:pPr lvl="2"/>
                <a:endParaRPr lang="en-US" sz="1400" dirty="0">
                  <a:latin typeface="Avenir Next LT Pro" panose="020B0504020202020204" pitchFamily="34" charset="0"/>
                </a:endParaRPr>
              </a:p>
              <a:p>
                <a:pPr lvl="2"/>
                <a:endParaRPr lang="en-US" sz="1400" dirty="0">
                  <a:latin typeface="Avenir Next LT Pro" panose="020B0504020202020204" pitchFamily="34" charset="0"/>
                </a:endParaRPr>
              </a:p>
              <a:p>
                <a:pPr lvl="2"/>
                <a:endParaRPr lang="en-US" sz="1400" dirty="0">
                  <a:latin typeface="Avenir Next LT Pro" panose="020B0504020202020204" pitchFamily="34" charset="0"/>
                </a:endParaRPr>
              </a:p>
              <a:p>
                <a:pPr lvl="2"/>
                <a:r>
                  <a:rPr lang="en-US" sz="1400" dirty="0">
                    <a:latin typeface="Avenir Next LT Pro" panose="020B0504020202020204" pitchFamily="34" charset="0"/>
                  </a:rPr>
                  <a:t>Word-to-Patch:</a:t>
                </a:r>
              </a:p>
              <a:p>
                <a:pPr lvl="1"/>
                <a:endParaRPr lang="en-US" sz="1800" dirty="0">
                  <a:latin typeface="Avenir Next LT Pro" panose="020B0504020202020204" pitchFamily="34" charset="0"/>
                </a:endParaRPr>
              </a:p>
              <a:p>
                <a:pPr lvl="1"/>
                <a:endParaRPr lang="en-US" sz="1800" dirty="0">
                  <a:latin typeface="Avenir Next LT Pro" panose="020B0504020202020204" pitchFamily="34" charset="0"/>
                  <a:sym typeface="Wingdings" panose="05000000000000000000" pitchFamily="2" charset="2"/>
                </a:endParaRPr>
              </a:p>
              <a:p>
                <a:pPr lvl="1"/>
                <a:endParaRPr lang="en-US" sz="1800" dirty="0">
                  <a:latin typeface="Avenir Next LT Pro" panose="020B0504020202020204" pitchFamily="34" charset="0"/>
                </a:endParaRPr>
              </a:p>
              <a:p>
                <a:pPr lvl="1"/>
                <a:endParaRPr lang="en-US" sz="2000" dirty="0">
                  <a:latin typeface="Avenir Next LT Pro" panose="020B0504020202020204" pitchFamily="34" charset="0"/>
                </a:endParaRPr>
              </a:p>
            </p:txBody>
          </p:sp>
        </mc:Choice>
        <mc:Fallback xmlns="">
          <p:sp>
            <p:nvSpPr>
              <p:cNvPr id="3" name="Content Placeholder 2">
                <a:extLst>
                  <a:ext uri="{FF2B5EF4-FFF2-40B4-BE49-F238E27FC236}">
                    <a16:creationId xmlns:a16="http://schemas.microsoft.com/office/drawing/2014/main" id="{F30C0721-0D25-AB6F-C1BC-17A2E9255D12}"/>
                  </a:ext>
                </a:extLst>
              </p:cNvPr>
              <p:cNvSpPr>
                <a:spLocks noGrp="1" noRot="1" noChangeAspect="1" noMove="1" noResize="1" noEditPoints="1" noAdjustHandles="1" noChangeArrowheads="1" noChangeShapeType="1" noTextEdit="1"/>
              </p:cNvSpPr>
              <p:nvPr>
                <p:ph idx="1"/>
              </p:nvPr>
            </p:nvSpPr>
            <p:spPr>
              <a:xfrm>
                <a:off x="372035" y="1219200"/>
                <a:ext cx="11447929" cy="4957763"/>
              </a:xfrm>
              <a:blipFill>
                <a:blip r:embed="rId3"/>
                <a:stretch>
                  <a:fillRect l="-692" t="-1599"/>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FACE70E9-5DC8-3DC5-5E2D-1C97117CEB1F}"/>
              </a:ext>
            </a:extLst>
          </p:cNvPr>
          <p:cNvPicPr>
            <a:picLocks noChangeAspect="1"/>
          </p:cNvPicPr>
          <p:nvPr/>
        </p:nvPicPr>
        <p:blipFill>
          <a:blip r:embed="rId4"/>
          <a:stretch>
            <a:fillRect/>
          </a:stretch>
        </p:blipFill>
        <p:spPr>
          <a:xfrm>
            <a:off x="7789333" y="1554048"/>
            <a:ext cx="3187366" cy="4984864"/>
          </a:xfrm>
          <a:prstGeom prst="rect">
            <a:avLst/>
          </a:prstGeom>
        </p:spPr>
      </p:pic>
      <p:pic>
        <p:nvPicPr>
          <p:cNvPr id="9" name="Picture 8">
            <a:extLst>
              <a:ext uri="{FF2B5EF4-FFF2-40B4-BE49-F238E27FC236}">
                <a16:creationId xmlns:a16="http://schemas.microsoft.com/office/drawing/2014/main" id="{61F6F6E2-7810-63A9-BF80-1A85BF30037F}"/>
              </a:ext>
            </a:extLst>
          </p:cNvPr>
          <p:cNvPicPr>
            <a:picLocks noChangeAspect="1"/>
          </p:cNvPicPr>
          <p:nvPr/>
        </p:nvPicPr>
        <p:blipFill>
          <a:blip r:embed="rId5"/>
          <a:stretch>
            <a:fillRect/>
          </a:stretch>
        </p:blipFill>
        <p:spPr>
          <a:xfrm>
            <a:off x="1528234" y="3239445"/>
            <a:ext cx="5317067" cy="667860"/>
          </a:xfrm>
          <a:prstGeom prst="rect">
            <a:avLst/>
          </a:prstGeom>
        </p:spPr>
      </p:pic>
      <p:pic>
        <p:nvPicPr>
          <p:cNvPr id="11" name="Picture 10">
            <a:extLst>
              <a:ext uri="{FF2B5EF4-FFF2-40B4-BE49-F238E27FC236}">
                <a16:creationId xmlns:a16="http://schemas.microsoft.com/office/drawing/2014/main" id="{34D23583-EBFF-AA24-B5D0-7CDAC5F83EE8}"/>
              </a:ext>
            </a:extLst>
          </p:cNvPr>
          <p:cNvPicPr>
            <a:picLocks noChangeAspect="1"/>
          </p:cNvPicPr>
          <p:nvPr/>
        </p:nvPicPr>
        <p:blipFill>
          <a:blip r:embed="rId6"/>
          <a:stretch>
            <a:fillRect/>
          </a:stretch>
        </p:blipFill>
        <p:spPr>
          <a:xfrm>
            <a:off x="1528235" y="4182775"/>
            <a:ext cx="5317066" cy="630002"/>
          </a:xfrm>
          <a:prstGeom prst="rect">
            <a:avLst/>
          </a:prstGeom>
        </p:spPr>
      </p:pic>
    </p:spTree>
    <p:extLst>
      <p:ext uri="{BB962C8B-B14F-4D97-AF65-F5344CB8AC3E}">
        <p14:creationId xmlns:p14="http://schemas.microsoft.com/office/powerpoint/2010/main" val="27948048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169A0-AAB2-96DC-DE5B-5BCA2A0F3A8A}"/>
              </a:ext>
            </a:extLst>
          </p:cNvPr>
          <p:cNvSpPr>
            <a:spLocks noGrp="1"/>
          </p:cNvSpPr>
          <p:nvPr>
            <p:ph type="title"/>
          </p:nvPr>
        </p:nvSpPr>
        <p:spPr/>
        <p:txBody>
          <a:bodyPr>
            <a:normAutofit fontScale="90000"/>
          </a:bodyPr>
          <a:lstStyle/>
          <a:p>
            <a:r>
              <a:rPr lang="en-US" dirty="0">
                <a:latin typeface="Avenir Next LT Pro" panose="020B0504020202020204" pitchFamily="34" charset="0"/>
              </a:rPr>
              <a:t>Method – Task 1&amp;2</a:t>
            </a:r>
          </a:p>
        </p:txBody>
      </p:sp>
      <p:sp>
        <p:nvSpPr>
          <p:cNvPr id="4" name="Slide Number Placeholder 3">
            <a:extLst>
              <a:ext uri="{FF2B5EF4-FFF2-40B4-BE49-F238E27FC236}">
                <a16:creationId xmlns:a16="http://schemas.microsoft.com/office/drawing/2014/main" id="{DACC1426-B1D0-267A-5DCB-CC8338C68F01}"/>
              </a:ext>
            </a:extLst>
          </p:cNvPr>
          <p:cNvSpPr>
            <a:spLocks noGrp="1"/>
          </p:cNvSpPr>
          <p:nvPr>
            <p:ph type="sldNum" sz="quarter" idx="12"/>
          </p:nvPr>
        </p:nvSpPr>
        <p:spPr/>
        <p:txBody>
          <a:bodyPr/>
          <a:lstStyle/>
          <a:p>
            <a:fld id="{645BFEA2-ABA1-354D-8D58-CCC347097DF6}" type="slidenum">
              <a:rPr lang="en-US" smtClean="0"/>
              <a:pPr/>
              <a:t>11</a:t>
            </a:fld>
            <a:endParaRPr lang="en-US" dirty="0"/>
          </a:p>
        </p:txBody>
      </p:sp>
      <p:sp>
        <p:nvSpPr>
          <p:cNvPr id="3" name="Content Placeholder 2">
            <a:extLst>
              <a:ext uri="{FF2B5EF4-FFF2-40B4-BE49-F238E27FC236}">
                <a16:creationId xmlns:a16="http://schemas.microsoft.com/office/drawing/2014/main" id="{F30C0721-0D25-AB6F-C1BC-17A2E9255D12}"/>
              </a:ext>
            </a:extLst>
          </p:cNvPr>
          <p:cNvSpPr>
            <a:spLocks noGrp="1"/>
          </p:cNvSpPr>
          <p:nvPr>
            <p:ph idx="1"/>
          </p:nvPr>
        </p:nvSpPr>
        <p:spPr>
          <a:xfrm>
            <a:off x="389466" y="1219200"/>
            <a:ext cx="11447929" cy="4957763"/>
          </a:xfrm>
        </p:spPr>
        <p:txBody>
          <a:bodyPr>
            <a:normAutofit/>
          </a:bodyPr>
          <a:lstStyle/>
          <a:p>
            <a:r>
              <a:rPr lang="en-US" sz="2400" dirty="0">
                <a:latin typeface="Avenir Next LT Pro" panose="020B0504020202020204" pitchFamily="34" charset="0"/>
              </a:rPr>
              <a:t>Fine-tuning on Long-tailed data</a:t>
            </a:r>
          </a:p>
          <a:p>
            <a:pPr lvl="1"/>
            <a:r>
              <a:rPr lang="en-US" sz="1800" dirty="0">
                <a:latin typeface="Avenir Next LT Pro" panose="020B0504020202020204" pitchFamily="34" charset="0"/>
              </a:rPr>
              <a:t>Multi-label Weighted Asymmetric Loss</a:t>
            </a:r>
            <a:r>
              <a:rPr lang="en-US" sz="1800" baseline="30000" dirty="0">
                <a:latin typeface="Avenir Next LT Pro" panose="020B0504020202020204" pitchFamily="34" charset="0"/>
              </a:rPr>
              <a:t>1</a:t>
            </a:r>
            <a:endParaRPr lang="en-US" sz="1800" dirty="0">
              <a:latin typeface="Avenir Next LT Pro" panose="020B0504020202020204" pitchFamily="34" charset="0"/>
            </a:endParaRPr>
          </a:p>
          <a:p>
            <a:pPr lvl="1"/>
            <a:r>
              <a:rPr lang="en-US" sz="1800" dirty="0">
                <a:latin typeface="Avenir Next LT Pro" panose="020B0504020202020204" pitchFamily="34" charset="0"/>
              </a:rPr>
              <a:t>Exponential Moving Average (EMA) Model</a:t>
            </a:r>
          </a:p>
          <a:p>
            <a:pPr marL="457200" lvl="1" indent="0">
              <a:buNone/>
            </a:pPr>
            <a:endParaRPr lang="en-US" sz="1800" dirty="0">
              <a:latin typeface="Avenir Next LT Pro" panose="020B0504020202020204" pitchFamily="34" charset="0"/>
            </a:endParaRPr>
          </a:p>
          <a:p>
            <a:pPr lvl="1"/>
            <a:r>
              <a:rPr lang="en-US" sz="1800" dirty="0">
                <a:latin typeface="Avenir Next LT Pro" panose="020B0504020202020204" pitchFamily="34" charset="0"/>
              </a:rPr>
              <a:t>Model Aggregation:</a:t>
            </a:r>
          </a:p>
          <a:p>
            <a:pPr lvl="2"/>
            <a:r>
              <a:rPr lang="en-US" sz="1400" dirty="0">
                <a:latin typeface="Avenir Next LT Pro" panose="020B0504020202020204" pitchFamily="34" charset="0"/>
              </a:rPr>
              <a:t>Backbones: </a:t>
            </a:r>
            <a:r>
              <a:rPr lang="en-US" sz="1400" b="1" dirty="0">
                <a:latin typeface="Avenir Next LT Pro" panose="020B0504020202020204" pitchFamily="34" charset="0"/>
              </a:rPr>
              <a:t>ConvNeXt-B</a:t>
            </a:r>
            <a:r>
              <a:rPr lang="en-US" sz="1400" dirty="0">
                <a:latin typeface="Avenir Next LT Pro" panose="020B0504020202020204" pitchFamily="34" charset="0"/>
              </a:rPr>
              <a:t>, </a:t>
            </a:r>
            <a:r>
              <a:rPr lang="en-US" sz="1400" b="1" dirty="0">
                <a:latin typeface="Avenir Next LT Pro" panose="020B0504020202020204" pitchFamily="34" charset="0"/>
              </a:rPr>
              <a:t>EfficientNet-V2-S</a:t>
            </a:r>
          </a:p>
          <a:p>
            <a:pPr lvl="2"/>
            <a:r>
              <a:rPr lang="en-US" sz="1400" dirty="0">
                <a:latin typeface="Avenir Next LT Pro" panose="020B0504020202020204" pitchFamily="34" charset="0"/>
              </a:rPr>
              <a:t>Vision-only model </a:t>
            </a:r>
            <a:r>
              <a:rPr lang="en-US" sz="1400" dirty="0">
                <a:latin typeface="Avenir Next LT Pro" panose="020B0504020202020204" pitchFamily="34" charset="0"/>
                <a:sym typeface="Wingdings" panose="05000000000000000000" pitchFamily="2" charset="2"/>
              </a:rPr>
              <a:t></a:t>
            </a:r>
            <a:r>
              <a:rPr lang="en-US" sz="1400" dirty="0">
                <a:latin typeface="Avenir Next LT Pro" panose="020B0504020202020204" pitchFamily="34" charset="0"/>
              </a:rPr>
              <a:t> ImageNet pre-trained</a:t>
            </a:r>
          </a:p>
          <a:p>
            <a:pPr lvl="2"/>
            <a:r>
              <a:rPr lang="en-US" sz="1400" dirty="0">
                <a:latin typeface="Avenir Next LT Pro" panose="020B0504020202020204" pitchFamily="34" charset="0"/>
              </a:rPr>
              <a:t>MIMIC pre-trained</a:t>
            </a:r>
          </a:p>
          <a:p>
            <a:pPr lvl="2"/>
            <a:r>
              <a:rPr lang="en-US" altLang="zh-CN" sz="1400" dirty="0">
                <a:latin typeface="Avenir Next LT Pro" panose="020B0504020202020204" pitchFamily="34" charset="0"/>
              </a:rPr>
              <a:t>Head- &amp; tail class fine-tuned (99% vs. 1%)</a:t>
            </a:r>
            <a:endParaRPr lang="en-US" sz="1400" dirty="0">
              <a:latin typeface="Avenir Next LT Pro" panose="020B0504020202020204" pitchFamily="34" charset="0"/>
            </a:endParaRPr>
          </a:p>
          <a:p>
            <a:pPr lvl="2"/>
            <a:endParaRPr lang="en-US" altLang="zh-CN" sz="1400" dirty="0">
              <a:latin typeface="Avenir Next LT Pro" panose="020B0504020202020204" pitchFamily="34" charset="0"/>
            </a:endParaRPr>
          </a:p>
          <a:p>
            <a:pPr lvl="1"/>
            <a:r>
              <a:rPr lang="en-US" sz="1800" dirty="0">
                <a:latin typeface="Avenir Next LT Pro" panose="020B0504020202020204" pitchFamily="34" charset="0"/>
              </a:rPr>
              <a:t>Aggregate of different models’ prediction</a:t>
            </a:r>
          </a:p>
          <a:p>
            <a:pPr marL="914400" lvl="2" indent="0">
              <a:buNone/>
            </a:pPr>
            <a:endParaRPr lang="en-US" sz="1400" dirty="0">
              <a:latin typeface="Avenir Next LT Pro" panose="020B0504020202020204" pitchFamily="34" charset="0"/>
            </a:endParaRPr>
          </a:p>
          <a:p>
            <a:pPr lvl="1"/>
            <a:r>
              <a:rPr lang="en-US" sz="1800" dirty="0">
                <a:latin typeface="Avenir Next LT Pro" panose="020B0504020202020204" pitchFamily="34" charset="0"/>
              </a:rPr>
              <a:t>Task 2 results directly extracted from Task 1 output</a:t>
            </a:r>
          </a:p>
          <a:p>
            <a:pPr lvl="1"/>
            <a:endParaRPr lang="en-US" sz="1800" dirty="0">
              <a:latin typeface="Avenir Next LT Pro" panose="020B0504020202020204" pitchFamily="34" charset="0"/>
            </a:endParaRPr>
          </a:p>
          <a:p>
            <a:pPr lvl="1"/>
            <a:endParaRPr lang="en-US" sz="1800" dirty="0">
              <a:latin typeface="Avenir Next LT Pro" panose="020B0504020202020204" pitchFamily="34" charset="0"/>
              <a:sym typeface="Wingdings" panose="05000000000000000000" pitchFamily="2" charset="2"/>
            </a:endParaRPr>
          </a:p>
          <a:p>
            <a:pPr lvl="1"/>
            <a:endParaRPr lang="en-US" sz="1800" dirty="0">
              <a:latin typeface="Avenir Next LT Pro" panose="020B0504020202020204" pitchFamily="34" charset="0"/>
            </a:endParaRPr>
          </a:p>
          <a:p>
            <a:pPr lvl="1"/>
            <a:endParaRPr lang="en-US" sz="2000" dirty="0">
              <a:latin typeface="Avenir Next LT Pro" panose="020B0504020202020204" pitchFamily="34" charset="0"/>
            </a:endParaRPr>
          </a:p>
        </p:txBody>
      </p:sp>
      <p:pic>
        <p:nvPicPr>
          <p:cNvPr id="7" name="Picture 6">
            <a:extLst>
              <a:ext uri="{FF2B5EF4-FFF2-40B4-BE49-F238E27FC236}">
                <a16:creationId xmlns:a16="http://schemas.microsoft.com/office/drawing/2014/main" id="{3FDAC3A0-A7A6-F696-DE61-4DB63BBEED55}"/>
              </a:ext>
            </a:extLst>
          </p:cNvPr>
          <p:cNvPicPr>
            <a:picLocks noChangeAspect="1"/>
          </p:cNvPicPr>
          <p:nvPr/>
        </p:nvPicPr>
        <p:blipFill>
          <a:blip r:embed="rId3"/>
          <a:stretch>
            <a:fillRect/>
          </a:stretch>
        </p:blipFill>
        <p:spPr>
          <a:xfrm>
            <a:off x="7606241" y="1958584"/>
            <a:ext cx="1898650" cy="3632200"/>
          </a:xfrm>
          <a:prstGeom prst="rect">
            <a:avLst/>
          </a:prstGeom>
        </p:spPr>
      </p:pic>
      <p:pic>
        <p:nvPicPr>
          <p:cNvPr id="13" name="Picture 12">
            <a:extLst>
              <a:ext uri="{FF2B5EF4-FFF2-40B4-BE49-F238E27FC236}">
                <a16:creationId xmlns:a16="http://schemas.microsoft.com/office/drawing/2014/main" id="{267C6180-C4F4-0494-71C5-87C4F9ECD490}"/>
              </a:ext>
            </a:extLst>
          </p:cNvPr>
          <p:cNvPicPr>
            <a:picLocks noChangeAspect="1"/>
          </p:cNvPicPr>
          <p:nvPr/>
        </p:nvPicPr>
        <p:blipFill>
          <a:blip r:embed="rId4"/>
          <a:stretch>
            <a:fillRect/>
          </a:stretch>
        </p:blipFill>
        <p:spPr>
          <a:xfrm>
            <a:off x="9842500" y="1947621"/>
            <a:ext cx="1584275" cy="3643163"/>
          </a:xfrm>
          <a:prstGeom prst="rect">
            <a:avLst/>
          </a:prstGeom>
        </p:spPr>
      </p:pic>
      <p:sp>
        <p:nvSpPr>
          <p:cNvPr id="14" name="TextBox 13">
            <a:extLst>
              <a:ext uri="{FF2B5EF4-FFF2-40B4-BE49-F238E27FC236}">
                <a16:creationId xmlns:a16="http://schemas.microsoft.com/office/drawing/2014/main" id="{E831D613-CE7D-C378-4A2F-1DFD794431A4}"/>
              </a:ext>
            </a:extLst>
          </p:cNvPr>
          <p:cNvSpPr txBox="1"/>
          <p:nvPr/>
        </p:nvSpPr>
        <p:spPr>
          <a:xfrm>
            <a:off x="7568757" y="5571422"/>
            <a:ext cx="1973617" cy="523220"/>
          </a:xfrm>
          <a:prstGeom prst="rect">
            <a:avLst/>
          </a:prstGeom>
          <a:noFill/>
        </p:spPr>
        <p:txBody>
          <a:bodyPr wrap="none" rtlCol="0">
            <a:spAutoFit/>
          </a:bodyPr>
          <a:lstStyle/>
          <a:p>
            <a:pPr algn="ctr"/>
            <a:r>
              <a:rPr lang="en-US" sz="1400" dirty="0">
                <a:latin typeface="Consolas" panose="020B0609020204030204" pitchFamily="49" charset="0"/>
                <a:cs typeface="Times New Roman" panose="02020603050405020304" pitchFamily="18" charset="0"/>
              </a:rPr>
              <a:t>ConvNeXt Block</a:t>
            </a:r>
          </a:p>
          <a:p>
            <a:pPr algn="ctr"/>
            <a:r>
              <a:rPr lang="en-US" sz="1400" dirty="0">
                <a:latin typeface="Consolas" panose="020B0609020204030204" pitchFamily="49" charset="0"/>
                <a:cs typeface="Times New Roman" panose="02020603050405020304" pitchFamily="18" charset="0"/>
              </a:rPr>
              <a:t>(Liu et.al., 2022)</a:t>
            </a:r>
          </a:p>
        </p:txBody>
      </p:sp>
      <p:sp>
        <p:nvSpPr>
          <p:cNvPr id="15" name="TextBox 14">
            <a:extLst>
              <a:ext uri="{FF2B5EF4-FFF2-40B4-BE49-F238E27FC236}">
                <a16:creationId xmlns:a16="http://schemas.microsoft.com/office/drawing/2014/main" id="{D150764F-0F6F-E55A-AED2-AB83DC5CF35F}"/>
              </a:ext>
            </a:extLst>
          </p:cNvPr>
          <p:cNvSpPr txBox="1"/>
          <p:nvPr/>
        </p:nvSpPr>
        <p:spPr>
          <a:xfrm>
            <a:off x="9548442" y="5568993"/>
            <a:ext cx="2172391" cy="523220"/>
          </a:xfrm>
          <a:prstGeom prst="rect">
            <a:avLst/>
          </a:prstGeom>
          <a:noFill/>
        </p:spPr>
        <p:txBody>
          <a:bodyPr wrap="none" rtlCol="0">
            <a:spAutoFit/>
          </a:bodyPr>
          <a:lstStyle/>
          <a:p>
            <a:pPr algn="ctr"/>
            <a:r>
              <a:rPr lang="en-US" sz="1400" dirty="0">
                <a:latin typeface="Consolas" panose="020B0609020204030204" pitchFamily="49" charset="0"/>
                <a:cs typeface="Times New Roman" panose="02020603050405020304" pitchFamily="18" charset="0"/>
              </a:rPr>
              <a:t>EfficientNetV2 Block</a:t>
            </a:r>
          </a:p>
          <a:p>
            <a:pPr algn="ctr"/>
            <a:r>
              <a:rPr lang="en-US" sz="1400" dirty="0">
                <a:latin typeface="Consolas" panose="020B0609020204030204" pitchFamily="49" charset="0"/>
                <a:cs typeface="Times New Roman" panose="02020603050405020304" pitchFamily="18" charset="0"/>
              </a:rPr>
              <a:t>(Tan et.al., 2021)</a:t>
            </a:r>
          </a:p>
        </p:txBody>
      </p:sp>
      <p:sp>
        <p:nvSpPr>
          <p:cNvPr id="5" name="TextBox 4">
            <a:extLst>
              <a:ext uri="{FF2B5EF4-FFF2-40B4-BE49-F238E27FC236}">
                <a16:creationId xmlns:a16="http://schemas.microsoft.com/office/drawing/2014/main" id="{58A298CE-AA35-A3DD-43E8-BBC32E226D70}"/>
              </a:ext>
            </a:extLst>
          </p:cNvPr>
          <p:cNvSpPr txBox="1"/>
          <p:nvPr/>
        </p:nvSpPr>
        <p:spPr>
          <a:xfrm>
            <a:off x="372035" y="6551654"/>
            <a:ext cx="9049272" cy="253916"/>
          </a:xfrm>
          <a:prstGeom prst="rect">
            <a:avLst/>
          </a:prstGeom>
          <a:noFill/>
        </p:spPr>
        <p:txBody>
          <a:bodyPr wrap="none" rtlCol="0">
            <a:spAutoFit/>
          </a:bodyPr>
          <a:lstStyle/>
          <a:p>
            <a:r>
              <a:rPr lang="en-US" sz="1050" dirty="0">
                <a:solidFill>
                  <a:schemeClr val="bg1">
                    <a:lumMod val="50000"/>
                  </a:schemeClr>
                </a:solidFill>
                <a:highlight>
                  <a:srgbClr val="FFFFFF"/>
                </a:highlight>
                <a:latin typeface="Arial" panose="020B0604020202020204" pitchFamily="34" charset="0"/>
              </a:rPr>
              <a:t>[1] </a:t>
            </a:r>
            <a:r>
              <a:rPr lang="en-US" sz="1050" b="0" i="0" dirty="0" err="1">
                <a:solidFill>
                  <a:schemeClr val="bg1">
                    <a:lumMod val="50000"/>
                  </a:schemeClr>
                </a:solidFill>
                <a:effectLst/>
                <a:highlight>
                  <a:srgbClr val="FFFFFF"/>
                </a:highlight>
                <a:latin typeface="Arial" panose="020B0604020202020204" pitchFamily="34" charset="0"/>
              </a:rPr>
              <a:t>Ridnik</a:t>
            </a:r>
            <a:r>
              <a:rPr lang="en-US" sz="1050" b="0" i="0" dirty="0">
                <a:solidFill>
                  <a:schemeClr val="bg1">
                    <a:lumMod val="50000"/>
                  </a:schemeClr>
                </a:solidFill>
                <a:effectLst/>
                <a:highlight>
                  <a:srgbClr val="FFFFFF"/>
                </a:highlight>
                <a:latin typeface="Arial" panose="020B0604020202020204" pitchFamily="34" charset="0"/>
              </a:rPr>
              <a:t>, Tal, et al. "Asymmetric loss for multi-label classification." Proceedings of the IEEE/CVF international conference on computer vision. 2021.</a:t>
            </a:r>
            <a:endParaRPr lang="en-US" sz="1050" dirty="0">
              <a:solidFill>
                <a:schemeClr val="bg1">
                  <a:lumMod val="50000"/>
                </a:schemeClr>
              </a:solidFill>
            </a:endParaRPr>
          </a:p>
        </p:txBody>
      </p:sp>
    </p:spTree>
    <p:extLst>
      <p:ext uri="{BB962C8B-B14F-4D97-AF65-F5344CB8AC3E}">
        <p14:creationId xmlns:p14="http://schemas.microsoft.com/office/powerpoint/2010/main" val="42854697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9439A-1B66-13D2-1003-E7E91BF79823}"/>
              </a:ext>
            </a:extLst>
          </p:cNvPr>
          <p:cNvSpPr>
            <a:spLocks noGrp="1"/>
          </p:cNvSpPr>
          <p:nvPr>
            <p:ph type="title"/>
          </p:nvPr>
        </p:nvSpPr>
        <p:spPr>
          <a:xfrm>
            <a:off x="838200" y="2180385"/>
            <a:ext cx="10515600" cy="1965791"/>
          </a:xfrm>
        </p:spPr>
        <p:txBody>
          <a:bodyPr/>
          <a:lstStyle/>
          <a:p>
            <a:r>
              <a:rPr lang="en-US" dirty="0">
                <a:latin typeface="Avenir Next LT Pro" panose="020B0504020202020204" pitchFamily="34" charset="0"/>
              </a:rPr>
              <a:t>Part - III</a:t>
            </a:r>
            <a:br>
              <a:rPr lang="en-US" dirty="0">
                <a:latin typeface="Avenir Next LT Pro" panose="020B0504020202020204" pitchFamily="34" charset="0"/>
              </a:rPr>
            </a:br>
            <a:r>
              <a:rPr lang="en-US" dirty="0">
                <a:latin typeface="Avenir Next LT Pro" panose="020B0504020202020204" pitchFamily="34" charset="0"/>
              </a:rPr>
              <a:t>Results</a:t>
            </a:r>
          </a:p>
        </p:txBody>
      </p:sp>
      <p:sp>
        <p:nvSpPr>
          <p:cNvPr id="4" name="Slide Number Placeholder 3">
            <a:extLst>
              <a:ext uri="{FF2B5EF4-FFF2-40B4-BE49-F238E27FC236}">
                <a16:creationId xmlns:a16="http://schemas.microsoft.com/office/drawing/2014/main" id="{BEDDEF15-307F-0551-8408-029BEBCA6527}"/>
              </a:ext>
            </a:extLst>
          </p:cNvPr>
          <p:cNvSpPr>
            <a:spLocks noGrp="1"/>
          </p:cNvSpPr>
          <p:nvPr>
            <p:ph type="sldNum" sz="quarter" idx="12"/>
          </p:nvPr>
        </p:nvSpPr>
        <p:spPr/>
        <p:txBody>
          <a:bodyPr/>
          <a:lstStyle/>
          <a:p>
            <a:fld id="{645BFEA2-ABA1-354D-8D58-CCC347097DF6}" type="slidenum">
              <a:rPr lang="en-US" smtClean="0"/>
              <a:pPr/>
              <a:t>12</a:t>
            </a:fld>
            <a:endParaRPr lang="en-US" dirty="0"/>
          </a:p>
        </p:txBody>
      </p:sp>
      <p:cxnSp>
        <p:nvCxnSpPr>
          <p:cNvPr id="6" name="Straight Connector 5">
            <a:extLst>
              <a:ext uri="{FF2B5EF4-FFF2-40B4-BE49-F238E27FC236}">
                <a16:creationId xmlns:a16="http://schemas.microsoft.com/office/drawing/2014/main" id="{6958FC1F-A49F-B8D1-5468-F22716F589B8}"/>
              </a:ext>
            </a:extLst>
          </p:cNvPr>
          <p:cNvCxnSpPr>
            <a:cxnSpLocks/>
          </p:cNvCxnSpPr>
          <p:nvPr/>
        </p:nvCxnSpPr>
        <p:spPr>
          <a:xfrm>
            <a:off x="631999" y="1940859"/>
            <a:ext cx="0" cy="253701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4712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DBC2F3-6089-CA0F-8932-636BBACA2ECB}"/>
              </a:ext>
            </a:extLst>
          </p:cNvPr>
          <p:cNvSpPr>
            <a:spLocks noGrp="1"/>
          </p:cNvSpPr>
          <p:nvPr>
            <p:ph idx="1"/>
          </p:nvPr>
        </p:nvSpPr>
        <p:spPr>
          <a:xfrm>
            <a:off x="372035" y="1219200"/>
            <a:ext cx="11447929" cy="5052093"/>
          </a:xfrm>
        </p:spPr>
        <p:txBody>
          <a:bodyPr>
            <a:normAutofit/>
          </a:bodyPr>
          <a:lstStyle/>
          <a:p>
            <a:r>
              <a:rPr lang="en-US" sz="2400" dirty="0">
                <a:latin typeface="Avenir Next LT Pro" panose="020B0504020202020204" pitchFamily="34" charset="0"/>
              </a:rPr>
              <a:t>Task 1&amp;2 – Long-tail classification</a:t>
            </a:r>
          </a:p>
          <a:p>
            <a:pPr lvl="1"/>
            <a:r>
              <a:rPr lang="en-US" sz="1800" dirty="0">
                <a:latin typeface="Avenir Next LT Pro" panose="020B0504020202020204" pitchFamily="34" charset="0"/>
              </a:rPr>
              <a:t>Vanilla EfficientNetV2 is strong, while </a:t>
            </a:r>
            <a:r>
              <a:rPr lang="en-US" sz="1800" dirty="0" err="1">
                <a:latin typeface="Avenir Next LT Pro" panose="020B0504020202020204" pitchFamily="34" charset="0"/>
              </a:rPr>
              <a:t>ViT</a:t>
            </a:r>
            <a:r>
              <a:rPr lang="en-US" sz="1800" dirty="0">
                <a:latin typeface="Avenir Next LT Pro" panose="020B0504020202020204" pitchFamily="34" charset="0"/>
              </a:rPr>
              <a:t> is bad…</a:t>
            </a:r>
          </a:p>
          <a:p>
            <a:pPr lvl="1"/>
            <a:endParaRPr lang="en-US" sz="2000" dirty="0">
              <a:latin typeface="Avenir Next LT Pro" panose="020B0504020202020204" pitchFamily="34" charset="0"/>
            </a:endParaRPr>
          </a:p>
          <a:p>
            <a:pPr lvl="1"/>
            <a:endParaRPr lang="en-US" sz="1200" dirty="0">
              <a:latin typeface="Avenir Next LT Pro" panose="020B0504020202020204" pitchFamily="34" charset="0"/>
            </a:endParaRPr>
          </a:p>
        </p:txBody>
      </p:sp>
      <p:sp>
        <p:nvSpPr>
          <p:cNvPr id="2" name="Title 1">
            <a:extLst>
              <a:ext uri="{FF2B5EF4-FFF2-40B4-BE49-F238E27FC236}">
                <a16:creationId xmlns:a16="http://schemas.microsoft.com/office/drawing/2014/main" id="{C02169A0-AAB2-96DC-DE5B-5BCA2A0F3A8A}"/>
              </a:ext>
            </a:extLst>
          </p:cNvPr>
          <p:cNvSpPr>
            <a:spLocks noGrp="1"/>
          </p:cNvSpPr>
          <p:nvPr>
            <p:ph type="title"/>
          </p:nvPr>
        </p:nvSpPr>
        <p:spPr/>
        <p:txBody>
          <a:bodyPr>
            <a:normAutofit fontScale="90000"/>
          </a:bodyPr>
          <a:lstStyle/>
          <a:p>
            <a:r>
              <a:rPr lang="en-US" dirty="0">
                <a:latin typeface="Avenir Next LT Pro" panose="020B0504020202020204" pitchFamily="34" charset="0"/>
              </a:rPr>
              <a:t>Results </a:t>
            </a:r>
          </a:p>
        </p:txBody>
      </p:sp>
      <p:sp>
        <p:nvSpPr>
          <p:cNvPr id="4" name="Slide Number Placeholder 3">
            <a:extLst>
              <a:ext uri="{FF2B5EF4-FFF2-40B4-BE49-F238E27FC236}">
                <a16:creationId xmlns:a16="http://schemas.microsoft.com/office/drawing/2014/main" id="{DACC1426-B1D0-267A-5DCB-CC8338C68F01}"/>
              </a:ext>
            </a:extLst>
          </p:cNvPr>
          <p:cNvSpPr>
            <a:spLocks noGrp="1"/>
          </p:cNvSpPr>
          <p:nvPr>
            <p:ph type="sldNum" sz="quarter" idx="12"/>
          </p:nvPr>
        </p:nvSpPr>
        <p:spPr/>
        <p:txBody>
          <a:bodyPr/>
          <a:lstStyle/>
          <a:p>
            <a:fld id="{645BFEA2-ABA1-354D-8D58-CCC347097DF6}" type="slidenum">
              <a:rPr lang="en-US" smtClean="0"/>
              <a:pPr/>
              <a:t>13</a:t>
            </a:fld>
            <a:endParaRPr lang="en-US" dirty="0"/>
          </a:p>
        </p:txBody>
      </p:sp>
      <p:pic>
        <p:nvPicPr>
          <p:cNvPr id="6" name="Picture 5">
            <a:extLst>
              <a:ext uri="{FF2B5EF4-FFF2-40B4-BE49-F238E27FC236}">
                <a16:creationId xmlns:a16="http://schemas.microsoft.com/office/drawing/2014/main" id="{807C084C-FE6A-0E12-AE93-2229C8282048}"/>
              </a:ext>
            </a:extLst>
          </p:cNvPr>
          <p:cNvPicPr>
            <a:picLocks noChangeAspect="1"/>
          </p:cNvPicPr>
          <p:nvPr/>
        </p:nvPicPr>
        <p:blipFill>
          <a:blip r:embed="rId3"/>
          <a:srcRect/>
          <a:stretch/>
        </p:blipFill>
        <p:spPr>
          <a:xfrm>
            <a:off x="2182659" y="3163824"/>
            <a:ext cx="7826679" cy="3567968"/>
          </a:xfrm>
          <a:prstGeom prst="rect">
            <a:avLst/>
          </a:prstGeom>
        </p:spPr>
      </p:pic>
      <p:sp>
        <p:nvSpPr>
          <p:cNvPr id="5" name="Rectangle 4">
            <a:extLst>
              <a:ext uri="{FF2B5EF4-FFF2-40B4-BE49-F238E27FC236}">
                <a16:creationId xmlns:a16="http://schemas.microsoft.com/office/drawing/2014/main" id="{E820E19D-F275-72D7-4E3C-8A14AAB138FC}"/>
              </a:ext>
            </a:extLst>
          </p:cNvPr>
          <p:cNvSpPr/>
          <p:nvPr/>
        </p:nvSpPr>
        <p:spPr>
          <a:xfrm>
            <a:off x="2227546" y="4866354"/>
            <a:ext cx="7736910" cy="219205"/>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Curved Right 6">
            <a:extLst>
              <a:ext uri="{FF2B5EF4-FFF2-40B4-BE49-F238E27FC236}">
                <a16:creationId xmlns:a16="http://schemas.microsoft.com/office/drawing/2014/main" id="{E90FBA6A-8A3B-4663-D893-1E2CAE76B8A7}"/>
              </a:ext>
            </a:extLst>
          </p:cNvPr>
          <p:cNvSpPr/>
          <p:nvPr/>
        </p:nvSpPr>
        <p:spPr>
          <a:xfrm flipH="1">
            <a:off x="8570403" y="4946681"/>
            <a:ext cx="360654" cy="1378955"/>
          </a:xfrm>
          <a:prstGeom prst="curvedRight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4ED194E6-7F1F-F8E2-E331-48262249DB44}"/>
              </a:ext>
            </a:extLst>
          </p:cNvPr>
          <p:cNvSpPr txBox="1"/>
          <p:nvPr/>
        </p:nvSpPr>
        <p:spPr>
          <a:xfrm>
            <a:off x="8570403" y="4543832"/>
            <a:ext cx="521297" cy="338554"/>
          </a:xfrm>
          <a:prstGeom prst="rect">
            <a:avLst/>
          </a:prstGeom>
          <a:noFill/>
        </p:spPr>
        <p:txBody>
          <a:bodyPr wrap="none" rtlCol="0">
            <a:spAutoFit/>
          </a:bodyPr>
          <a:lstStyle/>
          <a:p>
            <a:pPr algn="ctr"/>
            <a:r>
              <a:rPr lang="en-US" sz="1600" b="1" dirty="0">
                <a:solidFill>
                  <a:srgbClr val="C00000"/>
                </a:solidFill>
                <a:latin typeface="Consolas" panose="020B0609020204030204" pitchFamily="49" charset="0"/>
                <a:cs typeface="Times New Roman" panose="02020603050405020304" pitchFamily="18" charset="0"/>
              </a:rPr>
              <a:t>+1%</a:t>
            </a:r>
          </a:p>
        </p:txBody>
      </p:sp>
    </p:spTree>
    <p:extLst>
      <p:ext uri="{BB962C8B-B14F-4D97-AF65-F5344CB8AC3E}">
        <p14:creationId xmlns:p14="http://schemas.microsoft.com/office/powerpoint/2010/main" val="42273671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DBC2F3-6089-CA0F-8932-636BBACA2ECB}"/>
              </a:ext>
            </a:extLst>
          </p:cNvPr>
          <p:cNvSpPr>
            <a:spLocks noGrp="1"/>
          </p:cNvSpPr>
          <p:nvPr>
            <p:ph idx="1"/>
          </p:nvPr>
        </p:nvSpPr>
        <p:spPr>
          <a:xfrm>
            <a:off x="372035" y="1219200"/>
            <a:ext cx="11447929" cy="5052093"/>
          </a:xfrm>
        </p:spPr>
        <p:txBody>
          <a:bodyPr>
            <a:normAutofit/>
          </a:bodyPr>
          <a:lstStyle/>
          <a:p>
            <a:r>
              <a:rPr lang="en-US" sz="2400" dirty="0">
                <a:latin typeface="Avenir Next LT Pro" panose="020B0504020202020204" pitchFamily="34" charset="0"/>
              </a:rPr>
              <a:t>Task 1&amp;2 – Long-tail classification</a:t>
            </a:r>
          </a:p>
          <a:p>
            <a:pPr lvl="1"/>
            <a:r>
              <a:rPr lang="en-US" sz="1800" dirty="0">
                <a:latin typeface="Avenir Next LT Pro" panose="020B0504020202020204" pitchFamily="34" charset="0"/>
              </a:rPr>
              <a:t>Vanilla EfficientNetV2 is strong, while </a:t>
            </a:r>
            <a:r>
              <a:rPr lang="en-US" sz="1800" dirty="0" err="1">
                <a:latin typeface="Avenir Next LT Pro" panose="020B0504020202020204" pitchFamily="34" charset="0"/>
              </a:rPr>
              <a:t>ViT</a:t>
            </a:r>
            <a:r>
              <a:rPr lang="en-US" sz="1800" dirty="0">
                <a:latin typeface="Avenir Next LT Pro" panose="020B0504020202020204" pitchFamily="34" charset="0"/>
              </a:rPr>
              <a:t> is bad…</a:t>
            </a:r>
          </a:p>
          <a:p>
            <a:pPr lvl="1"/>
            <a:r>
              <a:rPr lang="en-US" sz="1800" dirty="0">
                <a:latin typeface="Avenir Next LT Pro" panose="020B0504020202020204" pitchFamily="34" charset="0"/>
              </a:rPr>
              <a:t>SLA module is critical in improving the performance on medical images</a:t>
            </a:r>
          </a:p>
          <a:p>
            <a:pPr lvl="1"/>
            <a:endParaRPr lang="en-US" sz="2000" dirty="0">
              <a:latin typeface="Avenir Next LT Pro" panose="020B0504020202020204" pitchFamily="34" charset="0"/>
            </a:endParaRPr>
          </a:p>
          <a:p>
            <a:pPr lvl="1"/>
            <a:endParaRPr lang="en-US" sz="1200" dirty="0">
              <a:latin typeface="Avenir Next LT Pro" panose="020B0504020202020204" pitchFamily="34" charset="0"/>
            </a:endParaRPr>
          </a:p>
        </p:txBody>
      </p:sp>
      <p:sp>
        <p:nvSpPr>
          <p:cNvPr id="2" name="Title 1">
            <a:extLst>
              <a:ext uri="{FF2B5EF4-FFF2-40B4-BE49-F238E27FC236}">
                <a16:creationId xmlns:a16="http://schemas.microsoft.com/office/drawing/2014/main" id="{C02169A0-AAB2-96DC-DE5B-5BCA2A0F3A8A}"/>
              </a:ext>
            </a:extLst>
          </p:cNvPr>
          <p:cNvSpPr>
            <a:spLocks noGrp="1"/>
          </p:cNvSpPr>
          <p:nvPr>
            <p:ph type="title"/>
          </p:nvPr>
        </p:nvSpPr>
        <p:spPr/>
        <p:txBody>
          <a:bodyPr>
            <a:normAutofit fontScale="90000"/>
          </a:bodyPr>
          <a:lstStyle/>
          <a:p>
            <a:r>
              <a:rPr lang="en-US" dirty="0">
                <a:latin typeface="Avenir Next LT Pro" panose="020B0504020202020204" pitchFamily="34" charset="0"/>
              </a:rPr>
              <a:t>Results </a:t>
            </a:r>
          </a:p>
        </p:txBody>
      </p:sp>
      <p:sp>
        <p:nvSpPr>
          <p:cNvPr id="4" name="Slide Number Placeholder 3">
            <a:extLst>
              <a:ext uri="{FF2B5EF4-FFF2-40B4-BE49-F238E27FC236}">
                <a16:creationId xmlns:a16="http://schemas.microsoft.com/office/drawing/2014/main" id="{DACC1426-B1D0-267A-5DCB-CC8338C68F01}"/>
              </a:ext>
            </a:extLst>
          </p:cNvPr>
          <p:cNvSpPr>
            <a:spLocks noGrp="1"/>
          </p:cNvSpPr>
          <p:nvPr>
            <p:ph type="sldNum" sz="quarter" idx="12"/>
          </p:nvPr>
        </p:nvSpPr>
        <p:spPr/>
        <p:txBody>
          <a:bodyPr/>
          <a:lstStyle/>
          <a:p>
            <a:fld id="{645BFEA2-ABA1-354D-8D58-CCC347097DF6}" type="slidenum">
              <a:rPr lang="en-US" smtClean="0"/>
              <a:pPr/>
              <a:t>14</a:t>
            </a:fld>
            <a:endParaRPr lang="en-US" dirty="0"/>
          </a:p>
        </p:txBody>
      </p:sp>
      <p:pic>
        <p:nvPicPr>
          <p:cNvPr id="6" name="Picture 5">
            <a:extLst>
              <a:ext uri="{FF2B5EF4-FFF2-40B4-BE49-F238E27FC236}">
                <a16:creationId xmlns:a16="http://schemas.microsoft.com/office/drawing/2014/main" id="{807C084C-FE6A-0E12-AE93-2229C8282048}"/>
              </a:ext>
            </a:extLst>
          </p:cNvPr>
          <p:cNvPicPr>
            <a:picLocks noChangeAspect="1"/>
          </p:cNvPicPr>
          <p:nvPr/>
        </p:nvPicPr>
        <p:blipFill>
          <a:blip r:embed="rId3"/>
          <a:srcRect/>
          <a:stretch/>
        </p:blipFill>
        <p:spPr>
          <a:xfrm>
            <a:off x="2182659" y="3163824"/>
            <a:ext cx="7826679" cy="3567968"/>
          </a:xfrm>
          <a:prstGeom prst="rect">
            <a:avLst/>
          </a:prstGeom>
        </p:spPr>
      </p:pic>
      <p:sp>
        <p:nvSpPr>
          <p:cNvPr id="5" name="Rectangle 4">
            <a:extLst>
              <a:ext uri="{FF2B5EF4-FFF2-40B4-BE49-F238E27FC236}">
                <a16:creationId xmlns:a16="http://schemas.microsoft.com/office/drawing/2014/main" id="{E820E19D-F275-72D7-4E3C-8A14AAB138FC}"/>
              </a:ext>
            </a:extLst>
          </p:cNvPr>
          <p:cNvSpPr/>
          <p:nvPr/>
        </p:nvSpPr>
        <p:spPr>
          <a:xfrm>
            <a:off x="2227546" y="4281715"/>
            <a:ext cx="7736910" cy="411966"/>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Curved Right 6">
            <a:extLst>
              <a:ext uri="{FF2B5EF4-FFF2-40B4-BE49-F238E27FC236}">
                <a16:creationId xmlns:a16="http://schemas.microsoft.com/office/drawing/2014/main" id="{E90FBA6A-8A3B-4663-D893-1E2CAE76B8A7}"/>
              </a:ext>
            </a:extLst>
          </p:cNvPr>
          <p:cNvSpPr/>
          <p:nvPr/>
        </p:nvSpPr>
        <p:spPr>
          <a:xfrm flipH="1">
            <a:off x="8570403" y="4322579"/>
            <a:ext cx="225254" cy="338554"/>
          </a:xfrm>
          <a:prstGeom prst="curvedRight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4ED194E6-7F1F-F8E2-E331-48262249DB44}"/>
              </a:ext>
            </a:extLst>
          </p:cNvPr>
          <p:cNvSpPr txBox="1"/>
          <p:nvPr/>
        </p:nvSpPr>
        <p:spPr>
          <a:xfrm>
            <a:off x="8621203" y="3974577"/>
            <a:ext cx="521297" cy="338554"/>
          </a:xfrm>
          <a:prstGeom prst="rect">
            <a:avLst/>
          </a:prstGeom>
          <a:noFill/>
        </p:spPr>
        <p:txBody>
          <a:bodyPr wrap="none" rtlCol="0">
            <a:spAutoFit/>
          </a:bodyPr>
          <a:lstStyle/>
          <a:p>
            <a:pPr algn="ctr"/>
            <a:r>
              <a:rPr lang="en-US" sz="1600" b="1" dirty="0">
                <a:solidFill>
                  <a:srgbClr val="C00000"/>
                </a:solidFill>
                <a:latin typeface="Consolas" panose="020B0609020204030204" pitchFamily="49" charset="0"/>
                <a:cs typeface="Times New Roman" panose="02020603050405020304" pitchFamily="18" charset="0"/>
              </a:rPr>
              <a:t>+1%</a:t>
            </a:r>
          </a:p>
        </p:txBody>
      </p:sp>
    </p:spTree>
    <p:extLst>
      <p:ext uri="{BB962C8B-B14F-4D97-AF65-F5344CB8AC3E}">
        <p14:creationId xmlns:p14="http://schemas.microsoft.com/office/powerpoint/2010/main" val="22151776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DBC2F3-6089-CA0F-8932-636BBACA2ECB}"/>
              </a:ext>
            </a:extLst>
          </p:cNvPr>
          <p:cNvSpPr>
            <a:spLocks noGrp="1"/>
          </p:cNvSpPr>
          <p:nvPr>
            <p:ph idx="1"/>
          </p:nvPr>
        </p:nvSpPr>
        <p:spPr>
          <a:xfrm>
            <a:off x="372035" y="1219200"/>
            <a:ext cx="11447929" cy="5052093"/>
          </a:xfrm>
        </p:spPr>
        <p:txBody>
          <a:bodyPr>
            <a:normAutofit/>
          </a:bodyPr>
          <a:lstStyle/>
          <a:p>
            <a:r>
              <a:rPr lang="en-US" sz="2400" dirty="0">
                <a:latin typeface="Avenir Next LT Pro" panose="020B0504020202020204" pitchFamily="34" charset="0"/>
              </a:rPr>
              <a:t>Task 1&amp;2 – Long-tail classification</a:t>
            </a:r>
          </a:p>
          <a:p>
            <a:pPr lvl="1"/>
            <a:r>
              <a:rPr lang="en-US" sz="1800" dirty="0">
                <a:latin typeface="Avenir Next LT Pro" panose="020B0504020202020204" pitchFamily="34" charset="0"/>
              </a:rPr>
              <a:t>Vanilla EfficientNetV2 is strong, while </a:t>
            </a:r>
            <a:r>
              <a:rPr lang="en-US" sz="1800" dirty="0" err="1">
                <a:latin typeface="Avenir Next LT Pro" panose="020B0504020202020204" pitchFamily="34" charset="0"/>
              </a:rPr>
              <a:t>ViT</a:t>
            </a:r>
            <a:r>
              <a:rPr lang="en-US" sz="1800" dirty="0">
                <a:latin typeface="Avenir Next LT Pro" panose="020B0504020202020204" pitchFamily="34" charset="0"/>
              </a:rPr>
              <a:t> is bad…</a:t>
            </a:r>
          </a:p>
          <a:p>
            <a:pPr lvl="1"/>
            <a:r>
              <a:rPr lang="en-US" sz="1800" dirty="0">
                <a:latin typeface="Avenir Next LT Pro" panose="020B0504020202020204" pitchFamily="34" charset="0"/>
              </a:rPr>
              <a:t>SLA module is critical in improving the performance on medical images</a:t>
            </a:r>
          </a:p>
          <a:p>
            <a:pPr lvl="1"/>
            <a:r>
              <a:rPr lang="en-US" sz="1800" dirty="0">
                <a:latin typeface="Avenir Next LT Pro" panose="020B0504020202020204" pitchFamily="34" charset="0"/>
              </a:rPr>
              <a:t>Head-tail is not as good as itself, but improves aggregated prediction (+0.3%)</a:t>
            </a:r>
          </a:p>
          <a:p>
            <a:pPr lvl="1"/>
            <a:endParaRPr lang="en-US" sz="2000" dirty="0">
              <a:latin typeface="Avenir Next LT Pro" panose="020B0504020202020204" pitchFamily="34" charset="0"/>
            </a:endParaRPr>
          </a:p>
          <a:p>
            <a:pPr lvl="1"/>
            <a:endParaRPr lang="en-US" sz="1200" dirty="0">
              <a:latin typeface="Avenir Next LT Pro" panose="020B0504020202020204" pitchFamily="34" charset="0"/>
            </a:endParaRPr>
          </a:p>
        </p:txBody>
      </p:sp>
      <p:sp>
        <p:nvSpPr>
          <p:cNvPr id="2" name="Title 1">
            <a:extLst>
              <a:ext uri="{FF2B5EF4-FFF2-40B4-BE49-F238E27FC236}">
                <a16:creationId xmlns:a16="http://schemas.microsoft.com/office/drawing/2014/main" id="{C02169A0-AAB2-96DC-DE5B-5BCA2A0F3A8A}"/>
              </a:ext>
            </a:extLst>
          </p:cNvPr>
          <p:cNvSpPr>
            <a:spLocks noGrp="1"/>
          </p:cNvSpPr>
          <p:nvPr>
            <p:ph type="title"/>
          </p:nvPr>
        </p:nvSpPr>
        <p:spPr/>
        <p:txBody>
          <a:bodyPr>
            <a:normAutofit fontScale="90000"/>
          </a:bodyPr>
          <a:lstStyle/>
          <a:p>
            <a:r>
              <a:rPr lang="en-US" dirty="0">
                <a:latin typeface="Avenir Next LT Pro" panose="020B0504020202020204" pitchFamily="34" charset="0"/>
              </a:rPr>
              <a:t>Results </a:t>
            </a:r>
          </a:p>
        </p:txBody>
      </p:sp>
      <p:sp>
        <p:nvSpPr>
          <p:cNvPr id="4" name="Slide Number Placeholder 3">
            <a:extLst>
              <a:ext uri="{FF2B5EF4-FFF2-40B4-BE49-F238E27FC236}">
                <a16:creationId xmlns:a16="http://schemas.microsoft.com/office/drawing/2014/main" id="{DACC1426-B1D0-267A-5DCB-CC8338C68F01}"/>
              </a:ext>
            </a:extLst>
          </p:cNvPr>
          <p:cNvSpPr>
            <a:spLocks noGrp="1"/>
          </p:cNvSpPr>
          <p:nvPr>
            <p:ph type="sldNum" sz="quarter" idx="12"/>
          </p:nvPr>
        </p:nvSpPr>
        <p:spPr/>
        <p:txBody>
          <a:bodyPr/>
          <a:lstStyle/>
          <a:p>
            <a:fld id="{645BFEA2-ABA1-354D-8D58-CCC347097DF6}" type="slidenum">
              <a:rPr lang="en-US" smtClean="0"/>
              <a:pPr/>
              <a:t>15</a:t>
            </a:fld>
            <a:endParaRPr lang="en-US" dirty="0"/>
          </a:p>
        </p:txBody>
      </p:sp>
      <p:pic>
        <p:nvPicPr>
          <p:cNvPr id="6" name="Picture 5">
            <a:extLst>
              <a:ext uri="{FF2B5EF4-FFF2-40B4-BE49-F238E27FC236}">
                <a16:creationId xmlns:a16="http://schemas.microsoft.com/office/drawing/2014/main" id="{807C084C-FE6A-0E12-AE93-2229C8282048}"/>
              </a:ext>
            </a:extLst>
          </p:cNvPr>
          <p:cNvPicPr>
            <a:picLocks noChangeAspect="1"/>
          </p:cNvPicPr>
          <p:nvPr/>
        </p:nvPicPr>
        <p:blipFill>
          <a:blip r:embed="rId3"/>
          <a:srcRect/>
          <a:stretch/>
        </p:blipFill>
        <p:spPr>
          <a:xfrm>
            <a:off x="2182659" y="3163824"/>
            <a:ext cx="7826679" cy="3567968"/>
          </a:xfrm>
          <a:prstGeom prst="rect">
            <a:avLst/>
          </a:prstGeom>
        </p:spPr>
      </p:pic>
      <p:sp>
        <p:nvSpPr>
          <p:cNvPr id="5" name="Rectangle 4">
            <a:extLst>
              <a:ext uri="{FF2B5EF4-FFF2-40B4-BE49-F238E27FC236}">
                <a16:creationId xmlns:a16="http://schemas.microsoft.com/office/drawing/2014/main" id="{E820E19D-F275-72D7-4E3C-8A14AAB138FC}"/>
              </a:ext>
            </a:extLst>
          </p:cNvPr>
          <p:cNvSpPr/>
          <p:nvPr/>
        </p:nvSpPr>
        <p:spPr>
          <a:xfrm>
            <a:off x="2227546" y="5454083"/>
            <a:ext cx="7736910" cy="219205"/>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42852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DBC2F3-6089-CA0F-8932-636BBACA2ECB}"/>
                  </a:ext>
                </a:extLst>
              </p:cNvPr>
              <p:cNvSpPr>
                <a:spLocks noGrp="1"/>
              </p:cNvSpPr>
              <p:nvPr>
                <p:ph idx="1"/>
              </p:nvPr>
            </p:nvSpPr>
            <p:spPr>
              <a:xfrm>
                <a:off x="372035" y="1219200"/>
                <a:ext cx="11447929" cy="5052093"/>
              </a:xfrm>
            </p:spPr>
            <p:txBody>
              <a:bodyPr>
                <a:normAutofit/>
              </a:bodyPr>
              <a:lstStyle/>
              <a:p>
                <a:r>
                  <a:rPr lang="en-US" sz="2400" dirty="0">
                    <a:latin typeface="Avenir Next LT Pro" panose="020B0504020202020204" pitchFamily="34" charset="0"/>
                  </a:rPr>
                  <a:t>Task 1&amp;2 – Long-tail classification</a:t>
                </a:r>
              </a:p>
              <a:p>
                <a:pPr lvl="1"/>
                <a:r>
                  <a:rPr lang="en-US" sz="1800" dirty="0">
                    <a:latin typeface="Avenir Next LT Pro" panose="020B0504020202020204" pitchFamily="34" charset="0"/>
                  </a:rPr>
                  <a:t>Vanilla EfficientNetV2 is strong, while </a:t>
                </a:r>
                <a:r>
                  <a:rPr lang="en-US" sz="1800" dirty="0" err="1">
                    <a:latin typeface="Avenir Next LT Pro" panose="020B0504020202020204" pitchFamily="34" charset="0"/>
                  </a:rPr>
                  <a:t>ViT</a:t>
                </a:r>
                <a:r>
                  <a:rPr lang="en-US" sz="1800" dirty="0">
                    <a:latin typeface="Avenir Next LT Pro" panose="020B0504020202020204" pitchFamily="34" charset="0"/>
                  </a:rPr>
                  <a:t> is bad…</a:t>
                </a:r>
              </a:p>
              <a:p>
                <a:pPr lvl="1"/>
                <a:r>
                  <a:rPr lang="en-US" sz="1800" dirty="0">
                    <a:latin typeface="Avenir Next LT Pro" panose="020B0504020202020204" pitchFamily="34" charset="0"/>
                  </a:rPr>
                  <a:t>SLA module is critical in improving the performance on medical images</a:t>
                </a:r>
              </a:p>
              <a:p>
                <a:pPr lvl="1"/>
                <a:r>
                  <a:rPr lang="en-US" sz="1800" dirty="0">
                    <a:latin typeface="Avenir Next LT Pro" panose="020B0504020202020204" pitchFamily="34" charset="0"/>
                  </a:rPr>
                  <a:t>Head-tail is not as good by itself, but improves aggregated prediction (+0.3%)</a:t>
                </a:r>
              </a:p>
              <a:p>
                <a:pPr lvl="1"/>
                <a:r>
                  <a:rPr lang="en-US" sz="1800" dirty="0">
                    <a:latin typeface="Avenir Next LT Pro" panose="020B0504020202020204" pitchFamily="34" charset="0"/>
                  </a:rPr>
                  <a:t>Model Aggregation boosts the performance by </a:t>
                </a:r>
                <a14:m>
                  <m:oMath xmlns:m="http://schemas.openxmlformats.org/officeDocument/2006/math">
                    <m:r>
                      <a:rPr lang="en-US" sz="1800" b="0" i="1" smtClean="0">
                        <a:latin typeface="Cambria Math" panose="02040503050406030204" pitchFamily="18" charset="0"/>
                      </a:rPr>
                      <m:t>≥</m:t>
                    </m:r>
                  </m:oMath>
                </a14:m>
                <a:r>
                  <a:rPr lang="en-US" sz="1800" dirty="0">
                    <a:latin typeface="Avenir Next LT Pro" panose="020B0504020202020204" pitchFamily="34" charset="0"/>
                  </a:rPr>
                  <a:t>1%</a:t>
                </a:r>
              </a:p>
              <a:p>
                <a:pPr lvl="1"/>
                <a:endParaRPr lang="en-US" sz="2000" dirty="0">
                  <a:latin typeface="Avenir Next LT Pro" panose="020B0504020202020204" pitchFamily="34" charset="0"/>
                </a:endParaRPr>
              </a:p>
              <a:p>
                <a:pPr lvl="1"/>
                <a:endParaRPr lang="en-US" sz="1200" dirty="0">
                  <a:latin typeface="Avenir Next LT Pro" panose="020B0504020202020204" pitchFamily="34" charset="0"/>
                </a:endParaRPr>
              </a:p>
            </p:txBody>
          </p:sp>
        </mc:Choice>
        <mc:Fallback xmlns="">
          <p:sp>
            <p:nvSpPr>
              <p:cNvPr id="3" name="Content Placeholder 2">
                <a:extLst>
                  <a:ext uri="{FF2B5EF4-FFF2-40B4-BE49-F238E27FC236}">
                    <a16:creationId xmlns:a16="http://schemas.microsoft.com/office/drawing/2014/main" id="{A4DBC2F3-6089-CA0F-8932-636BBACA2ECB}"/>
                  </a:ext>
                </a:extLst>
              </p:cNvPr>
              <p:cNvSpPr>
                <a:spLocks noGrp="1" noRot="1" noChangeAspect="1" noMove="1" noResize="1" noEditPoints="1" noAdjustHandles="1" noChangeArrowheads="1" noChangeShapeType="1" noTextEdit="1"/>
              </p:cNvSpPr>
              <p:nvPr>
                <p:ph idx="1"/>
              </p:nvPr>
            </p:nvSpPr>
            <p:spPr>
              <a:xfrm>
                <a:off x="372035" y="1219200"/>
                <a:ext cx="11447929" cy="5052093"/>
              </a:xfrm>
              <a:blipFill>
                <a:blip r:embed="rId3"/>
                <a:stretch>
                  <a:fillRect l="-692" t="-1568"/>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C02169A0-AAB2-96DC-DE5B-5BCA2A0F3A8A}"/>
              </a:ext>
            </a:extLst>
          </p:cNvPr>
          <p:cNvSpPr>
            <a:spLocks noGrp="1"/>
          </p:cNvSpPr>
          <p:nvPr>
            <p:ph type="title"/>
          </p:nvPr>
        </p:nvSpPr>
        <p:spPr/>
        <p:txBody>
          <a:bodyPr>
            <a:normAutofit fontScale="90000"/>
          </a:bodyPr>
          <a:lstStyle/>
          <a:p>
            <a:r>
              <a:rPr lang="en-US" dirty="0">
                <a:latin typeface="Avenir Next LT Pro" panose="020B0504020202020204" pitchFamily="34" charset="0"/>
              </a:rPr>
              <a:t>Results </a:t>
            </a:r>
          </a:p>
        </p:txBody>
      </p:sp>
      <p:sp>
        <p:nvSpPr>
          <p:cNvPr id="4" name="Slide Number Placeholder 3">
            <a:extLst>
              <a:ext uri="{FF2B5EF4-FFF2-40B4-BE49-F238E27FC236}">
                <a16:creationId xmlns:a16="http://schemas.microsoft.com/office/drawing/2014/main" id="{DACC1426-B1D0-267A-5DCB-CC8338C68F01}"/>
              </a:ext>
            </a:extLst>
          </p:cNvPr>
          <p:cNvSpPr>
            <a:spLocks noGrp="1"/>
          </p:cNvSpPr>
          <p:nvPr>
            <p:ph type="sldNum" sz="quarter" idx="12"/>
          </p:nvPr>
        </p:nvSpPr>
        <p:spPr/>
        <p:txBody>
          <a:bodyPr/>
          <a:lstStyle/>
          <a:p>
            <a:fld id="{645BFEA2-ABA1-354D-8D58-CCC347097DF6}" type="slidenum">
              <a:rPr lang="en-US" smtClean="0"/>
              <a:pPr/>
              <a:t>16</a:t>
            </a:fld>
            <a:endParaRPr lang="en-US" dirty="0"/>
          </a:p>
        </p:txBody>
      </p:sp>
      <p:pic>
        <p:nvPicPr>
          <p:cNvPr id="6" name="Picture 5">
            <a:extLst>
              <a:ext uri="{FF2B5EF4-FFF2-40B4-BE49-F238E27FC236}">
                <a16:creationId xmlns:a16="http://schemas.microsoft.com/office/drawing/2014/main" id="{807C084C-FE6A-0E12-AE93-2229C8282048}"/>
              </a:ext>
            </a:extLst>
          </p:cNvPr>
          <p:cNvPicPr>
            <a:picLocks noChangeAspect="1"/>
          </p:cNvPicPr>
          <p:nvPr/>
        </p:nvPicPr>
        <p:blipFill>
          <a:blip r:embed="rId4"/>
          <a:srcRect/>
          <a:stretch/>
        </p:blipFill>
        <p:spPr>
          <a:xfrm>
            <a:off x="2182659" y="3163824"/>
            <a:ext cx="7826679" cy="3567968"/>
          </a:xfrm>
          <a:prstGeom prst="rect">
            <a:avLst/>
          </a:prstGeom>
        </p:spPr>
      </p:pic>
      <p:sp>
        <p:nvSpPr>
          <p:cNvPr id="5" name="Rectangle 4">
            <a:extLst>
              <a:ext uri="{FF2B5EF4-FFF2-40B4-BE49-F238E27FC236}">
                <a16:creationId xmlns:a16="http://schemas.microsoft.com/office/drawing/2014/main" id="{E820E19D-F275-72D7-4E3C-8A14AAB138FC}"/>
              </a:ext>
            </a:extLst>
          </p:cNvPr>
          <p:cNvSpPr/>
          <p:nvPr/>
        </p:nvSpPr>
        <p:spPr>
          <a:xfrm>
            <a:off x="2227546" y="6138745"/>
            <a:ext cx="7736910" cy="219205"/>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43007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9439A-1B66-13D2-1003-E7E91BF79823}"/>
              </a:ext>
            </a:extLst>
          </p:cNvPr>
          <p:cNvSpPr>
            <a:spLocks noGrp="1"/>
          </p:cNvSpPr>
          <p:nvPr>
            <p:ph type="title"/>
          </p:nvPr>
        </p:nvSpPr>
        <p:spPr>
          <a:xfrm>
            <a:off x="838200" y="2180385"/>
            <a:ext cx="10515600" cy="1965791"/>
          </a:xfrm>
        </p:spPr>
        <p:txBody>
          <a:bodyPr/>
          <a:lstStyle/>
          <a:p>
            <a:r>
              <a:rPr lang="en-US" dirty="0">
                <a:latin typeface="Avenir Next LT Pro" panose="020B0504020202020204" pitchFamily="34" charset="0"/>
              </a:rPr>
              <a:t>Part - IV</a:t>
            </a:r>
            <a:br>
              <a:rPr lang="en-US" dirty="0">
                <a:latin typeface="Avenir Next LT Pro" panose="020B0504020202020204" pitchFamily="34" charset="0"/>
              </a:rPr>
            </a:br>
            <a:r>
              <a:rPr lang="en-US" dirty="0">
                <a:latin typeface="Avenir Next LT Pro" panose="020B0504020202020204" pitchFamily="34" charset="0"/>
              </a:rPr>
              <a:t>Conclusion</a:t>
            </a:r>
          </a:p>
        </p:txBody>
      </p:sp>
      <p:sp>
        <p:nvSpPr>
          <p:cNvPr id="4" name="Slide Number Placeholder 3">
            <a:extLst>
              <a:ext uri="{FF2B5EF4-FFF2-40B4-BE49-F238E27FC236}">
                <a16:creationId xmlns:a16="http://schemas.microsoft.com/office/drawing/2014/main" id="{BEDDEF15-307F-0551-8408-029BEBCA6527}"/>
              </a:ext>
            </a:extLst>
          </p:cNvPr>
          <p:cNvSpPr>
            <a:spLocks noGrp="1"/>
          </p:cNvSpPr>
          <p:nvPr>
            <p:ph type="sldNum" sz="quarter" idx="12"/>
          </p:nvPr>
        </p:nvSpPr>
        <p:spPr/>
        <p:txBody>
          <a:bodyPr/>
          <a:lstStyle/>
          <a:p>
            <a:fld id="{645BFEA2-ABA1-354D-8D58-CCC347097DF6}" type="slidenum">
              <a:rPr lang="en-US" smtClean="0"/>
              <a:pPr/>
              <a:t>17</a:t>
            </a:fld>
            <a:endParaRPr lang="en-US" dirty="0"/>
          </a:p>
        </p:txBody>
      </p:sp>
      <p:cxnSp>
        <p:nvCxnSpPr>
          <p:cNvPr id="6" name="Straight Connector 5">
            <a:extLst>
              <a:ext uri="{FF2B5EF4-FFF2-40B4-BE49-F238E27FC236}">
                <a16:creationId xmlns:a16="http://schemas.microsoft.com/office/drawing/2014/main" id="{6958FC1F-A49F-B8D1-5468-F22716F589B8}"/>
              </a:ext>
            </a:extLst>
          </p:cNvPr>
          <p:cNvCxnSpPr>
            <a:cxnSpLocks/>
          </p:cNvCxnSpPr>
          <p:nvPr/>
        </p:nvCxnSpPr>
        <p:spPr>
          <a:xfrm>
            <a:off x="631999" y="1940859"/>
            <a:ext cx="0" cy="253701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61137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DBC2F3-6089-CA0F-8932-636BBACA2ECB}"/>
              </a:ext>
            </a:extLst>
          </p:cNvPr>
          <p:cNvSpPr>
            <a:spLocks noGrp="1"/>
          </p:cNvSpPr>
          <p:nvPr>
            <p:ph idx="1"/>
          </p:nvPr>
        </p:nvSpPr>
        <p:spPr>
          <a:xfrm>
            <a:off x="372035" y="1219200"/>
            <a:ext cx="11447929" cy="5273675"/>
          </a:xfrm>
        </p:spPr>
        <p:txBody>
          <a:bodyPr>
            <a:normAutofit/>
          </a:bodyPr>
          <a:lstStyle/>
          <a:p>
            <a:pPr marL="457200" indent="-457200">
              <a:buFont typeface="+mj-lt"/>
              <a:buAutoNum type="arabicPeriod"/>
            </a:pPr>
            <a:r>
              <a:rPr lang="en-US" sz="2400" i="1" u="sng" dirty="0">
                <a:latin typeface="Avenir Next LT Pro" panose="020B0504020202020204" pitchFamily="34" charset="0"/>
              </a:rPr>
              <a:t>Conclusions</a:t>
            </a:r>
            <a:r>
              <a:rPr lang="en-US" sz="2400" dirty="0">
                <a:latin typeface="Avenir Next LT Pro" panose="020B0504020202020204" pitchFamily="34" charset="0"/>
              </a:rPr>
              <a:t>:</a:t>
            </a:r>
          </a:p>
          <a:p>
            <a:pPr marL="914400" lvl="1" indent="-457200">
              <a:buFont typeface="+mj-lt"/>
              <a:buAutoNum type="arabicPeriod"/>
            </a:pPr>
            <a:r>
              <a:rPr lang="en-US" sz="2000" dirty="0">
                <a:latin typeface="Avenir Next LT Pro" panose="020B0504020202020204" pitchFamily="34" charset="0"/>
              </a:rPr>
              <a:t>Utilizing Multi-modal information is critical for medical vision model pre-training.</a:t>
            </a:r>
            <a:endParaRPr lang="en-US" dirty="0">
              <a:latin typeface="Avenir Next LT Pro" panose="020B0504020202020204" pitchFamily="34" charset="0"/>
            </a:endParaRPr>
          </a:p>
          <a:p>
            <a:pPr marL="914400" lvl="1" indent="-457200">
              <a:buFont typeface="+mj-lt"/>
              <a:buAutoNum type="arabicPeriod"/>
            </a:pPr>
            <a:r>
              <a:rPr lang="en-US" sz="2000" dirty="0">
                <a:latin typeface="Avenir Next LT Pro" panose="020B0504020202020204" pitchFamily="34" charset="0"/>
              </a:rPr>
              <a:t>Adaptation is needed to transfer VLP method to medical imaging.</a:t>
            </a:r>
            <a:endParaRPr lang="en-US" dirty="0">
              <a:latin typeface="Avenir Next LT Pro" panose="020B0504020202020204" pitchFamily="34" charset="0"/>
            </a:endParaRPr>
          </a:p>
          <a:p>
            <a:pPr marL="914400" lvl="1" indent="-457200">
              <a:buFont typeface="+mj-lt"/>
              <a:buAutoNum type="arabicPeriod"/>
            </a:pPr>
            <a:r>
              <a:rPr lang="en-US" sz="2000" dirty="0">
                <a:latin typeface="Avenir Next LT Pro" panose="020B0504020202020204" pitchFamily="34" charset="0"/>
              </a:rPr>
              <a:t>Model aggregation of different backbone helps mitigate overfitting on long-tail distribution.</a:t>
            </a:r>
          </a:p>
          <a:p>
            <a:pPr marL="914400" lvl="1" indent="-457200">
              <a:buFont typeface="+mj-lt"/>
              <a:buAutoNum type="arabicPeriod"/>
            </a:pPr>
            <a:endParaRPr lang="en-US" dirty="0">
              <a:latin typeface="Avenir Next LT Pro" panose="020B0504020202020204" pitchFamily="34" charset="0"/>
            </a:endParaRPr>
          </a:p>
          <a:p>
            <a:pPr marL="457200" indent="-457200">
              <a:buFont typeface="+mj-lt"/>
              <a:buAutoNum type="arabicPeriod"/>
            </a:pPr>
            <a:r>
              <a:rPr lang="en-US" sz="2400" i="1" u="sng" dirty="0">
                <a:latin typeface="Avenir Next LT Pro" panose="020B0504020202020204" pitchFamily="34" charset="0"/>
              </a:rPr>
              <a:t>Future directions</a:t>
            </a:r>
            <a:r>
              <a:rPr lang="en-US" sz="2400" dirty="0">
                <a:latin typeface="Avenir Next LT Pro" panose="020B0504020202020204" pitchFamily="34" charset="0"/>
              </a:rPr>
              <a:t>: </a:t>
            </a:r>
          </a:p>
          <a:p>
            <a:pPr marL="914400" lvl="1" indent="-457200">
              <a:buFont typeface="+mj-lt"/>
              <a:buAutoNum type="arabicPeriod"/>
            </a:pPr>
            <a:r>
              <a:rPr lang="en-US" sz="2000" dirty="0">
                <a:latin typeface="Avenir Next LT Pro" panose="020B0504020202020204" pitchFamily="34" charset="0"/>
              </a:rPr>
              <a:t>Conditioned dataset synthesis to address long-tail distribution. </a:t>
            </a:r>
          </a:p>
          <a:p>
            <a:pPr marL="914400" lvl="1" indent="-457200">
              <a:buFont typeface="+mj-lt"/>
              <a:buAutoNum type="arabicPeriod"/>
            </a:pPr>
            <a:r>
              <a:rPr lang="en-US" sz="2000" dirty="0">
                <a:latin typeface="Avenir Next LT Pro" panose="020B0504020202020204" pitchFamily="34" charset="0"/>
              </a:rPr>
              <a:t>Using multi-modal information in the downstream tasks.</a:t>
            </a:r>
          </a:p>
        </p:txBody>
      </p:sp>
      <p:sp>
        <p:nvSpPr>
          <p:cNvPr id="2" name="Title 1">
            <a:extLst>
              <a:ext uri="{FF2B5EF4-FFF2-40B4-BE49-F238E27FC236}">
                <a16:creationId xmlns:a16="http://schemas.microsoft.com/office/drawing/2014/main" id="{C02169A0-AAB2-96DC-DE5B-5BCA2A0F3A8A}"/>
              </a:ext>
            </a:extLst>
          </p:cNvPr>
          <p:cNvSpPr>
            <a:spLocks noGrp="1"/>
          </p:cNvSpPr>
          <p:nvPr>
            <p:ph type="title"/>
          </p:nvPr>
        </p:nvSpPr>
        <p:spPr/>
        <p:txBody>
          <a:bodyPr>
            <a:normAutofit fontScale="90000"/>
          </a:bodyPr>
          <a:lstStyle/>
          <a:p>
            <a:r>
              <a:rPr lang="en-US" dirty="0">
                <a:latin typeface="Avenir Next LT Pro" panose="020B0504020202020204" pitchFamily="34" charset="0"/>
              </a:rPr>
              <a:t>Conclusion</a:t>
            </a:r>
          </a:p>
        </p:txBody>
      </p:sp>
      <p:sp>
        <p:nvSpPr>
          <p:cNvPr id="4" name="Slide Number Placeholder 3">
            <a:extLst>
              <a:ext uri="{FF2B5EF4-FFF2-40B4-BE49-F238E27FC236}">
                <a16:creationId xmlns:a16="http://schemas.microsoft.com/office/drawing/2014/main" id="{DACC1426-B1D0-267A-5DCB-CC8338C68F01}"/>
              </a:ext>
            </a:extLst>
          </p:cNvPr>
          <p:cNvSpPr>
            <a:spLocks noGrp="1"/>
          </p:cNvSpPr>
          <p:nvPr>
            <p:ph type="sldNum" sz="quarter" idx="12"/>
          </p:nvPr>
        </p:nvSpPr>
        <p:spPr/>
        <p:txBody>
          <a:bodyPr/>
          <a:lstStyle/>
          <a:p>
            <a:fld id="{645BFEA2-ABA1-354D-8D58-CCC347097DF6}" type="slidenum">
              <a:rPr lang="en-US" smtClean="0"/>
              <a:pPr/>
              <a:t>18</a:t>
            </a:fld>
            <a:endParaRPr lang="en-US" dirty="0"/>
          </a:p>
        </p:txBody>
      </p:sp>
    </p:spTree>
    <p:extLst>
      <p:ext uri="{BB962C8B-B14F-4D97-AF65-F5344CB8AC3E}">
        <p14:creationId xmlns:p14="http://schemas.microsoft.com/office/powerpoint/2010/main" val="11622998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9439A-1B66-13D2-1003-E7E91BF79823}"/>
              </a:ext>
            </a:extLst>
          </p:cNvPr>
          <p:cNvSpPr>
            <a:spLocks noGrp="1"/>
          </p:cNvSpPr>
          <p:nvPr>
            <p:ph type="title"/>
          </p:nvPr>
        </p:nvSpPr>
        <p:spPr>
          <a:xfrm>
            <a:off x="838200" y="2180385"/>
            <a:ext cx="10515600" cy="1965791"/>
          </a:xfrm>
        </p:spPr>
        <p:txBody>
          <a:bodyPr/>
          <a:lstStyle/>
          <a:p>
            <a:r>
              <a:rPr lang="en-US" dirty="0">
                <a:latin typeface="Avenir Next LT Pro" panose="020B0504020202020204" pitchFamily="34" charset="0"/>
              </a:rPr>
              <a:t>Thanks for listening!</a:t>
            </a:r>
            <a:br>
              <a:rPr lang="en-US" dirty="0">
                <a:latin typeface="Avenir Next LT Pro" panose="020B0504020202020204" pitchFamily="34" charset="0"/>
              </a:rPr>
            </a:br>
            <a:r>
              <a:rPr lang="en-US" dirty="0">
                <a:latin typeface="Avenir Next LT Pro" panose="020B0504020202020204" pitchFamily="34" charset="0"/>
              </a:rPr>
              <a:t>Q &amp; A</a:t>
            </a:r>
          </a:p>
        </p:txBody>
      </p:sp>
      <p:sp>
        <p:nvSpPr>
          <p:cNvPr id="4" name="Slide Number Placeholder 3">
            <a:extLst>
              <a:ext uri="{FF2B5EF4-FFF2-40B4-BE49-F238E27FC236}">
                <a16:creationId xmlns:a16="http://schemas.microsoft.com/office/drawing/2014/main" id="{BEDDEF15-307F-0551-8408-029BEBCA6527}"/>
              </a:ext>
            </a:extLst>
          </p:cNvPr>
          <p:cNvSpPr>
            <a:spLocks noGrp="1"/>
          </p:cNvSpPr>
          <p:nvPr>
            <p:ph type="sldNum" sz="quarter" idx="12"/>
          </p:nvPr>
        </p:nvSpPr>
        <p:spPr/>
        <p:txBody>
          <a:bodyPr/>
          <a:lstStyle/>
          <a:p>
            <a:fld id="{645BFEA2-ABA1-354D-8D58-CCC347097DF6}" type="slidenum">
              <a:rPr lang="en-US" smtClean="0"/>
              <a:pPr/>
              <a:t>19</a:t>
            </a:fld>
            <a:endParaRPr lang="en-US" dirty="0"/>
          </a:p>
        </p:txBody>
      </p:sp>
      <p:cxnSp>
        <p:nvCxnSpPr>
          <p:cNvPr id="6" name="Straight Connector 5">
            <a:extLst>
              <a:ext uri="{FF2B5EF4-FFF2-40B4-BE49-F238E27FC236}">
                <a16:creationId xmlns:a16="http://schemas.microsoft.com/office/drawing/2014/main" id="{6958FC1F-A49F-B8D1-5468-F22716F589B8}"/>
              </a:ext>
            </a:extLst>
          </p:cNvPr>
          <p:cNvCxnSpPr>
            <a:cxnSpLocks/>
          </p:cNvCxnSpPr>
          <p:nvPr/>
        </p:nvCxnSpPr>
        <p:spPr>
          <a:xfrm>
            <a:off x="631999" y="1940859"/>
            <a:ext cx="0" cy="253701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2346466E-78E4-2C0E-959E-D0AD9803B07D}"/>
              </a:ext>
            </a:extLst>
          </p:cNvPr>
          <p:cNvGrpSpPr/>
          <p:nvPr/>
        </p:nvGrpSpPr>
        <p:grpSpPr>
          <a:xfrm>
            <a:off x="5242417" y="4876046"/>
            <a:ext cx="1707165" cy="1021673"/>
            <a:chOff x="5242417" y="5536446"/>
            <a:chExt cx="1707165" cy="1021673"/>
          </a:xfrm>
        </p:grpSpPr>
        <p:grpSp>
          <p:nvGrpSpPr>
            <p:cNvPr id="5" name="Group 4">
              <a:extLst>
                <a:ext uri="{FF2B5EF4-FFF2-40B4-BE49-F238E27FC236}">
                  <a16:creationId xmlns:a16="http://schemas.microsoft.com/office/drawing/2014/main" id="{E3BD2D01-18D5-4168-E07C-F483FDF7CAA6}"/>
                </a:ext>
              </a:extLst>
            </p:cNvPr>
            <p:cNvGrpSpPr/>
            <p:nvPr/>
          </p:nvGrpSpPr>
          <p:grpSpPr>
            <a:xfrm>
              <a:off x="5242417" y="5539506"/>
              <a:ext cx="794320" cy="1012569"/>
              <a:chOff x="1105540" y="39837519"/>
              <a:chExt cx="1912298" cy="2437722"/>
            </a:xfrm>
          </p:grpSpPr>
          <p:sp>
            <p:nvSpPr>
              <p:cNvPr id="11" name="Rectangle: Rounded Corners 10">
                <a:extLst>
                  <a:ext uri="{FF2B5EF4-FFF2-40B4-BE49-F238E27FC236}">
                    <a16:creationId xmlns:a16="http://schemas.microsoft.com/office/drawing/2014/main" id="{E949A70E-4A02-7E17-0F01-0134FEBB0C54}"/>
                  </a:ext>
                </a:extLst>
              </p:cNvPr>
              <p:cNvSpPr/>
              <p:nvPr/>
            </p:nvSpPr>
            <p:spPr>
              <a:xfrm>
                <a:off x="1105540" y="39837519"/>
                <a:ext cx="1912298" cy="2353307"/>
              </a:xfrm>
              <a:prstGeom prst="roundRect">
                <a:avLst>
                  <a:gd name="adj" fmla="val 7470"/>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212D92A-BE15-DE57-1618-E75C738FBF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23884" y="39991150"/>
                <a:ext cx="1675609" cy="1659650"/>
              </a:xfrm>
              <a:prstGeom prst="rect">
                <a:avLst/>
              </a:prstGeom>
            </p:spPr>
          </p:pic>
          <p:sp>
            <p:nvSpPr>
              <p:cNvPr id="13" name="TextBox 12">
                <a:extLst>
                  <a:ext uri="{FF2B5EF4-FFF2-40B4-BE49-F238E27FC236}">
                    <a16:creationId xmlns:a16="http://schemas.microsoft.com/office/drawing/2014/main" id="{C3E00071-084B-72F7-ACEF-64381229836B}"/>
                  </a:ext>
                </a:extLst>
              </p:cNvPr>
              <p:cNvSpPr txBox="1"/>
              <p:nvPr/>
            </p:nvSpPr>
            <p:spPr>
              <a:xfrm>
                <a:off x="1138669" y="41635997"/>
                <a:ext cx="1846037" cy="639244"/>
              </a:xfrm>
              <a:prstGeom prst="rect">
                <a:avLst/>
              </a:prstGeom>
              <a:noFill/>
            </p:spPr>
            <p:txBody>
              <a:bodyPr wrap="square" lIns="80078" tIns="40039" rIns="80078" bIns="40039" rtlCol="0">
                <a:spAutoFit/>
              </a:bodyPr>
              <a:lstStyle/>
              <a:p>
                <a:pPr algn="ctr"/>
                <a:r>
                  <a:rPr lang="en-US" sz="1200" b="1" u="sng" dirty="0">
                    <a:solidFill>
                      <a:schemeClr val="bg1"/>
                    </a:solidFill>
                    <a:latin typeface="Avenir Next LT Pro" panose="020B0504020202020204" pitchFamily="34" charset="0"/>
                    <a:ea typeface="Verdana" pitchFamily="34" charset="0"/>
                    <a:cs typeface="Arial" pitchFamily="34" charset="0"/>
                  </a:rPr>
                  <a:t>CLEFT</a:t>
                </a:r>
                <a:endParaRPr lang="en-US" sz="1400" b="1" u="sng" dirty="0">
                  <a:solidFill>
                    <a:schemeClr val="bg1"/>
                  </a:solidFill>
                  <a:latin typeface="Avenir Next LT Pro" panose="020B0504020202020204" pitchFamily="34" charset="0"/>
                  <a:ea typeface="Verdana" pitchFamily="34" charset="0"/>
                  <a:cs typeface="Arial" pitchFamily="34" charset="0"/>
                </a:endParaRPr>
              </a:p>
            </p:txBody>
          </p:sp>
        </p:grpSp>
        <p:grpSp>
          <p:nvGrpSpPr>
            <p:cNvPr id="7" name="Group 6">
              <a:extLst>
                <a:ext uri="{FF2B5EF4-FFF2-40B4-BE49-F238E27FC236}">
                  <a16:creationId xmlns:a16="http://schemas.microsoft.com/office/drawing/2014/main" id="{2FB8D818-D9C1-C37D-8A00-A53EF5A28768}"/>
                </a:ext>
              </a:extLst>
            </p:cNvPr>
            <p:cNvGrpSpPr>
              <a:grpSpLocks noChangeAspect="1"/>
            </p:cNvGrpSpPr>
            <p:nvPr/>
          </p:nvGrpSpPr>
          <p:grpSpPr>
            <a:xfrm>
              <a:off x="6145582" y="5536446"/>
              <a:ext cx="804000" cy="1021673"/>
              <a:chOff x="1105540" y="39837519"/>
              <a:chExt cx="1912298" cy="2430028"/>
            </a:xfrm>
          </p:grpSpPr>
          <p:sp>
            <p:nvSpPr>
              <p:cNvPr id="8" name="Rectangle: Rounded Corners 7">
                <a:extLst>
                  <a:ext uri="{FF2B5EF4-FFF2-40B4-BE49-F238E27FC236}">
                    <a16:creationId xmlns:a16="http://schemas.microsoft.com/office/drawing/2014/main" id="{FB1A9F1E-F968-3AD5-647D-6E48E134AFD3}"/>
                  </a:ext>
                </a:extLst>
              </p:cNvPr>
              <p:cNvSpPr/>
              <p:nvPr/>
            </p:nvSpPr>
            <p:spPr>
              <a:xfrm>
                <a:off x="1105540" y="39837519"/>
                <a:ext cx="1912298" cy="2353307"/>
              </a:xfrm>
              <a:prstGeom prst="roundRect">
                <a:avLst>
                  <a:gd name="adj" fmla="val 7470"/>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412E7A0-3BF3-334C-6B33-501E4164F1BB}"/>
                  </a:ext>
                </a:extLst>
              </p:cNvPr>
              <p:cNvPicPr>
                <a:picLocks noChangeAspect="1"/>
              </p:cNvPicPr>
              <p:nvPr/>
            </p:nvPicPr>
            <p:blipFill>
              <a:blip r:embed="rId4"/>
              <a:srcRect/>
              <a:stretch/>
            </p:blipFill>
            <p:spPr>
              <a:xfrm>
                <a:off x="1216372" y="39984445"/>
                <a:ext cx="1690631" cy="1673065"/>
              </a:xfrm>
              <a:prstGeom prst="rect">
                <a:avLst/>
              </a:prstGeom>
            </p:spPr>
          </p:pic>
          <p:sp>
            <p:nvSpPr>
              <p:cNvPr id="10" name="TextBox 9">
                <a:extLst>
                  <a:ext uri="{FF2B5EF4-FFF2-40B4-BE49-F238E27FC236}">
                    <a16:creationId xmlns:a16="http://schemas.microsoft.com/office/drawing/2014/main" id="{AEA6F33C-0B08-E660-8ED3-E0AE95494320}"/>
                  </a:ext>
                </a:extLst>
              </p:cNvPr>
              <p:cNvSpPr txBox="1"/>
              <p:nvPr/>
            </p:nvSpPr>
            <p:spPr>
              <a:xfrm>
                <a:off x="1138670" y="41635999"/>
                <a:ext cx="1846038" cy="631548"/>
              </a:xfrm>
              <a:prstGeom prst="rect">
                <a:avLst/>
              </a:prstGeom>
              <a:noFill/>
            </p:spPr>
            <p:txBody>
              <a:bodyPr wrap="square" lIns="80078" tIns="40039" rIns="80078" bIns="40039" rtlCol="0">
                <a:spAutoFit/>
              </a:bodyPr>
              <a:lstStyle/>
              <a:p>
                <a:pPr algn="ctr"/>
                <a:r>
                  <a:rPr lang="en-US" sz="1200" b="1" u="sng" dirty="0" err="1">
                    <a:solidFill>
                      <a:schemeClr val="bg1"/>
                    </a:solidFill>
                    <a:latin typeface="Avenir Next LT Pro" panose="020B0504020202020204" pitchFamily="34" charset="0"/>
                    <a:ea typeface="Verdana" pitchFamily="34" charset="0"/>
                    <a:cs typeface="Arial" pitchFamily="34" charset="0"/>
                  </a:rPr>
                  <a:t>MaMA</a:t>
                </a:r>
                <a:endParaRPr lang="en-US" sz="1200" b="1" u="sng" dirty="0">
                  <a:solidFill>
                    <a:schemeClr val="bg1"/>
                  </a:solidFill>
                  <a:latin typeface="Avenir Next LT Pro" panose="020B0504020202020204" pitchFamily="34" charset="0"/>
                  <a:ea typeface="Verdana" pitchFamily="34" charset="0"/>
                  <a:cs typeface="Arial" pitchFamily="34" charset="0"/>
                </a:endParaRPr>
              </a:p>
            </p:txBody>
          </p:sp>
        </p:grpSp>
      </p:grpSp>
    </p:spTree>
    <p:extLst>
      <p:ext uri="{BB962C8B-B14F-4D97-AF65-F5344CB8AC3E}">
        <p14:creationId xmlns:p14="http://schemas.microsoft.com/office/powerpoint/2010/main" val="26117867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9439A-1B66-13D2-1003-E7E91BF79823}"/>
              </a:ext>
            </a:extLst>
          </p:cNvPr>
          <p:cNvSpPr>
            <a:spLocks noGrp="1"/>
          </p:cNvSpPr>
          <p:nvPr>
            <p:ph type="title"/>
          </p:nvPr>
        </p:nvSpPr>
        <p:spPr>
          <a:xfrm>
            <a:off x="838200" y="2180385"/>
            <a:ext cx="10515600" cy="1965791"/>
          </a:xfrm>
        </p:spPr>
        <p:txBody>
          <a:bodyPr/>
          <a:lstStyle/>
          <a:p>
            <a:r>
              <a:rPr lang="en-US" dirty="0">
                <a:latin typeface="Avenir Next LT Pro" panose="020B0504020202020204" pitchFamily="34" charset="0"/>
              </a:rPr>
              <a:t>Part - I</a:t>
            </a:r>
            <a:br>
              <a:rPr lang="en-US" dirty="0">
                <a:latin typeface="Avenir Next LT Pro" panose="020B0504020202020204" pitchFamily="34" charset="0"/>
              </a:rPr>
            </a:br>
            <a:r>
              <a:rPr lang="en-US" dirty="0">
                <a:latin typeface="Avenir Next LT Pro" panose="020B0504020202020204" pitchFamily="34" charset="0"/>
              </a:rPr>
              <a:t>Motivation</a:t>
            </a:r>
          </a:p>
        </p:txBody>
      </p:sp>
      <p:sp>
        <p:nvSpPr>
          <p:cNvPr id="4" name="Slide Number Placeholder 3">
            <a:extLst>
              <a:ext uri="{FF2B5EF4-FFF2-40B4-BE49-F238E27FC236}">
                <a16:creationId xmlns:a16="http://schemas.microsoft.com/office/drawing/2014/main" id="{BEDDEF15-307F-0551-8408-029BEBCA6527}"/>
              </a:ext>
            </a:extLst>
          </p:cNvPr>
          <p:cNvSpPr>
            <a:spLocks noGrp="1"/>
          </p:cNvSpPr>
          <p:nvPr>
            <p:ph type="sldNum" sz="quarter" idx="12"/>
          </p:nvPr>
        </p:nvSpPr>
        <p:spPr/>
        <p:txBody>
          <a:bodyPr/>
          <a:lstStyle/>
          <a:p>
            <a:fld id="{645BFEA2-ABA1-354D-8D58-CCC347097DF6}" type="slidenum">
              <a:rPr lang="en-US" smtClean="0"/>
              <a:pPr/>
              <a:t>2</a:t>
            </a:fld>
            <a:endParaRPr lang="en-US" dirty="0"/>
          </a:p>
        </p:txBody>
      </p:sp>
      <p:cxnSp>
        <p:nvCxnSpPr>
          <p:cNvPr id="6" name="Straight Connector 5">
            <a:extLst>
              <a:ext uri="{FF2B5EF4-FFF2-40B4-BE49-F238E27FC236}">
                <a16:creationId xmlns:a16="http://schemas.microsoft.com/office/drawing/2014/main" id="{6958FC1F-A49F-B8D1-5468-F22716F589B8}"/>
              </a:ext>
            </a:extLst>
          </p:cNvPr>
          <p:cNvCxnSpPr>
            <a:cxnSpLocks/>
          </p:cNvCxnSpPr>
          <p:nvPr/>
        </p:nvCxnSpPr>
        <p:spPr>
          <a:xfrm>
            <a:off x="631999" y="1940859"/>
            <a:ext cx="0" cy="253701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96463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169A0-AAB2-96DC-DE5B-5BCA2A0F3A8A}"/>
              </a:ext>
            </a:extLst>
          </p:cNvPr>
          <p:cNvSpPr>
            <a:spLocks noGrp="1"/>
          </p:cNvSpPr>
          <p:nvPr>
            <p:ph type="title"/>
          </p:nvPr>
        </p:nvSpPr>
        <p:spPr/>
        <p:txBody>
          <a:bodyPr>
            <a:normAutofit fontScale="90000"/>
          </a:bodyPr>
          <a:lstStyle/>
          <a:p>
            <a:r>
              <a:rPr lang="en-US" dirty="0">
                <a:latin typeface="Avenir Next LT Pro" panose="020B0504020202020204" pitchFamily="34" charset="0"/>
              </a:rPr>
              <a:t>Method – Task 3</a:t>
            </a:r>
          </a:p>
        </p:txBody>
      </p:sp>
      <p:sp>
        <p:nvSpPr>
          <p:cNvPr id="4" name="Slide Number Placeholder 3">
            <a:extLst>
              <a:ext uri="{FF2B5EF4-FFF2-40B4-BE49-F238E27FC236}">
                <a16:creationId xmlns:a16="http://schemas.microsoft.com/office/drawing/2014/main" id="{DACC1426-B1D0-267A-5DCB-CC8338C68F01}"/>
              </a:ext>
            </a:extLst>
          </p:cNvPr>
          <p:cNvSpPr>
            <a:spLocks noGrp="1"/>
          </p:cNvSpPr>
          <p:nvPr>
            <p:ph type="sldNum" sz="quarter" idx="12"/>
          </p:nvPr>
        </p:nvSpPr>
        <p:spPr/>
        <p:txBody>
          <a:bodyPr/>
          <a:lstStyle/>
          <a:p>
            <a:fld id="{645BFEA2-ABA1-354D-8D58-CCC347097DF6}" type="slidenum">
              <a:rPr lang="en-US" smtClean="0"/>
              <a:pPr/>
              <a:t>20</a:t>
            </a:fld>
            <a:endParaRPr lang="en-US" dirty="0"/>
          </a:p>
        </p:txBody>
      </p:sp>
      <p:sp>
        <p:nvSpPr>
          <p:cNvPr id="3" name="Content Placeholder 2">
            <a:extLst>
              <a:ext uri="{FF2B5EF4-FFF2-40B4-BE49-F238E27FC236}">
                <a16:creationId xmlns:a16="http://schemas.microsoft.com/office/drawing/2014/main" id="{F30C0721-0D25-AB6F-C1BC-17A2E9255D12}"/>
              </a:ext>
            </a:extLst>
          </p:cNvPr>
          <p:cNvSpPr>
            <a:spLocks noGrp="1"/>
          </p:cNvSpPr>
          <p:nvPr>
            <p:ph idx="1"/>
          </p:nvPr>
        </p:nvSpPr>
        <p:spPr>
          <a:xfrm>
            <a:off x="389466" y="1219200"/>
            <a:ext cx="11447929" cy="4957763"/>
          </a:xfrm>
        </p:spPr>
        <p:txBody>
          <a:bodyPr>
            <a:normAutofit/>
          </a:bodyPr>
          <a:lstStyle/>
          <a:p>
            <a:r>
              <a:rPr lang="en-US" sz="2400" dirty="0">
                <a:latin typeface="Avenir Next LT Pro" panose="020B0504020202020204" pitchFamily="34" charset="0"/>
              </a:rPr>
              <a:t>Zero-shot Prediction</a:t>
            </a:r>
          </a:p>
          <a:p>
            <a:pPr lvl="1"/>
            <a:r>
              <a:rPr lang="en-US" sz="1800" dirty="0">
                <a:latin typeface="Avenir Next LT Pro" panose="020B0504020202020204" pitchFamily="34" charset="0"/>
              </a:rPr>
              <a:t>Transformer-based vision encoder: </a:t>
            </a:r>
            <a:r>
              <a:rPr lang="en-US" sz="1800" b="1" dirty="0">
                <a:latin typeface="Avenir Next LT Pro" panose="020B0504020202020204" pitchFamily="34" charset="0"/>
              </a:rPr>
              <a:t>DiNOv2 pre-trained </a:t>
            </a:r>
            <a:r>
              <a:rPr lang="en-US" sz="1800" b="1" dirty="0" err="1">
                <a:latin typeface="Avenir Next LT Pro" panose="020B0504020202020204" pitchFamily="34" charset="0"/>
              </a:rPr>
              <a:t>ViT</a:t>
            </a:r>
            <a:r>
              <a:rPr lang="en-US" sz="1800" b="1" dirty="0">
                <a:latin typeface="Avenir Next LT Pro" panose="020B0504020202020204" pitchFamily="34" charset="0"/>
              </a:rPr>
              <a:t>-L</a:t>
            </a:r>
          </a:p>
          <a:p>
            <a:pPr lvl="1"/>
            <a:r>
              <a:rPr lang="en-US" sz="1800" dirty="0">
                <a:latin typeface="Avenir Next LT Pro" panose="020B0504020202020204" pitchFamily="34" charset="0"/>
              </a:rPr>
              <a:t>Knowledge-based prompt engineering</a:t>
            </a:r>
          </a:p>
          <a:p>
            <a:pPr lvl="2"/>
            <a:r>
              <a:rPr lang="en-US" sz="1400" dirty="0">
                <a:latin typeface="Avenir Next LT Pro" panose="020B0504020202020204" pitchFamily="34" charset="0"/>
              </a:rPr>
              <a:t>Capture keywords for each target class</a:t>
            </a:r>
          </a:p>
          <a:p>
            <a:pPr lvl="2"/>
            <a:r>
              <a:rPr lang="en-US" sz="1400" dirty="0">
                <a:latin typeface="Avenir Next LT Pro" panose="020B0504020202020204" pitchFamily="34" charset="0"/>
              </a:rPr>
              <a:t>Random sampling prompt generation</a:t>
            </a:r>
          </a:p>
          <a:p>
            <a:pPr lvl="2"/>
            <a:r>
              <a:rPr lang="en-US" sz="1400" dirty="0">
                <a:latin typeface="Avenir Next LT Pro" panose="020B0504020202020204" pitchFamily="34" charset="0"/>
              </a:rPr>
              <a:t>Concatenate keywords</a:t>
            </a:r>
          </a:p>
          <a:p>
            <a:pPr lvl="2"/>
            <a:endParaRPr lang="en-US" sz="1400" dirty="0">
              <a:latin typeface="Avenir Next LT Pro" panose="020B0504020202020204" pitchFamily="34" charset="0"/>
            </a:endParaRPr>
          </a:p>
          <a:p>
            <a:pPr lvl="1"/>
            <a:r>
              <a:rPr lang="en-US" sz="1800" dirty="0">
                <a:latin typeface="Avenir Next LT Pro" panose="020B0504020202020204" pitchFamily="34" charset="0"/>
              </a:rPr>
              <a:t>Prediction Aggregation:</a:t>
            </a:r>
            <a:endParaRPr lang="en-US" sz="1400" dirty="0">
              <a:latin typeface="Avenir Next LT Pro" panose="020B0504020202020204" pitchFamily="34" charset="0"/>
            </a:endParaRPr>
          </a:p>
          <a:p>
            <a:pPr lvl="2"/>
            <a:r>
              <a:rPr lang="en-US" sz="1400" dirty="0">
                <a:latin typeface="Avenir Next LT Pro" panose="020B0504020202020204" pitchFamily="34" charset="0"/>
              </a:rPr>
              <a:t>Prediction using different prompt</a:t>
            </a:r>
          </a:p>
          <a:p>
            <a:pPr lvl="2"/>
            <a:r>
              <a:rPr lang="en-US" sz="1400" dirty="0">
                <a:latin typeface="Avenir Next LT Pro" panose="020B0504020202020204" pitchFamily="34" charset="0"/>
                <a:sym typeface="Wingdings" panose="05000000000000000000" pitchFamily="2" charset="2"/>
              </a:rPr>
              <a:t>3 different random sampled prompts</a:t>
            </a:r>
            <a:endParaRPr lang="en-US" sz="1800" dirty="0">
              <a:latin typeface="Avenir Next LT Pro" panose="020B0504020202020204" pitchFamily="34" charset="0"/>
              <a:sym typeface="Wingdings" panose="05000000000000000000" pitchFamily="2" charset="2"/>
            </a:endParaRPr>
          </a:p>
          <a:p>
            <a:pPr lvl="1"/>
            <a:endParaRPr lang="en-US" sz="1800" dirty="0">
              <a:latin typeface="Avenir Next LT Pro" panose="020B0504020202020204" pitchFamily="34" charset="0"/>
            </a:endParaRPr>
          </a:p>
          <a:p>
            <a:pPr lvl="1"/>
            <a:endParaRPr lang="en-US" sz="2000" dirty="0">
              <a:latin typeface="Avenir Next LT Pro" panose="020B0504020202020204" pitchFamily="34" charset="0"/>
            </a:endParaRPr>
          </a:p>
        </p:txBody>
      </p:sp>
      <p:grpSp>
        <p:nvGrpSpPr>
          <p:cNvPr id="8" name="Group 7">
            <a:extLst>
              <a:ext uri="{FF2B5EF4-FFF2-40B4-BE49-F238E27FC236}">
                <a16:creationId xmlns:a16="http://schemas.microsoft.com/office/drawing/2014/main" id="{42E8DFC3-F48D-DA66-55D8-50EDBD982BD0}"/>
              </a:ext>
            </a:extLst>
          </p:cNvPr>
          <p:cNvGrpSpPr/>
          <p:nvPr/>
        </p:nvGrpSpPr>
        <p:grpSpPr>
          <a:xfrm>
            <a:off x="6606338" y="1987005"/>
            <a:ext cx="4953000" cy="4388908"/>
            <a:chOff x="6675967" y="2103967"/>
            <a:chExt cx="4953000" cy="4388908"/>
          </a:xfrm>
        </p:grpSpPr>
        <p:sp>
          <p:nvSpPr>
            <p:cNvPr id="6" name="Rectangle: Rounded Corners 5">
              <a:extLst>
                <a:ext uri="{FF2B5EF4-FFF2-40B4-BE49-F238E27FC236}">
                  <a16:creationId xmlns:a16="http://schemas.microsoft.com/office/drawing/2014/main" id="{010B187C-44B6-48A6-F340-1C5ECEB9E71F}"/>
                </a:ext>
              </a:extLst>
            </p:cNvPr>
            <p:cNvSpPr/>
            <p:nvPr/>
          </p:nvSpPr>
          <p:spPr>
            <a:xfrm>
              <a:off x="6675967" y="2103967"/>
              <a:ext cx="4953000" cy="4388908"/>
            </a:xfrm>
            <a:prstGeom prst="roundRect">
              <a:avLst>
                <a:gd name="adj" fmla="val 6732"/>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9ED188C-4597-C05B-7E6B-DF4F4FFA7666}"/>
                </a:ext>
              </a:extLst>
            </p:cNvPr>
            <p:cNvSpPr txBox="1"/>
            <p:nvPr/>
          </p:nvSpPr>
          <p:spPr>
            <a:xfrm>
              <a:off x="6745596" y="2220929"/>
              <a:ext cx="4813742" cy="4154984"/>
            </a:xfrm>
            <a:prstGeom prst="rect">
              <a:avLst/>
            </a:prstGeom>
            <a:noFill/>
          </p:spPr>
          <p:txBody>
            <a:bodyPr wrap="square" rtlCol="0">
              <a:spAutoFit/>
            </a:bodyPr>
            <a:lstStyle/>
            <a:p>
              <a:r>
                <a:rPr lang="en-US" sz="1100" dirty="0">
                  <a:latin typeface="Consolas" panose="020B0609020204030204" pitchFamily="49" charset="0"/>
                  <a:cs typeface="Times New Roman" panose="02020603050405020304" pitchFamily="18" charset="0"/>
                </a:rPr>
                <a:t>"Bulla": ["bullae", </a:t>
              </a:r>
            </a:p>
            <a:p>
              <a:r>
                <a:rPr lang="en-US" sz="1100" dirty="0">
                  <a:latin typeface="Consolas" panose="020B0609020204030204" pitchFamily="49" charset="0"/>
                  <a:cs typeface="Times New Roman" panose="02020603050405020304" pitchFamily="18" charset="0"/>
                </a:rPr>
                <a:t>          "lung bulla", </a:t>
              </a:r>
            </a:p>
            <a:p>
              <a:r>
                <a:rPr lang="en-US" sz="1100" dirty="0">
                  <a:latin typeface="Consolas" panose="020B0609020204030204" pitchFamily="49" charset="0"/>
                  <a:cs typeface="Times New Roman" panose="02020603050405020304" pitchFamily="18" charset="0"/>
                </a:rPr>
                <a:t>          "bulla in the lungs / lobes", </a:t>
              </a:r>
            </a:p>
            <a:p>
              <a:r>
                <a:rPr lang="en-US" sz="1100" dirty="0">
                  <a:latin typeface="Consolas" panose="020B0609020204030204" pitchFamily="49" charset="0"/>
                  <a:cs typeface="Times New Roman" panose="02020603050405020304" pitchFamily="18" charset="0"/>
                </a:rPr>
                <a:t>          "bullous emphysema",</a:t>
              </a:r>
            </a:p>
            <a:p>
              <a:r>
                <a:rPr lang="en-US" sz="1100" dirty="0">
                  <a:latin typeface="Consolas" panose="020B0609020204030204" pitchFamily="49" charset="0"/>
                  <a:cs typeface="Times New Roman" panose="02020603050405020304" pitchFamily="18" charset="0"/>
                </a:rPr>
                <a:t>          "blebs",],</a:t>
              </a:r>
            </a:p>
            <a:p>
              <a:r>
                <a:rPr lang="en-US" sz="1100" dirty="0">
                  <a:latin typeface="Consolas" panose="020B0609020204030204" pitchFamily="49" charset="0"/>
                  <a:cs typeface="Times New Roman" panose="02020603050405020304" pitchFamily="18" charset="0"/>
                </a:rPr>
                <a:t>"Cardiomyopathy": ["high possibility of cardiomyopathy",</a:t>
              </a:r>
            </a:p>
            <a:p>
              <a:r>
                <a:rPr lang="en-US" sz="1100" dirty="0">
                  <a:latin typeface="Consolas" panose="020B0609020204030204" pitchFamily="49" charset="0"/>
                  <a:cs typeface="Times New Roman" panose="02020603050405020304" pitchFamily="18" charset="0"/>
                </a:rPr>
                <a:t>                   "or pericardial effusion"],</a:t>
              </a:r>
            </a:p>
            <a:p>
              <a:r>
                <a:rPr lang="en-US" sz="1100" dirty="0">
                  <a:latin typeface="Consolas" panose="020B0609020204030204" pitchFamily="49" charset="0"/>
                  <a:cs typeface="Times New Roman" panose="02020603050405020304" pitchFamily="18" charset="0"/>
                </a:rPr>
                <a:t>"Hilum": ["hila",</a:t>
              </a:r>
            </a:p>
            <a:p>
              <a:r>
                <a:rPr lang="en-US" sz="1100" dirty="0">
                  <a:latin typeface="Consolas" panose="020B0609020204030204" pitchFamily="49" charset="0"/>
                  <a:cs typeface="Times New Roman" panose="02020603050405020304" pitchFamily="18" charset="0"/>
                </a:rPr>
                <a:t>          "hilar mass",</a:t>
              </a:r>
            </a:p>
            <a:p>
              <a:r>
                <a:rPr lang="en-US" sz="1100" dirty="0">
                  <a:latin typeface="Consolas" panose="020B0609020204030204" pitchFamily="49" charset="0"/>
                  <a:cs typeface="Times New Roman" panose="02020603050405020304" pitchFamily="18" charset="0"/>
                </a:rPr>
                <a:t>          "hilar enlargement",</a:t>
              </a:r>
            </a:p>
            <a:p>
              <a:r>
                <a:rPr lang="en-US" sz="1100" dirty="0">
                  <a:latin typeface="Consolas" panose="020B0609020204030204" pitchFamily="49" charset="0"/>
                  <a:cs typeface="Times New Roman" panose="02020603050405020304" pitchFamily="18" charset="0"/>
                </a:rPr>
                <a:t>          "hilar lymphadenopathy",</a:t>
              </a:r>
            </a:p>
            <a:p>
              <a:r>
                <a:rPr lang="en-US" sz="1100" dirty="0">
                  <a:latin typeface="Consolas" panose="020B0609020204030204" pitchFamily="49" charset="0"/>
                  <a:cs typeface="Times New Roman" panose="02020603050405020304" pitchFamily="18" charset="0"/>
                </a:rPr>
                <a:t>          "hilar contours",],</a:t>
              </a:r>
            </a:p>
            <a:p>
              <a:r>
                <a:rPr lang="en-US" sz="1100" dirty="0">
                  <a:latin typeface="Consolas" panose="020B0609020204030204" pitchFamily="49" charset="0"/>
                  <a:cs typeface="Times New Roman" panose="02020603050405020304" pitchFamily="18" charset="0"/>
                </a:rPr>
                <a:t>"Osteopenia": ["osteoporosis",</a:t>
              </a:r>
            </a:p>
            <a:p>
              <a:r>
                <a:rPr lang="en-US" sz="1100" dirty="0">
                  <a:latin typeface="Consolas" panose="020B0609020204030204" pitchFamily="49" charset="0"/>
                  <a:cs typeface="Times New Roman" panose="02020603050405020304" pitchFamily="18" charset="0"/>
                </a:rPr>
                <a:t>               "demineralization",</a:t>
              </a:r>
            </a:p>
            <a:p>
              <a:r>
                <a:rPr lang="en-US" sz="1100" dirty="0">
                  <a:latin typeface="Consolas" panose="020B0609020204030204" pitchFamily="49" charset="0"/>
                  <a:cs typeface="Times New Roman" panose="02020603050405020304" pitchFamily="18" charset="0"/>
                </a:rPr>
                <a:t>               "bony demineralization",</a:t>
              </a:r>
            </a:p>
            <a:p>
              <a:r>
                <a:rPr lang="en-US" sz="1100" dirty="0">
                  <a:latin typeface="Consolas" panose="020B0609020204030204" pitchFamily="49" charset="0"/>
                  <a:cs typeface="Times New Roman" panose="02020603050405020304" pitchFamily="18" charset="0"/>
                </a:rPr>
                <a:t>               "demineralization of the osseous structures",</a:t>
              </a:r>
            </a:p>
            <a:p>
              <a:r>
                <a:rPr lang="en-US" sz="1100" dirty="0">
                  <a:latin typeface="Consolas" panose="020B0609020204030204" pitchFamily="49" charset="0"/>
                  <a:cs typeface="Times New Roman" panose="02020603050405020304" pitchFamily="18" charset="0"/>
                </a:rPr>
                <a:t>               "bones are demineralized",</a:t>
              </a:r>
            </a:p>
            <a:p>
              <a:r>
                <a:rPr lang="en-US" sz="1100" dirty="0">
                  <a:latin typeface="Consolas" panose="020B0609020204030204" pitchFamily="49" charset="0"/>
                  <a:cs typeface="Times New Roman" panose="02020603050405020304" pitchFamily="18" charset="0"/>
                </a:rPr>
                <a:t>               "diffuse osteopenia",],</a:t>
              </a:r>
            </a:p>
            <a:p>
              <a:r>
                <a:rPr lang="en-US" sz="1100" dirty="0">
                  <a:latin typeface="Consolas" panose="020B0609020204030204" pitchFamily="49" charset="0"/>
                  <a:cs typeface="Times New Roman" panose="02020603050405020304" pitchFamily="18" charset="0"/>
                </a:rPr>
                <a:t>"Scoliosis": ["lateral curvature",</a:t>
              </a:r>
            </a:p>
            <a:p>
              <a:r>
                <a:rPr lang="en-US" sz="1100" dirty="0">
                  <a:latin typeface="Consolas" panose="020B0609020204030204" pitchFamily="49" charset="0"/>
                  <a:cs typeface="Times New Roman" panose="02020603050405020304" pitchFamily="18" charset="0"/>
                </a:rPr>
                <a:t>              "curvature of the spine",</a:t>
              </a:r>
            </a:p>
            <a:p>
              <a:r>
                <a:rPr lang="en-US" sz="1100" dirty="0">
                  <a:latin typeface="Consolas" panose="020B0609020204030204" pitchFamily="49" charset="0"/>
                  <a:cs typeface="Times New Roman" panose="02020603050405020304" pitchFamily="18" charset="0"/>
                </a:rPr>
                <a:t>              "curved spine",</a:t>
              </a:r>
            </a:p>
            <a:p>
              <a:r>
                <a:rPr lang="en-US" sz="1100" dirty="0">
                  <a:latin typeface="Consolas" panose="020B0609020204030204" pitchFamily="49" charset="0"/>
                  <a:cs typeface="Times New Roman" panose="02020603050405020304" pitchFamily="18" charset="0"/>
                </a:rPr>
                <a:t>              "scoliosis of the spine",</a:t>
              </a:r>
            </a:p>
            <a:p>
              <a:r>
                <a:rPr lang="en-US" sz="1100" dirty="0">
                  <a:latin typeface="Consolas" panose="020B0609020204030204" pitchFamily="49" charset="0"/>
                  <a:cs typeface="Times New Roman" panose="02020603050405020304" pitchFamily="18" charset="0"/>
                </a:rPr>
                <a:t>              "dextroscoliosis",</a:t>
              </a:r>
            </a:p>
            <a:p>
              <a:r>
                <a:rPr lang="en-US" sz="1100" dirty="0">
                  <a:latin typeface="Consolas" panose="020B0609020204030204" pitchFamily="49" charset="0"/>
                  <a:cs typeface="Times New Roman" panose="02020603050405020304" pitchFamily="18" charset="0"/>
                </a:rPr>
                <a:t>              "levoscoliosis",],</a:t>
              </a:r>
            </a:p>
          </p:txBody>
        </p:sp>
      </p:grpSp>
    </p:spTree>
    <p:extLst>
      <p:ext uri="{BB962C8B-B14F-4D97-AF65-F5344CB8AC3E}">
        <p14:creationId xmlns:p14="http://schemas.microsoft.com/office/powerpoint/2010/main" val="34273430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DBC2F3-6089-CA0F-8932-636BBACA2ECB}"/>
              </a:ext>
            </a:extLst>
          </p:cNvPr>
          <p:cNvSpPr>
            <a:spLocks noGrp="1"/>
          </p:cNvSpPr>
          <p:nvPr>
            <p:ph idx="1"/>
          </p:nvPr>
        </p:nvSpPr>
        <p:spPr>
          <a:xfrm>
            <a:off x="372035" y="1219200"/>
            <a:ext cx="11447929" cy="5052093"/>
          </a:xfrm>
        </p:spPr>
        <p:txBody>
          <a:bodyPr>
            <a:normAutofit/>
          </a:bodyPr>
          <a:lstStyle/>
          <a:p>
            <a:r>
              <a:rPr lang="en-US" sz="2400" dirty="0">
                <a:latin typeface="Avenir Next LT Pro" panose="020B0504020202020204" pitchFamily="34" charset="0"/>
              </a:rPr>
              <a:t>Task 3 – Zero-shot classification on unseen classes</a:t>
            </a:r>
          </a:p>
          <a:p>
            <a:pPr lvl="1"/>
            <a:r>
              <a:rPr lang="en-US" sz="1800" dirty="0" err="1">
                <a:latin typeface="Avenir Next LT Pro" panose="020B0504020202020204" pitchFamily="34" charset="0"/>
              </a:rPr>
              <a:t>ViT</a:t>
            </a:r>
            <a:r>
              <a:rPr lang="en-US" sz="1800" dirty="0">
                <a:latin typeface="Avenir Next LT Pro" panose="020B0504020202020204" pitchFamily="34" charset="0"/>
              </a:rPr>
              <a:t> works better than CNN in zero-shot task</a:t>
            </a:r>
          </a:p>
          <a:p>
            <a:pPr lvl="1"/>
            <a:endParaRPr lang="en-US" sz="1800" dirty="0">
              <a:latin typeface="Avenir Next LT Pro" panose="020B0504020202020204" pitchFamily="34" charset="0"/>
            </a:endParaRPr>
          </a:p>
          <a:p>
            <a:pPr lvl="1"/>
            <a:endParaRPr lang="en-US" sz="2000" dirty="0">
              <a:latin typeface="Avenir Next LT Pro" panose="020B0504020202020204" pitchFamily="34" charset="0"/>
            </a:endParaRPr>
          </a:p>
          <a:p>
            <a:pPr lvl="1"/>
            <a:endParaRPr lang="en-US" sz="1200" dirty="0">
              <a:latin typeface="Avenir Next LT Pro" panose="020B0504020202020204" pitchFamily="34" charset="0"/>
            </a:endParaRPr>
          </a:p>
        </p:txBody>
      </p:sp>
      <p:sp>
        <p:nvSpPr>
          <p:cNvPr id="2" name="Title 1">
            <a:extLst>
              <a:ext uri="{FF2B5EF4-FFF2-40B4-BE49-F238E27FC236}">
                <a16:creationId xmlns:a16="http://schemas.microsoft.com/office/drawing/2014/main" id="{C02169A0-AAB2-96DC-DE5B-5BCA2A0F3A8A}"/>
              </a:ext>
            </a:extLst>
          </p:cNvPr>
          <p:cNvSpPr>
            <a:spLocks noGrp="1"/>
          </p:cNvSpPr>
          <p:nvPr>
            <p:ph type="title"/>
          </p:nvPr>
        </p:nvSpPr>
        <p:spPr/>
        <p:txBody>
          <a:bodyPr>
            <a:normAutofit fontScale="90000"/>
          </a:bodyPr>
          <a:lstStyle/>
          <a:p>
            <a:r>
              <a:rPr lang="en-US" dirty="0">
                <a:latin typeface="Avenir Next LT Pro" panose="020B0504020202020204" pitchFamily="34" charset="0"/>
              </a:rPr>
              <a:t>Results </a:t>
            </a:r>
          </a:p>
        </p:txBody>
      </p:sp>
      <p:sp>
        <p:nvSpPr>
          <p:cNvPr id="4" name="Slide Number Placeholder 3">
            <a:extLst>
              <a:ext uri="{FF2B5EF4-FFF2-40B4-BE49-F238E27FC236}">
                <a16:creationId xmlns:a16="http://schemas.microsoft.com/office/drawing/2014/main" id="{DACC1426-B1D0-267A-5DCB-CC8338C68F01}"/>
              </a:ext>
            </a:extLst>
          </p:cNvPr>
          <p:cNvSpPr>
            <a:spLocks noGrp="1"/>
          </p:cNvSpPr>
          <p:nvPr>
            <p:ph type="sldNum" sz="quarter" idx="12"/>
          </p:nvPr>
        </p:nvSpPr>
        <p:spPr/>
        <p:txBody>
          <a:bodyPr/>
          <a:lstStyle/>
          <a:p>
            <a:fld id="{645BFEA2-ABA1-354D-8D58-CCC347097DF6}" type="slidenum">
              <a:rPr lang="en-US" smtClean="0"/>
              <a:pPr/>
              <a:t>21</a:t>
            </a:fld>
            <a:endParaRPr lang="en-US" dirty="0"/>
          </a:p>
        </p:txBody>
      </p:sp>
      <p:pic>
        <p:nvPicPr>
          <p:cNvPr id="7" name="Picture 6">
            <a:extLst>
              <a:ext uri="{FF2B5EF4-FFF2-40B4-BE49-F238E27FC236}">
                <a16:creationId xmlns:a16="http://schemas.microsoft.com/office/drawing/2014/main" id="{B4A97406-56F7-E193-D53B-2B350399B055}"/>
              </a:ext>
            </a:extLst>
          </p:cNvPr>
          <p:cNvPicPr>
            <a:picLocks noChangeAspect="1"/>
          </p:cNvPicPr>
          <p:nvPr/>
        </p:nvPicPr>
        <p:blipFill>
          <a:blip r:embed="rId3"/>
          <a:srcRect/>
          <a:stretch/>
        </p:blipFill>
        <p:spPr>
          <a:xfrm>
            <a:off x="3408116" y="3047214"/>
            <a:ext cx="4560712" cy="2219980"/>
          </a:xfrm>
          <a:prstGeom prst="rect">
            <a:avLst/>
          </a:prstGeom>
        </p:spPr>
      </p:pic>
      <p:sp>
        <p:nvSpPr>
          <p:cNvPr id="5" name="Rectangle 4">
            <a:extLst>
              <a:ext uri="{FF2B5EF4-FFF2-40B4-BE49-F238E27FC236}">
                <a16:creationId xmlns:a16="http://schemas.microsoft.com/office/drawing/2014/main" id="{87DB77BD-01EC-927D-BD9E-6B6502598AC0}"/>
              </a:ext>
            </a:extLst>
          </p:cNvPr>
          <p:cNvSpPr/>
          <p:nvPr/>
        </p:nvSpPr>
        <p:spPr>
          <a:xfrm>
            <a:off x="3487022" y="3522945"/>
            <a:ext cx="4402900" cy="751561"/>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05955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5A10372-BD39-AA40-6B86-EF8430FE8E87}"/>
              </a:ext>
            </a:extLst>
          </p:cNvPr>
          <p:cNvPicPr>
            <a:picLocks noChangeAspect="1"/>
          </p:cNvPicPr>
          <p:nvPr/>
        </p:nvPicPr>
        <p:blipFill>
          <a:blip r:embed="rId3"/>
          <a:srcRect/>
          <a:stretch/>
        </p:blipFill>
        <p:spPr>
          <a:xfrm>
            <a:off x="3408116" y="3047214"/>
            <a:ext cx="4560712" cy="2219980"/>
          </a:xfrm>
          <a:prstGeom prst="rect">
            <a:avLst/>
          </a:prstGeom>
        </p:spPr>
      </p:pic>
      <p:sp>
        <p:nvSpPr>
          <p:cNvPr id="3" name="Content Placeholder 2">
            <a:extLst>
              <a:ext uri="{FF2B5EF4-FFF2-40B4-BE49-F238E27FC236}">
                <a16:creationId xmlns:a16="http://schemas.microsoft.com/office/drawing/2014/main" id="{A4DBC2F3-6089-CA0F-8932-636BBACA2ECB}"/>
              </a:ext>
            </a:extLst>
          </p:cNvPr>
          <p:cNvSpPr>
            <a:spLocks noGrp="1"/>
          </p:cNvSpPr>
          <p:nvPr>
            <p:ph idx="1"/>
          </p:nvPr>
        </p:nvSpPr>
        <p:spPr>
          <a:xfrm>
            <a:off x="372035" y="1219200"/>
            <a:ext cx="11447929" cy="5052093"/>
          </a:xfrm>
        </p:spPr>
        <p:txBody>
          <a:bodyPr>
            <a:normAutofit/>
          </a:bodyPr>
          <a:lstStyle/>
          <a:p>
            <a:r>
              <a:rPr lang="en-US" sz="2400" dirty="0">
                <a:latin typeface="Avenir Next LT Pro" panose="020B0504020202020204" pitchFamily="34" charset="0"/>
              </a:rPr>
              <a:t>Task 3 – Zero-shot classification on unseen classes</a:t>
            </a:r>
          </a:p>
          <a:p>
            <a:pPr lvl="1"/>
            <a:r>
              <a:rPr lang="en-US" sz="1800" dirty="0" err="1">
                <a:latin typeface="Avenir Next LT Pro" panose="020B0504020202020204" pitchFamily="34" charset="0"/>
              </a:rPr>
              <a:t>ViT</a:t>
            </a:r>
            <a:r>
              <a:rPr lang="en-US" sz="1800" dirty="0">
                <a:latin typeface="Avenir Next LT Pro" panose="020B0504020202020204" pitchFamily="34" charset="0"/>
              </a:rPr>
              <a:t> works better than CNN in zero-shot task</a:t>
            </a:r>
          </a:p>
          <a:p>
            <a:pPr lvl="1"/>
            <a:r>
              <a:rPr lang="en-US" sz="1800" dirty="0">
                <a:latin typeface="Avenir Next LT Pro" panose="020B0504020202020204" pitchFamily="34" charset="0"/>
              </a:rPr>
              <a:t>Extra prompt engineering improves a lot…</a:t>
            </a:r>
          </a:p>
          <a:p>
            <a:pPr lvl="1"/>
            <a:endParaRPr lang="en-US" sz="1800" dirty="0">
              <a:latin typeface="Avenir Next LT Pro" panose="020B0504020202020204" pitchFamily="34" charset="0"/>
            </a:endParaRPr>
          </a:p>
          <a:p>
            <a:pPr lvl="1"/>
            <a:endParaRPr lang="en-US" sz="2000" dirty="0">
              <a:latin typeface="Avenir Next LT Pro" panose="020B0504020202020204" pitchFamily="34" charset="0"/>
            </a:endParaRPr>
          </a:p>
          <a:p>
            <a:pPr lvl="1"/>
            <a:endParaRPr lang="en-US" sz="1200" dirty="0">
              <a:latin typeface="Avenir Next LT Pro" panose="020B0504020202020204" pitchFamily="34" charset="0"/>
            </a:endParaRPr>
          </a:p>
        </p:txBody>
      </p:sp>
      <p:sp>
        <p:nvSpPr>
          <p:cNvPr id="2" name="Title 1">
            <a:extLst>
              <a:ext uri="{FF2B5EF4-FFF2-40B4-BE49-F238E27FC236}">
                <a16:creationId xmlns:a16="http://schemas.microsoft.com/office/drawing/2014/main" id="{C02169A0-AAB2-96DC-DE5B-5BCA2A0F3A8A}"/>
              </a:ext>
            </a:extLst>
          </p:cNvPr>
          <p:cNvSpPr>
            <a:spLocks noGrp="1"/>
          </p:cNvSpPr>
          <p:nvPr>
            <p:ph type="title"/>
          </p:nvPr>
        </p:nvSpPr>
        <p:spPr/>
        <p:txBody>
          <a:bodyPr>
            <a:normAutofit fontScale="90000"/>
          </a:bodyPr>
          <a:lstStyle/>
          <a:p>
            <a:r>
              <a:rPr lang="en-US" dirty="0">
                <a:latin typeface="Avenir Next LT Pro" panose="020B0504020202020204" pitchFamily="34" charset="0"/>
              </a:rPr>
              <a:t>Results </a:t>
            </a:r>
          </a:p>
        </p:txBody>
      </p:sp>
      <p:sp>
        <p:nvSpPr>
          <p:cNvPr id="4" name="Slide Number Placeholder 3">
            <a:extLst>
              <a:ext uri="{FF2B5EF4-FFF2-40B4-BE49-F238E27FC236}">
                <a16:creationId xmlns:a16="http://schemas.microsoft.com/office/drawing/2014/main" id="{DACC1426-B1D0-267A-5DCB-CC8338C68F01}"/>
              </a:ext>
            </a:extLst>
          </p:cNvPr>
          <p:cNvSpPr>
            <a:spLocks noGrp="1"/>
          </p:cNvSpPr>
          <p:nvPr>
            <p:ph type="sldNum" sz="quarter" idx="12"/>
          </p:nvPr>
        </p:nvSpPr>
        <p:spPr/>
        <p:txBody>
          <a:bodyPr/>
          <a:lstStyle/>
          <a:p>
            <a:fld id="{645BFEA2-ABA1-354D-8D58-CCC347097DF6}" type="slidenum">
              <a:rPr lang="en-US" smtClean="0"/>
              <a:pPr/>
              <a:t>22</a:t>
            </a:fld>
            <a:endParaRPr lang="en-US" dirty="0"/>
          </a:p>
        </p:txBody>
      </p:sp>
      <p:sp>
        <p:nvSpPr>
          <p:cNvPr id="5" name="Rectangle 4">
            <a:extLst>
              <a:ext uri="{FF2B5EF4-FFF2-40B4-BE49-F238E27FC236}">
                <a16:creationId xmlns:a16="http://schemas.microsoft.com/office/drawing/2014/main" id="{87DB77BD-01EC-927D-BD9E-6B6502598AC0}"/>
              </a:ext>
            </a:extLst>
          </p:cNvPr>
          <p:cNvSpPr/>
          <p:nvPr/>
        </p:nvSpPr>
        <p:spPr>
          <a:xfrm>
            <a:off x="3469708" y="4227709"/>
            <a:ext cx="4402900" cy="278706"/>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Curved Right 5">
            <a:extLst>
              <a:ext uri="{FF2B5EF4-FFF2-40B4-BE49-F238E27FC236}">
                <a16:creationId xmlns:a16="http://schemas.microsoft.com/office/drawing/2014/main" id="{F72B6CDD-847A-4B0E-21F2-75380198F352}"/>
              </a:ext>
            </a:extLst>
          </p:cNvPr>
          <p:cNvSpPr/>
          <p:nvPr/>
        </p:nvSpPr>
        <p:spPr>
          <a:xfrm flipH="1">
            <a:off x="7950365" y="4108361"/>
            <a:ext cx="281835" cy="338554"/>
          </a:xfrm>
          <a:prstGeom prst="curvedRight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87AF5AA3-7FDE-AD1C-4ECB-0B340A1A7CFB}"/>
              </a:ext>
            </a:extLst>
          </p:cNvPr>
          <p:cNvSpPr txBox="1"/>
          <p:nvPr/>
        </p:nvSpPr>
        <p:spPr>
          <a:xfrm>
            <a:off x="8242577" y="4058432"/>
            <a:ext cx="521298" cy="338554"/>
          </a:xfrm>
          <a:prstGeom prst="rect">
            <a:avLst/>
          </a:prstGeom>
          <a:noFill/>
        </p:spPr>
        <p:txBody>
          <a:bodyPr wrap="none" rtlCol="0">
            <a:spAutoFit/>
          </a:bodyPr>
          <a:lstStyle/>
          <a:p>
            <a:pPr algn="ctr"/>
            <a:r>
              <a:rPr lang="en-US" sz="1600" b="1" dirty="0">
                <a:solidFill>
                  <a:srgbClr val="C00000"/>
                </a:solidFill>
                <a:latin typeface="Consolas" panose="020B0609020204030204" pitchFamily="49" charset="0"/>
                <a:cs typeface="Times New Roman" panose="02020603050405020304" pitchFamily="18" charset="0"/>
              </a:rPr>
              <a:t>+6%</a:t>
            </a:r>
          </a:p>
        </p:txBody>
      </p:sp>
    </p:spTree>
    <p:extLst>
      <p:ext uri="{BB962C8B-B14F-4D97-AF65-F5344CB8AC3E}">
        <p14:creationId xmlns:p14="http://schemas.microsoft.com/office/powerpoint/2010/main" val="18519241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18FD975-9F36-11A4-DB2B-C194E67170E5}"/>
              </a:ext>
            </a:extLst>
          </p:cNvPr>
          <p:cNvPicPr>
            <a:picLocks noChangeAspect="1"/>
          </p:cNvPicPr>
          <p:nvPr/>
        </p:nvPicPr>
        <p:blipFill>
          <a:blip r:embed="rId3"/>
          <a:srcRect/>
          <a:stretch/>
        </p:blipFill>
        <p:spPr>
          <a:xfrm>
            <a:off x="3408116" y="3047214"/>
            <a:ext cx="4560712" cy="2219980"/>
          </a:xfrm>
          <a:prstGeom prst="rect">
            <a:avLst/>
          </a:prstGeom>
        </p:spPr>
      </p:pic>
      <p:sp>
        <p:nvSpPr>
          <p:cNvPr id="3" name="Content Placeholder 2">
            <a:extLst>
              <a:ext uri="{FF2B5EF4-FFF2-40B4-BE49-F238E27FC236}">
                <a16:creationId xmlns:a16="http://schemas.microsoft.com/office/drawing/2014/main" id="{A4DBC2F3-6089-CA0F-8932-636BBACA2ECB}"/>
              </a:ext>
            </a:extLst>
          </p:cNvPr>
          <p:cNvSpPr>
            <a:spLocks noGrp="1"/>
          </p:cNvSpPr>
          <p:nvPr>
            <p:ph idx="1"/>
          </p:nvPr>
        </p:nvSpPr>
        <p:spPr>
          <a:xfrm>
            <a:off x="372035" y="1219200"/>
            <a:ext cx="11447929" cy="5052093"/>
          </a:xfrm>
        </p:spPr>
        <p:txBody>
          <a:bodyPr>
            <a:normAutofit/>
          </a:bodyPr>
          <a:lstStyle/>
          <a:p>
            <a:r>
              <a:rPr lang="en-US" sz="2400" dirty="0">
                <a:latin typeface="Avenir Next LT Pro" panose="020B0504020202020204" pitchFamily="34" charset="0"/>
              </a:rPr>
              <a:t>Task 3 – Zero-shot classification on unseen classes</a:t>
            </a:r>
          </a:p>
          <a:p>
            <a:pPr lvl="1"/>
            <a:r>
              <a:rPr lang="en-US" sz="1800" dirty="0" err="1">
                <a:latin typeface="Avenir Next LT Pro" panose="020B0504020202020204" pitchFamily="34" charset="0"/>
              </a:rPr>
              <a:t>ViT</a:t>
            </a:r>
            <a:r>
              <a:rPr lang="en-US" sz="1800" dirty="0">
                <a:latin typeface="Avenir Next LT Pro" panose="020B0504020202020204" pitchFamily="34" charset="0"/>
              </a:rPr>
              <a:t> works better than CNN in zero-shot task</a:t>
            </a:r>
          </a:p>
          <a:p>
            <a:pPr lvl="1"/>
            <a:r>
              <a:rPr lang="en-US" sz="1800" dirty="0">
                <a:latin typeface="Avenir Next LT Pro" panose="020B0504020202020204" pitchFamily="34" charset="0"/>
              </a:rPr>
              <a:t>Extra prompt engineering improves a lot…</a:t>
            </a:r>
          </a:p>
          <a:p>
            <a:pPr lvl="1"/>
            <a:r>
              <a:rPr lang="en-US" sz="1800" dirty="0">
                <a:latin typeface="Avenir Next LT Pro" panose="020B0504020202020204" pitchFamily="34" charset="0"/>
              </a:rPr>
              <a:t>But leads to heavy overfitting</a:t>
            </a:r>
          </a:p>
          <a:p>
            <a:pPr lvl="1"/>
            <a:endParaRPr lang="en-US" sz="1800" dirty="0">
              <a:latin typeface="Avenir Next LT Pro" panose="020B0504020202020204" pitchFamily="34" charset="0"/>
            </a:endParaRPr>
          </a:p>
          <a:p>
            <a:pPr lvl="1"/>
            <a:endParaRPr lang="en-US" sz="2000" dirty="0">
              <a:latin typeface="Avenir Next LT Pro" panose="020B0504020202020204" pitchFamily="34" charset="0"/>
            </a:endParaRPr>
          </a:p>
          <a:p>
            <a:pPr lvl="1"/>
            <a:endParaRPr lang="en-US" sz="1200" dirty="0">
              <a:latin typeface="Avenir Next LT Pro" panose="020B0504020202020204" pitchFamily="34" charset="0"/>
            </a:endParaRPr>
          </a:p>
        </p:txBody>
      </p:sp>
      <p:sp>
        <p:nvSpPr>
          <p:cNvPr id="2" name="Title 1">
            <a:extLst>
              <a:ext uri="{FF2B5EF4-FFF2-40B4-BE49-F238E27FC236}">
                <a16:creationId xmlns:a16="http://schemas.microsoft.com/office/drawing/2014/main" id="{C02169A0-AAB2-96DC-DE5B-5BCA2A0F3A8A}"/>
              </a:ext>
            </a:extLst>
          </p:cNvPr>
          <p:cNvSpPr>
            <a:spLocks noGrp="1"/>
          </p:cNvSpPr>
          <p:nvPr>
            <p:ph type="title"/>
          </p:nvPr>
        </p:nvSpPr>
        <p:spPr/>
        <p:txBody>
          <a:bodyPr>
            <a:normAutofit fontScale="90000"/>
          </a:bodyPr>
          <a:lstStyle/>
          <a:p>
            <a:r>
              <a:rPr lang="en-US" dirty="0">
                <a:latin typeface="Avenir Next LT Pro" panose="020B0504020202020204" pitchFamily="34" charset="0"/>
              </a:rPr>
              <a:t>Results </a:t>
            </a:r>
          </a:p>
        </p:txBody>
      </p:sp>
      <p:sp>
        <p:nvSpPr>
          <p:cNvPr id="4" name="Slide Number Placeholder 3">
            <a:extLst>
              <a:ext uri="{FF2B5EF4-FFF2-40B4-BE49-F238E27FC236}">
                <a16:creationId xmlns:a16="http://schemas.microsoft.com/office/drawing/2014/main" id="{DACC1426-B1D0-267A-5DCB-CC8338C68F01}"/>
              </a:ext>
            </a:extLst>
          </p:cNvPr>
          <p:cNvSpPr>
            <a:spLocks noGrp="1"/>
          </p:cNvSpPr>
          <p:nvPr>
            <p:ph type="sldNum" sz="quarter" idx="12"/>
          </p:nvPr>
        </p:nvSpPr>
        <p:spPr/>
        <p:txBody>
          <a:bodyPr/>
          <a:lstStyle/>
          <a:p>
            <a:fld id="{645BFEA2-ABA1-354D-8D58-CCC347097DF6}" type="slidenum">
              <a:rPr lang="en-US" smtClean="0"/>
              <a:pPr/>
              <a:t>23</a:t>
            </a:fld>
            <a:endParaRPr lang="en-US" dirty="0"/>
          </a:p>
        </p:txBody>
      </p:sp>
      <p:sp>
        <p:nvSpPr>
          <p:cNvPr id="5" name="Rectangle 4">
            <a:extLst>
              <a:ext uri="{FF2B5EF4-FFF2-40B4-BE49-F238E27FC236}">
                <a16:creationId xmlns:a16="http://schemas.microsoft.com/office/drawing/2014/main" id="{87DB77BD-01EC-927D-BD9E-6B6502598AC0}"/>
              </a:ext>
            </a:extLst>
          </p:cNvPr>
          <p:cNvSpPr/>
          <p:nvPr/>
        </p:nvSpPr>
        <p:spPr>
          <a:xfrm>
            <a:off x="3488498" y="4569042"/>
            <a:ext cx="4402900" cy="601249"/>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Curved Right 7">
            <a:extLst>
              <a:ext uri="{FF2B5EF4-FFF2-40B4-BE49-F238E27FC236}">
                <a16:creationId xmlns:a16="http://schemas.microsoft.com/office/drawing/2014/main" id="{28527DC4-F52C-9E5C-63DE-593B5074CB3F}"/>
              </a:ext>
            </a:extLst>
          </p:cNvPr>
          <p:cNvSpPr/>
          <p:nvPr/>
        </p:nvSpPr>
        <p:spPr>
          <a:xfrm flipH="1">
            <a:off x="7969155" y="4703345"/>
            <a:ext cx="281835" cy="338554"/>
          </a:xfrm>
          <a:prstGeom prst="curvedRight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0B051D55-289C-0E4E-C264-F1835B2C50AF}"/>
              </a:ext>
            </a:extLst>
          </p:cNvPr>
          <p:cNvSpPr txBox="1"/>
          <p:nvPr/>
        </p:nvSpPr>
        <p:spPr>
          <a:xfrm>
            <a:off x="8261368" y="4678468"/>
            <a:ext cx="521297" cy="338554"/>
          </a:xfrm>
          <a:prstGeom prst="rect">
            <a:avLst/>
          </a:prstGeom>
          <a:noFill/>
        </p:spPr>
        <p:txBody>
          <a:bodyPr wrap="none" rtlCol="0">
            <a:spAutoFit/>
          </a:bodyPr>
          <a:lstStyle/>
          <a:p>
            <a:pPr algn="ctr"/>
            <a:r>
              <a:rPr lang="en-US" sz="1600" b="1" dirty="0">
                <a:solidFill>
                  <a:srgbClr val="C00000"/>
                </a:solidFill>
                <a:latin typeface="Consolas" panose="020B0609020204030204" pitchFamily="49" charset="0"/>
                <a:cs typeface="Times New Roman" panose="02020603050405020304" pitchFamily="18" charset="0"/>
              </a:rPr>
              <a:t>-5%</a:t>
            </a:r>
          </a:p>
        </p:txBody>
      </p:sp>
    </p:spTree>
    <p:extLst>
      <p:ext uri="{BB962C8B-B14F-4D97-AF65-F5344CB8AC3E}">
        <p14:creationId xmlns:p14="http://schemas.microsoft.com/office/powerpoint/2010/main" val="8957380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4DBC2F3-6089-CA0F-8932-636BBACA2ECB}"/>
                  </a:ext>
                </a:extLst>
              </p:cNvPr>
              <p:cNvSpPr>
                <a:spLocks noGrp="1"/>
              </p:cNvSpPr>
              <p:nvPr>
                <p:ph idx="1"/>
              </p:nvPr>
            </p:nvSpPr>
            <p:spPr>
              <a:xfrm>
                <a:off x="372035" y="1219200"/>
                <a:ext cx="11447929" cy="5052093"/>
              </a:xfrm>
            </p:spPr>
            <p:txBody>
              <a:bodyPr>
                <a:normAutofit/>
              </a:bodyPr>
              <a:lstStyle/>
              <a:p>
                <a:r>
                  <a:rPr lang="en-US" altLang="zh-CN" sz="2400" dirty="0">
                    <a:latin typeface="Avenir Next LT Pro" panose="020B0504020202020204" pitchFamily="34" charset="0"/>
                  </a:rPr>
                  <a:t>Pre-training – 4x A5000 24GB GPUs</a:t>
                </a:r>
              </a:p>
              <a:p>
                <a:pPr lvl="1"/>
                <a:r>
                  <a:rPr lang="en-US" sz="1800" dirty="0">
                    <a:latin typeface="Avenir Next LT Pro" panose="020B0504020202020204" pitchFamily="34" charset="0"/>
                  </a:rPr>
                  <a:t>LR = 4E-5</a:t>
                </a:r>
              </a:p>
              <a:p>
                <a:pPr lvl="1"/>
                <a:r>
                  <a:rPr lang="en-US" sz="1800" dirty="0">
                    <a:latin typeface="Avenir Next LT Pro" panose="020B0504020202020204" pitchFamily="34" charset="0"/>
                  </a:rPr>
                  <a:t>Weight decay = 0.1</a:t>
                </a:r>
              </a:p>
              <a:p>
                <a:pPr lvl="1"/>
                <a:r>
                  <a:rPr lang="en-US" sz="1800" dirty="0">
                    <a:latin typeface="Avenir Next LT Pro" panose="020B0504020202020204" pitchFamily="34" charset="0"/>
                  </a:rPr>
                  <a:t>Batch size = </a:t>
                </a:r>
                <a14:m>
                  <m:oMath xmlns:m="http://schemas.openxmlformats.org/officeDocument/2006/math">
                    <m:r>
                      <a:rPr lang="en-US" sz="1800" b="0" i="1" smtClean="0">
                        <a:latin typeface="Cambria Math" panose="02040503050406030204" pitchFamily="18" charset="0"/>
                      </a:rPr>
                      <m:t>8×4</m:t>
                    </m:r>
                  </m:oMath>
                </a14:m>
                <a:r>
                  <a:rPr lang="en-US" sz="1800" dirty="0">
                    <a:latin typeface="Avenir Next LT Pro" panose="020B0504020202020204" pitchFamily="34" charset="0"/>
                  </a:rPr>
                  <a:t> &amp; Memory Queue size = 1,024</a:t>
                </a:r>
              </a:p>
              <a:p>
                <a:pPr lvl="1"/>
                <a:r>
                  <a:rPr lang="en-US" sz="1800" dirty="0">
                    <a:latin typeface="Avenir Next LT Pro" panose="020B0504020202020204" pitchFamily="34" charset="0"/>
                  </a:rPr>
                  <a:t>Precision: </a:t>
                </a:r>
                <a:r>
                  <a:rPr lang="en-US" sz="1800" dirty="0" err="1">
                    <a:latin typeface="Avenir Next LT Pro" panose="020B0504020202020204" pitchFamily="34" charset="0"/>
                  </a:rPr>
                  <a:t>BFloat</a:t>
                </a:r>
                <a:r>
                  <a:rPr lang="en-US" sz="1800" dirty="0">
                    <a:latin typeface="Avenir Next LT Pro" panose="020B0504020202020204" pitchFamily="34" charset="0"/>
                  </a:rPr>
                  <a:t> 16</a:t>
                </a:r>
              </a:p>
              <a:p>
                <a:pPr lvl="1"/>
                <a:r>
                  <a:rPr lang="en-US" sz="1800" dirty="0">
                    <a:latin typeface="Avenir Next LT Pro" panose="020B0504020202020204" pitchFamily="34" charset="0"/>
                  </a:rPr>
                  <a:t>Total training steps: 40,000</a:t>
                </a:r>
              </a:p>
              <a:p>
                <a:pPr lvl="1"/>
                <a:r>
                  <a:rPr lang="en-US" sz="1800" dirty="0">
                    <a:latin typeface="Avenir Next LT Pro" panose="020B0504020202020204" pitchFamily="34" charset="0"/>
                  </a:rPr>
                  <a:t>Optimizer: </a:t>
                </a:r>
                <a:r>
                  <a:rPr lang="en-US" sz="1800" dirty="0" err="1">
                    <a:latin typeface="Avenir Next LT Pro" panose="020B0504020202020204" pitchFamily="34" charset="0"/>
                  </a:rPr>
                  <a:t>AdamW</a:t>
                </a:r>
                <a:r>
                  <a:rPr lang="en-US" sz="1800" dirty="0">
                    <a:latin typeface="Avenir Next LT Pro" panose="020B0504020202020204" pitchFamily="34" charset="0"/>
                  </a:rPr>
                  <a:t> + Cosine annealing with linear warm-up of 4,000 steps and min LR of 5E-6</a:t>
                </a:r>
              </a:p>
              <a:p>
                <a:pPr lvl="1"/>
                <a:r>
                  <a:rPr lang="en-US" sz="1800" dirty="0">
                    <a:latin typeface="Avenir Next LT Pro" panose="020B0504020202020204" pitchFamily="34" charset="0"/>
                  </a:rPr>
                  <a:t>Image size: 1,024-by-1,024</a:t>
                </a:r>
              </a:p>
              <a:p>
                <a:endParaRPr lang="en-US" sz="2200" dirty="0">
                  <a:latin typeface="Avenir Next LT Pro" panose="020B0504020202020204" pitchFamily="34" charset="0"/>
                </a:endParaRPr>
              </a:p>
              <a:p>
                <a:r>
                  <a:rPr lang="en-US" sz="2200" dirty="0">
                    <a:latin typeface="Avenir Next LT Pro" panose="020B0504020202020204" pitchFamily="34" charset="0"/>
                  </a:rPr>
                  <a:t>Classification fine-tuning – 1x A5000 24GB GPU</a:t>
                </a:r>
              </a:p>
              <a:p>
                <a:pPr lvl="1"/>
                <a:r>
                  <a:rPr lang="en-US" sz="1800" dirty="0">
                    <a:latin typeface="Avenir Next LT Pro" panose="020B0504020202020204" pitchFamily="34" charset="0"/>
                  </a:rPr>
                  <a:t>LR = 1E-3</a:t>
                </a:r>
              </a:p>
              <a:p>
                <a:pPr lvl="1"/>
                <a:r>
                  <a:rPr lang="en-US" sz="1800" dirty="0">
                    <a:latin typeface="Avenir Next LT Pro" panose="020B0504020202020204" pitchFamily="34" charset="0"/>
                  </a:rPr>
                  <a:t>Weight decay = 0.01</a:t>
                </a:r>
              </a:p>
              <a:p>
                <a:pPr lvl="1"/>
                <a:r>
                  <a:rPr lang="en-US" sz="1800" dirty="0">
                    <a:latin typeface="Avenir Next LT Pro" panose="020B0504020202020204" pitchFamily="34" charset="0"/>
                  </a:rPr>
                  <a:t>ASL parameters: </a:t>
                </a:r>
                <a14:m>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𝛾</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=4, </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𝛾</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=1, </m:t>
                    </m:r>
                    <m:r>
                      <a:rPr lang="en-US" sz="1800" b="0" i="1" smtClean="0">
                        <a:latin typeface="Cambria Math" panose="02040503050406030204" pitchFamily="18" charset="0"/>
                      </a:rPr>
                      <m:t>𝑎𝑠𝑙</m:t>
                    </m:r>
                    <m:r>
                      <a:rPr lang="en-US" sz="1800" b="0" i="1" smtClean="0">
                        <a:latin typeface="Cambria Math" panose="02040503050406030204" pitchFamily="18" charset="0"/>
                      </a:rPr>
                      <m:t> </m:t>
                    </m:r>
                    <m:r>
                      <a:rPr lang="en-US" sz="1800" b="0" i="1" smtClean="0">
                        <a:latin typeface="Cambria Math" panose="02040503050406030204" pitchFamily="18" charset="0"/>
                      </a:rPr>
                      <m:t>𝑐𝑙𝑖𝑝</m:t>
                    </m:r>
                    <m:r>
                      <a:rPr lang="en-US" sz="1800" b="0" i="1" smtClean="0">
                        <a:latin typeface="Cambria Math" panose="02040503050406030204" pitchFamily="18" charset="0"/>
                      </a:rPr>
                      <m:t>=0.05</m:t>
                    </m:r>
                  </m:oMath>
                </a14:m>
                <a:endParaRPr lang="en-US" sz="1800" dirty="0">
                  <a:latin typeface="Avenir Next LT Pro" panose="020B0504020202020204" pitchFamily="34" charset="0"/>
                </a:endParaRPr>
              </a:p>
              <a:p>
                <a:pPr lvl="1"/>
                <a:r>
                  <a:rPr lang="en-US" sz="1800" dirty="0">
                    <a:latin typeface="Avenir Next LT Pro" panose="020B0504020202020204" pitchFamily="34" charset="0"/>
                  </a:rPr>
                  <a:t>EMA decay = 0.9997</a:t>
                </a:r>
              </a:p>
              <a:p>
                <a:pPr lvl="1"/>
                <a:r>
                  <a:rPr lang="en-US" sz="1800" dirty="0">
                    <a:latin typeface="Avenir Next LT Pro" panose="020B0504020202020204" pitchFamily="34" charset="0"/>
                  </a:rPr>
                  <a:t>Max pooling</a:t>
                </a:r>
              </a:p>
              <a:p>
                <a:pPr lvl="1"/>
                <a:endParaRPr lang="en-US" sz="1800" dirty="0">
                  <a:latin typeface="Avenir Next LT Pro" panose="020B0504020202020204" pitchFamily="34" charset="0"/>
                </a:endParaRPr>
              </a:p>
              <a:p>
                <a:pPr lvl="1"/>
                <a:endParaRPr lang="en-US" sz="1800" dirty="0">
                  <a:latin typeface="Avenir Next LT Pro" panose="020B0504020202020204" pitchFamily="34" charset="0"/>
                </a:endParaRPr>
              </a:p>
              <a:p>
                <a:pPr lvl="1"/>
                <a:endParaRPr lang="en-US" sz="2000" dirty="0">
                  <a:latin typeface="Avenir Next LT Pro" panose="020B0504020202020204" pitchFamily="34" charset="0"/>
                </a:endParaRPr>
              </a:p>
              <a:p>
                <a:pPr lvl="1"/>
                <a:endParaRPr lang="en-US" sz="1200" dirty="0">
                  <a:latin typeface="Avenir Next LT Pro" panose="020B0504020202020204" pitchFamily="34" charset="0"/>
                </a:endParaRPr>
              </a:p>
            </p:txBody>
          </p:sp>
        </mc:Choice>
        <mc:Fallback>
          <p:sp>
            <p:nvSpPr>
              <p:cNvPr id="3" name="Content Placeholder 2">
                <a:extLst>
                  <a:ext uri="{FF2B5EF4-FFF2-40B4-BE49-F238E27FC236}">
                    <a16:creationId xmlns:a16="http://schemas.microsoft.com/office/drawing/2014/main" id="{A4DBC2F3-6089-CA0F-8932-636BBACA2ECB}"/>
                  </a:ext>
                </a:extLst>
              </p:cNvPr>
              <p:cNvSpPr>
                <a:spLocks noGrp="1" noRot="1" noChangeAspect="1" noMove="1" noResize="1" noEditPoints="1" noAdjustHandles="1" noChangeArrowheads="1" noChangeShapeType="1" noTextEdit="1"/>
              </p:cNvSpPr>
              <p:nvPr>
                <p:ph idx="1"/>
              </p:nvPr>
            </p:nvSpPr>
            <p:spPr>
              <a:xfrm>
                <a:off x="372035" y="1219200"/>
                <a:ext cx="11447929" cy="5052093"/>
              </a:xfrm>
              <a:blipFill>
                <a:blip r:embed="rId3"/>
                <a:stretch>
                  <a:fillRect l="-692" t="-1568" b="-965"/>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C02169A0-AAB2-96DC-DE5B-5BCA2A0F3A8A}"/>
              </a:ext>
            </a:extLst>
          </p:cNvPr>
          <p:cNvSpPr>
            <a:spLocks noGrp="1"/>
          </p:cNvSpPr>
          <p:nvPr>
            <p:ph type="title"/>
          </p:nvPr>
        </p:nvSpPr>
        <p:spPr/>
        <p:txBody>
          <a:bodyPr>
            <a:normAutofit fontScale="90000"/>
          </a:bodyPr>
          <a:lstStyle/>
          <a:p>
            <a:r>
              <a:rPr lang="en-US" dirty="0">
                <a:latin typeface="Avenir Next LT Pro" panose="020B0504020202020204" pitchFamily="34" charset="0"/>
              </a:rPr>
              <a:t>Implementation Details </a:t>
            </a:r>
          </a:p>
        </p:txBody>
      </p:sp>
      <p:sp>
        <p:nvSpPr>
          <p:cNvPr id="4" name="Slide Number Placeholder 3">
            <a:extLst>
              <a:ext uri="{FF2B5EF4-FFF2-40B4-BE49-F238E27FC236}">
                <a16:creationId xmlns:a16="http://schemas.microsoft.com/office/drawing/2014/main" id="{DACC1426-B1D0-267A-5DCB-CC8338C68F01}"/>
              </a:ext>
            </a:extLst>
          </p:cNvPr>
          <p:cNvSpPr>
            <a:spLocks noGrp="1"/>
          </p:cNvSpPr>
          <p:nvPr>
            <p:ph type="sldNum" sz="quarter" idx="12"/>
          </p:nvPr>
        </p:nvSpPr>
        <p:spPr/>
        <p:txBody>
          <a:bodyPr/>
          <a:lstStyle/>
          <a:p>
            <a:fld id="{645BFEA2-ABA1-354D-8D58-CCC347097DF6}" type="slidenum">
              <a:rPr lang="en-US" smtClean="0"/>
              <a:pPr/>
              <a:t>24</a:t>
            </a:fld>
            <a:endParaRPr lang="en-US" dirty="0"/>
          </a:p>
        </p:txBody>
      </p:sp>
    </p:spTree>
    <p:extLst>
      <p:ext uri="{BB962C8B-B14F-4D97-AF65-F5344CB8AC3E}">
        <p14:creationId xmlns:p14="http://schemas.microsoft.com/office/powerpoint/2010/main" val="41798220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DBC2F3-6089-CA0F-8932-636BBACA2ECB}"/>
              </a:ext>
            </a:extLst>
          </p:cNvPr>
          <p:cNvSpPr>
            <a:spLocks noGrp="1"/>
          </p:cNvSpPr>
          <p:nvPr>
            <p:ph idx="1"/>
          </p:nvPr>
        </p:nvSpPr>
        <p:spPr>
          <a:xfrm>
            <a:off x="372035" y="1219200"/>
            <a:ext cx="11447929" cy="5052093"/>
          </a:xfrm>
        </p:spPr>
        <p:txBody>
          <a:bodyPr>
            <a:normAutofit/>
          </a:bodyPr>
          <a:lstStyle/>
          <a:p>
            <a:r>
              <a:rPr lang="en-US" altLang="zh-CN" sz="2400" dirty="0">
                <a:latin typeface="Avenir Next LT Pro" panose="020B0504020202020204" pitchFamily="34" charset="0"/>
              </a:rPr>
              <a:t>Model Aggregation – 10 models in total</a:t>
            </a:r>
          </a:p>
          <a:p>
            <a:pPr lvl="1"/>
            <a:r>
              <a:rPr lang="en-US" sz="1800" dirty="0">
                <a:latin typeface="Avenir Next LT Pro" panose="020B0504020202020204" pitchFamily="34" charset="0"/>
              </a:rPr>
              <a:t>ImageNet pre-trained ConvNeXt + EfficientNetV2 fine-tuned on MIMIC (2)</a:t>
            </a:r>
          </a:p>
          <a:p>
            <a:pPr lvl="1"/>
            <a:r>
              <a:rPr lang="en-US" sz="1800" dirty="0">
                <a:latin typeface="Avenir Next LT Pro" panose="020B0504020202020204" pitchFamily="34" charset="0"/>
              </a:rPr>
              <a:t>MIMIC pre-trained ConvNeXt w/ and w/o EMA (2)</a:t>
            </a:r>
          </a:p>
          <a:p>
            <a:pPr lvl="1"/>
            <a:r>
              <a:rPr lang="en-US" sz="1800" dirty="0">
                <a:latin typeface="Avenir Next LT Pro" panose="020B0504020202020204" pitchFamily="34" charset="0"/>
              </a:rPr>
              <a:t>MIMIC pre-trained EfficientNetV2 w/ different random seeds and w/ and w/o EMA (4)</a:t>
            </a:r>
          </a:p>
          <a:p>
            <a:pPr lvl="1"/>
            <a:r>
              <a:rPr lang="en-US" sz="1800" dirty="0">
                <a:latin typeface="Avenir Next LT Pro" panose="020B0504020202020204" pitchFamily="34" charset="0"/>
              </a:rPr>
              <a:t>MIMIC pre-trained EfficientNetV2 fine-tuned with head or tail classes (2)</a:t>
            </a:r>
          </a:p>
          <a:p>
            <a:pPr lvl="1"/>
            <a:endParaRPr lang="en-US" sz="1800" dirty="0">
              <a:latin typeface="Avenir Next LT Pro" panose="020B0504020202020204" pitchFamily="34" charset="0"/>
            </a:endParaRPr>
          </a:p>
          <a:p>
            <a:pPr lvl="1"/>
            <a:endParaRPr lang="en-US" sz="2000" dirty="0">
              <a:latin typeface="Avenir Next LT Pro" panose="020B0504020202020204" pitchFamily="34" charset="0"/>
            </a:endParaRPr>
          </a:p>
          <a:p>
            <a:pPr lvl="1"/>
            <a:endParaRPr lang="en-US" sz="1200" dirty="0">
              <a:latin typeface="Avenir Next LT Pro" panose="020B0504020202020204" pitchFamily="34" charset="0"/>
            </a:endParaRPr>
          </a:p>
        </p:txBody>
      </p:sp>
      <p:sp>
        <p:nvSpPr>
          <p:cNvPr id="2" name="Title 1">
            <a:extLst>
              <a:ext uri="{FF2B5EF4-FFF2-40B4-BE49-F238E27FC236}">
                <a16:creationId xmlns:a16="http://schemas.microsoft.com/office/drawing/2014/main" id="{C02169A0-AAB2-96DC-DE5B-5BCA2A0F3A8A}"/>
              </a:ext>
            </a:extLst>
          </p:cNvPr>
          <p:cNvSpPr>
            <a:spLocks noGrp="1"/>
          </p:cNvSpPr>
          <p:nvPr>
            <p:ph type="title"/>
          </p:nvPr>
        </p:nvSpPr>
        <p:spPr/>
        <p:txBody>
          <a:bodyPr>
            <a:normAutofit fontScale="90000"/>
          </a:bodyPr>
          <a:lstStyle/>
          <a:p>
            <a:r>
              <a:rPr lang="en-US" dirty="0">
                <a:latin typeface="Avenir Next LT Pro" panose="020B0504020202020204" pitchFamily="34" charset="0"/>
              </a:rPr>
              <a:t>Implementation Details </a:t>
            </a:r>
          </a:p>
        </p:txBody>
      </p:sp>
      <p:sp>
        <p:nvSpPr>
          <p:cNvPr id="4" name="Slide Number Placeholder 3">
            <a:extLst>
              <a:ext uri="{FF2B5EF4-FFF2-40B4-BE49-F238E27FC236}">
                <a16:creationId xmlns:a16="http://schemas.microsoft.com/office/drawing/2014/main" id="{DACC1426-B1D0-267A-5DCB-CC8338C68F01}"/>
              </a:ext>
            </a:extLst>
          </p:cNvPr>
          <p:cNvSpPr>
            <a:spLocks noGrp="1"/>
          </p:cNvSpPr>
          <p:nvPr>
            <p:ph type="sldNum" sz="quarter" idx="12"/>
          </p:nvPr>
        </p:nvSpPr>
        <p:spPr/>
        <p:txBody>
          <a:bodyPr/>
          <a:lstStyle/>
          <a:p>
            <a:fld id="{645BFEA2-ABA1-354D-8D58-CCC347097DF6}" type="slidenum">
              <a:rPr lang="en-US" smtClean="0"/>
              <a:pPr/>
              <a:t>25</a:t>
            </a:fld>
            <a:endParaRPr lang="en-US" dirty="0"/>
          </a:p>
        </p:txBody>
      </p:sp>
    </p:spTree>
    <p:extLst>
      <p:ext uri="{BB962C8B-B14F-4D97-AF65-F5344CB8AC3E}">
        <p14:creationId xmlns:p14="http://schemas.microsoft.com/office/powerpoint/2010/main" val="41175491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169A0-AAB2-96DC-DE5B-5BCA2A0F3A8A}"/>
              </a:ext>
            </a:extLst>
          </p:cNvPr>
          <p:cNvSpPr>
            <a:spLocks noGrp="1"/>
          </p:cNvSpPr>
          <p:nvPr>
            <p:ph type="title"/>
          </p:nvPr>
        </p:nvSpPr>
        <p:spPr/>
        <p:txBody>
          <a:bodyPr>
            <a:normAutofit fontScale="90000"/>
          </a:bodyPr>
          <a:lstStyle/>
          <a:p>
            <a:r>
              <a:rPr lang="en-US" dirty="0">
                <a:latin typeface="Avenir Next LT Pro" panose="020B0504020202020204" pitchFamily="34" charset="0"/>
              </a:rPr>
              <a:t>Motivation</a:t>
            </a:r>
          </a:p>
        </p:txBody>
      </p:sp>
      <p:sp>
        <p:nvSpPr>
          <p:cNvPr id="3" name="!!main text">
            <a:extLst>
              <a:ext uri="{FF2B5EF4-FFF2-40B4-BE49-F238E27FC236}">
                <a16:creationId xmlns:a16="http://schemas.microsoft.com/office/drawing/2014/main" id="{A4DBC2F3-6089-CA0F-8932-636BBACA2ECB}"/>
              </a:ext>
            </a:extLst>
          </p:cNvPr>
          <p:cNvSpPr>
            <a:spLocks noGrp="1"/>
          </p:cNvSpPr>
          <p:nvPr>
            <p:ph idx="1"/>
          </p:nvPr>
        </p:nvSpPr>
        <p:spPr>
          <a:xfrm>
            <a:off x="372035" y="1225378"/>
            <a:ext cx="11447929" cy="4957763"/>
          </a:xfrm>
        </p:spPr>
        <p:txBody>
          <a:bodyPr>
            <a:normAutofit/>
          </a:bodyPr>
          <a:lstStyle/>
          <a:p>
            <a:r>
              <a:rPr lang="en-US" sz="2400" dirty="0">
                <a:latin typeface="Avenir Next LT Pro" panose="020B0504020202020204" pitchFamily="34" charset="0"/>
              </a:rPr>
              <a:t>Q1. Why CLIP for medical imaging?</a:t>
            </a:r>
          </a:p>
          <a:p>
            <a:pPr lvl="1"/>
            <a:r>
              <a:rPr lang="en-US" sz="1800" dirty="0">
                <a:latin typeface="Avenir Next LT Pro" panose="020B0504020202020204" pitchFamily="34" charset="0"/>
              </a:rPr>
              <a:t>Contrastive Language-Image Pretraining</a:t>
            </a:r>
            <a:r>
              <a:rPr lang="en-US" sz="1800" baseline="30000" dirty="0">
                <a:latin typeface="Avenir Next LT Pro" panose="020B0504020202020204" pitchFamily="34" charset="0"/>
              </a:rPr>
              <a:t>1</a:t>
            </a:r>
            <a:endParaRPr lang="en-US" sz="1800" dirty="0">
              <a:latin typeface="Avenir Next LT Pro" panose="020B0504020202020204" pitchFamily="34" charset="0"/>
            </a:endParaRPr>
          </a:p>
          <a:p>
            <a:pPr lvl="1"/>
            <a:r>
              <a:rPr lang="en-US" sz="1800" dirty="0">
                <a:latin typeface="Avenir Next LT Pro" panose="020B0504020202020204" pitchFamily="34" charset="0"/>
              </a:rPr>
              <a:t>Utilize abundant textual information </a:t>
            </a:r>
            <a:r>
              <a:rPr lang="en-US" sz="1800" dirty="0">
                <a:latin typeface="Avenir Next LT Pro" panose="020B0504020202020204" pitchFamily="34" charset="0"/>
                <a:sym typeface="Wingdings" panose="05000000000000000000" pitchFamily="2" charset="2"/>
              </a:rPr>
              <a:t> Task 1&amp;2</a:t>
            </a:r>
            <a:endParaRPr lang="en-US" sz="1800" dirty="0">
              <a:latin typeface="Avenir Next LT Pro" panose="020B0504020202020204" pitchFamily="34" charset="0"/>
            </a:endParaRPr>
          </a:p>
          <a:p>
            <a:pPr lvl="1"/>
            <a:r>
              <a:rPr lang="en-US" sz="1800" dirty="0">
                <a:latin typeface="Avenir Next LT Pro" panose="020B0504020202020204" pitchFamily="34" charset="0"/>
              </a:rPr>
              <a:t>Allow </a:t>
            </a:r>
            <a:r>
              <a:rPr lang="en-US" sz="1800" b="1" dirty="0">
                <a:latin typeface="Avenir Next LT Pro" panose="020B0504020202020204" pitchFamily="34" charset="0"/>
              </a:rPr>
              <a:t>open-set</a:t>
            </a:r>
            <a:r>
              <a:rPr lang="en-US" sz="1800" dirty="0">
                <a:latin typeface="Avenir Next LT Pro" panose="020B0504020202020204" pitchFamily="34" charset="0"/>
              </a:rPr>
              <a:t> zero-shot classification </a:t>
            </a:r>
            <a:r>
              <a:rPr lang="en-US" sz="1800" dirty="0">
                <a:latin typeface="Avenir Next LT Pro" panose="020B0504020202020204" pitchFamily="34" charset="0"/>
                <a:sym typeface="Wingdings" panose="05000000000000000000" pitchFamily="2" charset="2"/>
              </a:rPr>
              <a:t> Task 3</a:t>
            </a:r>
            <a:endParaRPr lang="en-US" sz="1800" dirty="0">
              <a:latin typeface="Avenir Next LT Pro" panose="020B0504020202020204" pitchFamily="34" charset="0"/>
            </a:endParaRPr>
          </a:p>
        </p:txBody>
      </p:sp>
      <p:sp>
        <p:nvSpPr>
          <p:cNvPr id="4" name="Slide Number Placeholder 3">
            <a:extLst>
              <a:ext uri="{FF2B5EF4-FFF2-40B4-BE49-F238E27FC236}">
                <a16:creationId xmlns:a16="http://schemas.microsoft.com/office/drawing/2014/main" id="{DACC1426-B1D0-267A-5DCB-CC8338C68F01}"/>
              </a:ext>
            </a:extLst>
          </p:cNvPr>
          <p:cNvSpPr>
            <a:spLocks noGrp="1"/>
          </p:cNvSpPr>
          <p:nvPr>
            <p:ph type="sldNum" sz="quarter" idx="12"/>
          </p:nvPr>
        </p:nvSpPr>
        <p:spPr/>
        <p:txBody>
          <a:bodyPr/>
          <a:lstStyle/>
          <a:p>
            <a:fld id="{645BFEA2-ABA1-354D-8D58-CCC347097DF6}" type="slidenum">
              <a:rPr lang="en-US" smtClean="0"/>
              <a:pPr/>
              <a:t>3</a:t>
            </a:fld>
            <a:endParaRPr lang="en-US" dirty="0"/>
          </a:p>
        </p:txBody>
      </p:sp>
      <p:pic>
        <p:nvPicPr>
          <p:cNvPr id="6" name="Picture 5">
            <a:extLst>
              <a:ext uri="{FF2B5EF4-FFF2-40B4-BE49-F238E27FC236}">
                <a16:creationId xmlns:a16="http://schemas.microsoft.com/office/drawing/2014/main" id="{AB975473-B13C-B737-562D-0B71C85DEA0B}"/>
              </a:ext>
            </a:extLst>
          </p:cNvPr>
          <p:cNvPicPr>
            <a:picLocks noChangeAspect="1"/>
          </p:cNvPicPr>
          <p:nvPr/>
        </p:nvPicPr>
        <p:blipFill>
          <a:blip r:embed="rId3"/>
          <a:stretch>
            <a:fillRect/>
          </a:stretch>
        </p:blipFill>
        <p:spPr>
          <a:xfrm>
            <a:off x="1420284" y="2850464"/>
            <a:ext cx="9351433" cy="3449478"/>
          </a:xfrm>
          <a:prstGeom prst="rect">
            <a:avLst/>
          </a:prstGeom>
        </p:spPr>
      </p:pic>
      <p:sp>
        <p:nvSpPr>
          <p:cNvPr id="5" name="TextBox 4">
            <a:extLst>
              <a:ext uri="{FF2B5EF4-FFF2-40B4-BE49-F238E27FC236}">
                <a16:creationId xmlns:a16="http://schemas.microsoft.com/office/drawing/2014/main" id="{A258CCE1-A552-BA87-5B54-1EFCC4FA4D5C}"/>
              </a:ext>
            </a:extLst>
          </p:cNvPr>
          <p:cNvSpPr txBox="1"/>
          <p:nvPr/>
        </p:nvSpPr>
        <p:spPr>
          <a:xfrm>
            <a:off x="372035" y="6551654"/>
            <a:ext cx="9458038" cy="253916"/>
          </a:xfrm>
          <a:prstGeom prst="rect">
            <a:avLst/>
          </a:prstGeom>
          <a:noFill/>
        </p:spPr>
        <p:txBody>
          <a:bodyPr wrap="none" rtlCol="0">
            <a:spAutoFit/>
          </a:bodyPr>
          <a:lstStyle/>
          <a:p>
            <a:r>
              <a:rPr lang="en-US" sz="1050" dirty="0">
                <a:solidFill>
                  <a:schemeClr val="bg1">
                    <a:lumMod val="50000"/>
                  </a:schemeClr>
                </a:solidFill>
                <a:highlight>
                  <a:srgbClr val="FFFFFF"/>
                </a:highlight>
                <a:latin typeface="Arial" panose="020B0604020202020204" pitchFamily="34" charset="0"/>
              </a:rPr>
              <a:t>[1] </a:t>
            </a:r>
            <a:r>
              <a:rPr lang="en-US" sz="1050" b="0" i="0" dirty="0">
                <a:solidFill>
                  <a:schemeClr val="bg1">
                    <a:lumMod val="50000"/>
                  </a:schemeClr>
                </a:solidFill>
                <a:effectLst/>
                <a:highlight>
                  <a:srgbClr val="FFFFFF"/>
                </a:highlight>
                <a:latin typeface="Arial" panose="020B0604020202020204" pitchFamily="34" charset="0"/>
              </a:rPr>
              <a:t>Radford, Alec, et al. "Learning transferable visual models from natural language supervision." </a:t>
            </a:r>
            <a:r>
              <a:rPr lang="en-US" sz="1050" b="0" i="1" dirty="0">
                <a:solidFill>
                  <a:schemeClr val="bg1">
                    <a:lumMod val="50000"/>
                  </a:schemeClr>
                </a:solidFill>
                <a:effectLst/>
                <a:highlight>
                  <a:srgbClr val="FFFFFF"/>
                </a:highlight>
                <a:latin typeface="Arial" panose="020B0604020202020204" pitchFamily="34" charset="0"/>
              </a:rPr>
              <a:t>International conference on machine learning</a:t>
            </a:r>
            <a:r>
              <a:rPr lang="en-US" sz="1050" b="0" i="0" dirty="0">
                <a:solidFill>
                  <a:schemeClr val="bg1">
                    <a:lumMod val="50000"/>
                  </a:schemeClr>
                </a:solidFill>
                <a:effectLst/>
                <a:highlight>
                  <a:srgbClr val="FFFFFF"/>
                </a:highlight>
                <a:latin typeface="Arial" panose="020B0604020202020204" pitchFamily="34" charset="0"/>
              </a:rPr>
              <a:t>. PMLR, 2021.</a:t>
            </a:r>
            <a:endParaRPr lang="en-US" sz="1050" dirty="0">
              <a:solidFill>
                <a:schemeClr val="bg1">
                  <a:lumMod val="50000"/>
                </a:schemeClr>
              </a:solidFill>
            </a:endParaRPr>
          </a:p>
        </p:txBody>
      </p:sp>
    </p:spTree>
    <p:extLst>
      <p:ext uri="{BB962C8B-B14F-4D97-AF65-F5344CB8AC3E}">
        <p14:creationId xmlns:p14="http://schemas.microsoft.com/office/powerpoint/2010/main" val="7676182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169A0-AAB2-96DC-DE5B-5BCA2A0F3A8A}"/>
              </a:ext>
            </a:extLst>
          </p:cNvPr>
          <p:cNvSpPr>
            <a:spLocks noGrp="1"/>
          </p:cNvSpPr>
          <p:nvPr>
            <p:ph type="title"/>
          </p:nvPr>
        </p:nvSpPr>
        <p:spPr/>
        <p:txBody>
          <a:bodyPr>
            <a:normAutofit fontScale="90000"/>
          </a:bodyPr>
          <a:lstStyle/>
          <a:p>
            <a:r>
              <a:rPr lang="en-US" dirty="0">
                <a:latin typeface="Avenir Next LT Pro" panose="020B0504020202020204" pitchFamily="34" charset="0"/>
              </a:rPr>
              <a:t>Motivation</a:t>
            </a:r>
          </a:p>
        </p:txBody>
      </p:sp>
      <p:sp>
        <p:nvSpPr>
          <p:cNvPr id="3" name="!!main text">
            <a:extLst>
              <a:ext uri="{FF2B5EF4-FFF2-40B4-BE49-F238E27FC236}">
                <a16:creationId xmlns:a16="http://schemas.microsoft.com/office/drawing/2014/main" id="{A4DBC2F3-6089-CA0F-8932-636BBACA2ECB}"/>
              </a:ext>
            </a:extLst>
          </p:cNvPr>
          <p:cNvSpPr>
            <a:spLocks noGrp="1"/>
          </p:cNvSpPr>
          <p:nvPr>
            <p:ph idx="1"/>
          </p:nvPr>
        </p:nvSpPr>
        <p:spPr/>
        <p:txBody>
          <a:bodyPr>
            <a:normAutofit/>
          </a:bodyPr>
          <a:lstStyle/>
          <a:p>
            <a:r>
              <a:rPr lang="en-US" sz="2400" dirty="0">
                <a:latin typeface="Avenir Next LT Pro" panose="020B0504020202020204" pitchFamily="34" charset="0"/>
              </a:rPr>
              <a:t>Q2. What makes medical image</a:t>
            </a:r>
            <a:r>
              <a:rPr lang="en-US" altLang="zh-CN" sz="2400" dirty="0">
                <a:latin typeface="Avenir Next LT Pro" panose="020B0504020202020204" pitchFamily="34" charset="0"/>
              </a:rPr>
              <a:t>s</a:t>
            </a:r>
            <a:r>
              <a:rPr lang="en-US" sz="2400" dirty="0">
                <a:latin typeface="Avenir Next LT Pro" panose="020B0504020202020204" pitchFamily="34" charset="0"/>
              </a:rPr>
              <a:t> different?</a:t>
            </a:r>
          </a:p>
          <a:p>
            <a:pPr lvl="1"/>
            <a:r>
              <a:rPr lang="en-US" sz="1800" dirty="0">
                <a:latin typeface="Avenir Next LT Pro" panose="020B0504020202020204" pitchFamily="34" charset="0"/>
              </a:rPr>
              <a:t>Property #1: </a:t>
            </a:r>
            <a:r>
              <a:rPr lang="en-US" sz="1800" b="1" dirty="0">
                <a:latin typeface="Avenir Next LT Pro" panose="020B0504020202020204" pitchFamily="34" charset="0"/>
              </a:rPr>
              <a:t>Multi-view nature</a:t>
            </a:r>
          </a:p>
        </p:txBody>
      </p:sp>
      <p:sp>
        <p:nvSpPr>
          <p:cNvPr id="4" name="Slide Number Placeholder 3">
            <a:extLst>
              <a:ext uri="{FF2B5EF4-FFF2-40B4-BE49-F238E27FC236}">
                <a16:creationId xmlns:a16="http://schemas.microsoft.com/office/drawing/2014/main" id="{DACC1426-B1D0-267A-5DCB-CC8338C68F01}"/>
              </a:ext>
            </a:extLst>
          </p:cNvPr>
          <p:cNvSpPr>
            <a:spLocks noGrp="1"/>
          </p:cNvSpPr>
          <p:nvPr>
            <p:ph type="sldNum" sz="quarter" idx="12"/>
          </p:nvPr>
        </p:nvSpPr>
        <p:spPr/>
        <p:txBody>
          <a:bodyPr/>
          <a:lstStyle/>
          <a:p>
            <a:fld id="{645BFEA2-ABA1-354D-8D58-CCC347097DF6}" type="slidenum">
              <a:rPr lang="en-US" smtClean="0"/>
              <a:pPr/>
              <a:t>4</a:t>
            </a:fld>
            <a:endParaRPr lang="en-US" dirty="0"/>
          </a:p>
        </p:txBody>
      </p:sp>
      <p:pic>
        <p:nvPicPr>
          <p:cNvPr id="5" name="Picture 4">
            <a:extLst>
              <a:ext uri="{FF2B5EF4-FFF2-40B4-BE49-F238E27FC236}">
                <a16:creationId xmlns:a16="http://schemas.microsoft.com/office/drawing/2014/main" id="{96D76C56-7D8D-2445-50AD-2AD4CDDE17A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04823" y="2406424"/>
            <a:ext cx="2300788" cy="2789413"/>
          </a:xfrm>
          <a:prstGeom prst="rect">
            <a:avLst/>
          </a:prstGeom>
          <a:ln w="19050">
            <a:solidFill>
              <a:schemeClr val="accent1"/>
            </a:solidFill>
          </a:ln>
        </p:spPr>
      </p:pic>
      <p:pic>
        <p:nvPicPr>
          <p:cNvPr id="7" name="Picture 6">
            <a:extLst>
              <a:ext uri="{FF2B5EF4-FFF2-40B4-BE49-F238E27FC236}">
                <a16:creationId xmlns:a16="http://schemas.microsoft.com/office/drawing/2014/main" id="{7B5BE244-C56F-FF2E-D523-0690CF66F2B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24238" y="2406425"/>
            <a:ext cx="2300788" cy="2789413"/>
          </a:xfrm>
          <a:prstGeom prst="rect">
            <a:avLst/>
          </a:prstGeom>
          <a:ln w="19050">
            <a:solidFill>
              <a:schemeClr val="accent1"/>
            </a:solidFill>
          </a:ln>
        </p:spPr>
      </p:pic>
      <p:grpSp>
        <p:nvGrpSpPr>
          <p:cNvPr id="12" name="Group 11">
            <a:extLst>
              <a:ext uri="{FF2B5EF4-FFF2-40B4-BE49-F238E27FC236}">
                <a16:creationId xmlns:a16="http://schemas.microsoft.com/office/drawing/2014/main" id="{FFDEBC2F-3234-432B-D949-CE1BE0FAFE38}"/>
              </a:ext>
            </a:extLst>
          </p:cNvPr>
          <p:cNvGrpSpPr/>
          <p:nvPr/>
        </p:nvGrpSpPr>
        <p:grpSpPr>
          <a:xfrm>
            <a:off x="6965309" y="1584389"/>
            <a:ext cx="3451255" cy="4224274"/>
            <a:chOff x="7144777" y="2450043"/>
            <a:chExt cx="3451255" cy="4224274"/>
          </a:xfrm>
        </p:grpSpPr>
        <p:pic>
          <p:nvPicPr>
            <p:cNvPr id="8" name="Picture 7" descr="A close-up of a breast&#10;&#10;Description automatically generated">
              <a:extLst>
                <a:ext uri="{FF2B5EF4-FFF2-40B4-BE49-F238E27FC236}">
                  <a16:creationId xmlns:a16="http://schemas.microsoft.com/office/drawing/2014/main" id="{B58A4B47-05E6-55E4-86D4-7109AAD81A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14275" y="2450043"/>
              <a:ext cx="1681757" cy="2071034"/>
            </a:xfrm>
            <a:prstGeom prst="rect">
              <a:avLst/>
            </a:prstGeom>
            <a:ln w="19050">
              <a:solidFill>
                <a:schemeClr val="accent1"/>
              </a:solidFill>
            </a:ln>
          </p:spPr>
        </p:pic>
        <p:pic>
          <p:nvPicPr>
            <p:cNvPr id="9" name="Picture 8" descr="A close-up of a breast&#10;&#10;Description automatically generated">
              <a:extLst>
                <a:ext uri="{FF2B5EF4-FFF2-40B4-BE49-F238E27FC236}">
                  <a16:creationId xmlns:a16="http://schemas.microsoft.com/office/drawing/2014/main" id="{E997C830-2F6A-2323-5FF2-1752BE6704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44777" y="4603283"/>
              <a:ext cx="1681757" cy="2071034"/>
            </a:xfrm>
            <a:prstGeom prst="rect">
              <a:avLst/>
            </a:prstGeom>
            <a:ln w="19050">
              <a:solidFill>
                <a:schemeClr val="accent1"/>
              </a:solidFill>
            </a:ln>
          </p:spPr>
        </p:pic>
        <p:pic>
          <p:nvPicPr>
            <p:cNvPr id="10" name="Picture 9" descr="Close-up of a breast scan&#10;&#10;Description automatically generated">
              <a:extLst>
                <a:ext uri="{FF2B5EF4-FFF2-40B4-BE49-F238E27FC236}">
                  <a16:creationId xmlns:a16="http://schemas.microsoft.com/office/drawing/2014/main" id="{A91D8C29-017E-50C2-B4BC-E5AAB52D6AC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14274" y="4603283"/>
              <a:ext cx="1681757" cy="2071034"/>
            </a:xfrm>
            <a:prstGeom prst="rect">
              <a:avLst/>
            </a:prstGeom>
            <a:ln w="19050">
              <a:solidFill>
                <a:schemeClr val="accent1"/>
              </a:solidFill>
            </a:ln>
          </p:spPr>
        </p:pic>
        <p:pic>
          <p:nvPicPr>
            <p:cNvPr id="11" name="Picture 10" descr="A close-up of a breast&#10;&#10;Description automatically generated">
              <a:extLst>
                <a:ext uri="{FF2B5EF4-FFF2-40B4-BE49-F238E27FC236}">
                  <a16:creationId xmlns:a16="http://schemas.microsoft.com/office/drawing/2014/main" id="{A3885A04-8475-2842-556F-3F89E74DD79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44777" y="2450043"/>
              <a:ext cx="1681757" cy="2071034"/>
            </a:xfrm>
            <a:prstGeom prst="rect">
              <a:avLst/>
            </a:prstGeom>
            <a:ln w="19050">
              <a:solidFill>
                <a:schemeClr val="accent1"/>
              </a:solidFill>
            </a:ln>
          </p:spPr>
        </p:pic>
      </p:grpSp>
      <p:sp>
        <p:nvSpPr>
          <p:cNvPr id="13" name="TextBox 12">
            <a:extLst>
              <a:ext uri="{FF2B5EF4-FFF2-40B4-BE49-F238E27FC236}">
                <a16:creationId xmlns:a16="http://schemas.microsoft.com/office/drawing/2014/main" id="{9BD90B8C-DB45-58F0-9F0D-0843F611E3C0}"/>
              </a:ext>
            </a:extLst>
          </p:cNvPr>
          <p:cNvSpPr txBox="1"/>
          <p:nvPr/>
        </p:nvSpPr>
        <p:spPr>
          <a:xfrm>
            <a:off x="2076480" y="5861389"/>
            <a:ext cx="3331361" cy="307777"/>
          </a:xfrm>
          <a:prstGeom prst="rect">
            <a:avLst/>
          </a:prstGeom>
          <a:noFill/>
        </p:spPr>
        <p:txBody>
          <a:bodyPr wrap="none" rtlCol="0">
            <a:spAutoFit/>
          </a:bodyPr>
          <a:lstStyle/>
          <a:p>
            <a:pPr algn="ctr"/>
            <a:r>
              <a:rPr lang="en-US" sz="1400" dirty="0">
                <a:latin typeface="Consolas" panose="020B0609020204030204" pitchFamily="49" charset="0"/>
                <a:cs typeface="Times New Roman" panose="02020603050405020304" pitchFamily="18" charset="0"/>
              </a:rPr>
              <a:t>Chest X-ray (</a:t>
            </a:r>
            <a:r>
              <a:rPr lang="en-US" sz="1400" b="1" dirty="0">
                <a:latin typeface="Consolas" panose="020B0609020204030204" pitchFamily="49" charset="0"/>
                <a:cs typeface="Times New Roman" panose="02020603050405020304" pitchFamily="18" charset="0"/>
              </a:rPr>
              <a:t>PA</a:t>
            </a:r>
            <a:r>
              <a:rPr lang="en-US" sz="1400" dirty="0">
                <a:latin typeface="Consolas" panose="020B0609020204030204" pitchFamily="49" charset="0"/>
                <a:cs typeface="Times New Roman" panose="02020603050405020304" pitchFamily="18" charset="0"/>
              </a:rPr>
              <a:t> &amp; </a:t>
            </a:r>
            <a:r>
              <a:rPr lang="en-US" sz="1400" b="1" dirty="0">
                <a:latin typeface="Consolas" panose="020B0609020204030204" pitchFamily="49" charset="0"/>
                <a:cs typeface="Times New Roman" panose="02020603050405020304" pitchFamily="18" charset="0"/>
              </a:rPr>
              <a:t>Lateral</a:t>
            </a:r>
            <a:r>
              <a:rPr lang="en-US" sz="1400" dirty="0">
                <a:latin typeface="Consolas" panose="020B0609020204030204" pitchFamily="49" charset="0"/>
                <a:cs typeface="Times New Roman" panose="02020603050405020304" pitchFamily="18" charset="0"/>
              </a:rPr>
              <a:t> View)</a:t>
            </a:r>
            <a:r>
              <a:rPr lang="en-US" sz="1400" baseline="30000" dirty="0">
                <a:latin typeface="Consolas" panose="020B0609020204030204" pitchFamily="49" charset="0"/>
                <a:cs typeface="Times New Roman" panose="02020603050405020304" pitchFamily="18" charset="0"/>
              </a:rPr>
              <a:t>1</a:t>
            </a:r>
            <a:endParaRPr lang="en-US" sz="1400" dirty="0">
              <a:latin typeface="Consolas" panose="020B0609020204030204" pitchFamily="49" charset="0"/>
              <a:cs typeface="Times New Roman" panose="02020603050405020304" pitchFamily="18" charset="0"/>
            </a:endParaRPr>
          </a:p>
        </p:txBody>
      </p:sp>
      <p:sp>
        <p:nvSpPr>
          <p:cNvPr id="14" name="TextBox 13">
            <a:extLst>
              <a:ext uri="{FF2B5EF4-FFF2-40B4-BE49-F238E27FC236}">
                <a16:creationId xmlns:a16="http://schemas.microsoft.com/office/drawing/2014/main" id="{51478280-0C11-C9E1-A6A8-1C4E8C6C80E5}"/>
              </a:ext>
            </a:extLst>
          </p:cNvPr>
          <p:cNvSpPr txBox="1"/>
          <p:nvPr/>
        </p:nvSpPr>
        <p:spPr>
          <a:xfrm>
            <a:off x="6478632" y="5861389"/>
            <a:ext cx="4424609" cy="307777"/>
          </a:xfrm>
          <a:prstGeom prst="rect">
            <a:avLst/>
          </a:prstGeom>
          <a:noFill/>
        </p:spPr>
        <p:txBody>
          <a:bodyPr wrap="none" rtlCol="0">
            <a:spAutoFit/>
          </a:bodyPr>
          <a:lstStyle/>
          <a:p>
            <a:pPr algn="ctr"/>
            <a:r>
              <a:rPr lang="en-US" sz="1400" dirty="0">
                <a:latin typeface="Consolas" panose="020B0609020204030204" pitchFamily="49" charset="0"/>
                <a:cs typeface="Times New Roman" panose="02020603050405020304" pitchFamily="18" charset="0"/>
              </a:rPr>
              <a:t>Mammography (</a:t>
            </a:r>
            <a:r>
              <a:rPr lang="en-US" sz="1400" b="1" dirty="0">
                <a:latin typeface="Consolas" panose="020B0609020204030204" pitchFamily="49" charset="0"/>
                <a:cs typeface="Times New Roman" panose="02020603050405020304" pitchFamily="18" charset="0"/>
              </a:rPr>
              <a:t>MLO</a:t>
            </a:r>
            <a:r>
              <a:rPr lang="en-US" sz="1400" dirty="0">
                <a:latin typeface="Consolas" panose="020B0609020204030204" pitchFamily="49" charset="0"/>
                <a:cs typeface="Times New Roman" panose="02020603050405020304" pitchFamily="18" charset="0"/>
              </a:rPr>
              <a:t> &amp; </a:t>
            </a:r>
            <a:r>
              <a:rPr lang="en-US" sz="1400" b="1" dirty="0">
                <a:latin typeface="Consolas" panose="020B0609020204030204" pitchFamily="49" charset="0"/>
                <a:cs typeface="Times New Roman" panose="02020603050405020304" pitchFamily="18" charset="0"/>
              </a:rPr>
              <a:t>CC</a:t>
            </a:r>
            <a:r>
              <a:rPr lang="en-US" sz="1400" dirty="0">
                <a:latin typeface="Consolas" panose="020B0609020204030204" pitchFamily="49" charset="0"/>
                <a:cs typeface="Times New Roman" panose="02020603050405020304" pitchFamily="18" charset="0"/>
              </a:rPr>
              <a:t> view for both sides)</a:t>
            </a:r>
            <a:r>
              <a:rPr lang="en-US" sz="1400" baseline="30000" dirty="0">
                <a:latin typeface="Consolas" panose="020B0609020204030204" pitchFamily="49" charset="0"/>
                <a:cs typeface="Times New Roman" panose="02020603050405020304" pitchFamily="18" charset="0"/>
              </a:rPr>
              <a:t>2</a:t>
            </a:r>
            <a:endParaRPr lang="en-US" sz="1400" dirty="0">
              <a:latin typeface="Consolas" panose="020B0609020204030204" pitchFamily="49" charset="0"/>
              <a:cs typeface="Times New Roman" panose="02020603050405020304" pitchFamily="18" charset="0"/>
            </a:endParaRPr>
          </a:p>
        </p:txBody>
      </p:sp>
      <p:sp>
        <p:nvSpPr>
          <p:cNvPr id="15" name="TextBox 14">
            <a:extLst>
              <a:ext uri="{FF2B5EF4-FFF2-40B4-BE49-F238E27FC236}">
                <a16:creationId xmlns:a16="http://schemas.microsoft.com/office/drawing/2014/main" id="{58045323-1867-C6B6-A612-9B1F20CAB60E}"/>
              </a:ext>
            </a:extLst>
          </p:cNvPr>
          <p:cNvSpPr txBox="1"/>
          <p:nvPr/>
        </p:nvSpPr>
        <p:spPr>
          <a:xfrm>
            <a:off x="372035" y="6288608"/>
            <a:ext cx="11447929" cy="577081"/>
          </a:xfrm>
          <a:prstGeom prst="rect">
            <a:avLst/>
          </a:prstGeom>
          <a:noFill/>
        </p:spPr>
        <p:txBody>
          <a:bodyPr wrap="square" rtlCol="0">
            <a:spAutoFit/>
          </a:bodyPr>
          <a:lstStyle/>
          <a:p>
            <a:r>
              <a:rPr lang="en-US" sz="1050" dirty="0">
                <a:solidFill>
                  <a:schemeClr val="bg1">
                    <a:lumMod val="50000"/>
                  </a:schemeClr>
                </a:solidFill>
                <a:highlight>
                  <a:srgbClr val="FFFFFF"/>
                </a:highlight>
                <a:latin typeface="Arial" panose="020B0604020202020204" pitchFamily="34" charset="0"/>
              </a:rPr>
              <a:t>[1] </a:t>
            </a:r>
            <a:r>
              <a:rPr lang="en-US" sz="1050" b="0" i="0" dirty="0">
                <a:solidFill>
                  <a:schemeClr val="bg1">
                    <a:lumMod val="50000"/>
                  </a:schemeClr>
                </a:solidFill>
                <a:effectLst/>
                <a:highlight>
                  <a:srgbClr val="FFFFFF"/>
                </a:highlight>
                <a:latin typeface="Arial" panose="020B0604020202020204" pitchFamily="34" charset="0"/>
              </a:rPr>
              <a:t>Johnson, Alistair EW, et al. "MIMIC-CXR-JPG, a large publicly available database of labeled chest radiographs." </a:t>
            </a:r>
            <a:r>
              <a:rPr lang="en-US" sz="1050" b="0" i="0" dirty="0" err="1">
                <a:solidFill>
                  <a:schemeClr val="bg1">
                    <a:lumMod val="50000"/>
                  </a:schemeClr>
                </a:solidFill>
                <a:effectLst/>
                <a:highlight>
                  <a:srgbClr val="FFFFFF"/>
                </a:highlight>
                <a:latin typeface="Arial" panose="020B0604020202020204" pitchFamily="34" charset="0"/>
              </a:rPr>
              <a:t>arXiv</a:t>
            </a:r>
            <a:r>
              <a:rPr lang="en-US" sz="1050" b="0" i="0" dirty="0">
                <a:solidFill>
                  <a:schemeClr val="bg1">
                    <a:lumMod val="50000"/>
                  </a:schemeClr>
                </a:solidFill>
                <a:effectLst/>
                <a:highlight>
                  <a:srgbClr val="FFFFFF"/>
                </a:highlight>
                <a:latin typeface="Arial" panose="020B0604020202020204" pitchFamily="34" charset="0"/>
              </a:rPr>
              <a:t> preprint arXiv:1901.07042 (2019).</a:t>
            </a:r>
          </a:p>
          <a:p>
            <a:r>
              <a:rPr lang="en-US" sz="1050" dirty="0">
                <a:solidFill>
                  <a:schemeClr val="bg1">
                    <a:lumMod val="50000"/>
                  </a:schemeClr>
                </a:solidFill>
                <a:highlight>
                  <a:srgbClr val="FFFFFF"/>
                </a:highlight>
                <a:latin typeface="Arial" panose="020B0604020202020204" pitchFamily="34" charset="0"/>
              </a:rPr>
              <a:t>[2] Jeong, </a:t>
            </a:r>
            <a:r>
              <a:rPr lang="en-US" sz="1050" dirty="0" err="1">
                <a:solidFill>
                  <a:schemeClr val="bg1">
                    <a:lumMod val="50000"/>
                  </a:schemeClr>
                </a:solidFill>
                <a:highlight>
                  <a:srgbClr val="FFFFFF"/>
                </a:highlight>
                <a:latin typeface="Arial" panose="020B0604020202020204" pitchFamily="34" charset="0"/>
              </a:rPr>
              <a:t>Jiwoong</a:t>
            </a:r>
            <a:r>
              <a:rPr lang="en-US" sz="1050" dirty="0">
                <a:solidFill>
                  <a:schemeClr val="bg1">
                    <a:lumMod val="50000"/>
                  </a:schemeClr>
                </a:solidFill>
                <a:highlight>
                  <a:srgbClr val="FFFFFF"/>
                </a:highlight>
                <a:latin typeface="Arial" panose="020B0604020202020204" pitchFamily="34" charset="0"/>
              </a:rPr>
              <a:t> J., et al. "The </a:t>
            </a:r>
            <a:r>
              <a:rPr lang="en-US" sz="1050" dirty="0" err="1">
                <a:solidFill>
                  <a:schemeClr val="bg1">
                    <a:lumMod val="50000"/>
                  </a:schemeClr>
                </a:solidFill>
                <a:highlight>
                  <a:srgbClr val="FFFFFF"/>
                </a:highlight>
                <a:latin typeface="Arial" panose="020B0604020202020204" pitchFamily="34" charset="0"/>
              </a:rPr>
              <a:t>EMory</a:t>
            </a:r>
            <a:r>
              <a:rPr lang="en-US" sz="1050" dirty="0">
                <a:solidFill>
                  <a:schemeClr val="bg1">
                    <a:lumMod val="50000"/>
                  </a:schemeClr>
                </a:solidFill>
                <a:highlight>
                  <a:srgbClr val="FFFFFF"/>
                </a:highlight>
                <a:latin typeface="Arial" panose="020B0604020202020204" pitchFamily="34" charset="0"/>
              </a:rPr>
              <a:t> </a:t>
            </a:r>
            <a:r>
              <a:rPr lang="en-US" sz="1050" dirty="0" err="1">
                <a:solidFill>
                  <a:schemeClr val="bg1">
                    <a:lumMod val="50000"/>
                  </a:schemeClr>
                </a:solidFill>
                <a:highlight>
                  <a:srgbClr val="FFFFFF"/>
                </a:highlight>
                <a:latin typeface="Arial" panose="020B0604020202020204" pitchFamily="34" charset="0"/>
              </a:rPr>
              <a:t>BrEast</a:t>
            </a:r>
            <a:r>
              <a:rPr lang="en-US" sz="1050" dirty="0">
                <a:solidFill>
                  <a:schemeClr val="bg1">
                    <a:lumMod val="50000"/>
                  </a:schemeClr>
                </a:solidFill>
                <a:highlight>
                  <a:srgbClr val="FFFFFF"/>
                </a:highlight>
                <a:latin typeface="Arial" panose="020B0604020202020204" pitchFamily="34" charset="0"/>
              </a:rPr>
              <a:t> imaging Dataset (EMBED): A racially diverse, granular dataset of 3.4 million screening and diagnostic mammographic images." Radiology: Artificial Intelligence 5.1 (2023): e220047. </a:t>
            </a:r>
            <a:endParaRPr lang="en-US" sz="1050" dirty="0">
              <a:solidFill>
                <a:schemeClr val="bg1">
                  <a:lumMod val="50000"/>
                </a:schemeClr>
              </a:solidFill>
            </a:endParaRPr>
          </a:p>
        </p:txBody>
      </p:sp>
    </p:spTree>
    <p:extLst>
      <p:ext uri="{BB962C8B-B14F-4D97-AF65-F5344CB8AC3E}">
        <p14:creationId xmlns:p14="http://schemas.microsoft.com/office/powerpoint/2010/main" val="28938169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169A0-AAB2-96DC-DE5B-5BCA2A0F3A8A}"/>
              </a:ext>
            </a:extLst>
          </p:cNvPr>
          <p:cNvSpPr>
            <a:spLocks noGrp="1"/>
          </p:cNvSpPr>
          <p:nvPr>
            <p:ph type="title"/>
          </p:nvPr>
        </p:nvSpPr>
        <p:spPr/>
        <p:txBody>
          <a:bodyPr>
            <a:normAutofit fontScale="90000"/>
          </a:bodyPr>
          <a:lstStyle/>
          <a:p>
            <a:r>
              <a:rPr lang="en-US" dirty="0">
                <a:latin typeface="Avenir Next LT Pro" panose="020B0504020202020204" pitchFamily="34" charset="0"/>
              </a:rPr>
              <a:t>Motivation</a:t>
            </a:r>
          </a:p>
        </p:txBody>
      </p:sp>
      <p:sp>
        <p:nvSpPr>
          <p:cNvPr id="3" name="!!main text">
            <a:extLst>
              <a:ext uri="{FF2B5EF4-FFF2-40B4-BE49-F238E27FC236}">
                <a16:creationId xmlns:a16="http://schemas.microsoft.com/office/drawing/2014/main" id="{A4DBC2F3-6089-CA0F-8932-636BBACA2ECB}"/>
              </a:ext>
            </a:extLst>
          </p:cNvPr>
          <p:cNvSpPr>
            <a:spLocks noGrp="1"/>
          </p:cNvSpPr>
          <p:nvPr>
            <p:ph idx="1"/>
          </p:nvPr>
        </p:nvSpPr>
        <p:spPr/>
        <p:txBody>
          <a:bodyPr>
            <a:normAutofit/>
          </a:bodyPr>
          <a:lstStyle/>
          <a:p>
            <a:r>
              <a:rPr lang="en-US" sz="2400" dirty="0">
                <a:latin typeface="Avenir Next LT Pro" panose="020B0504020202020204" pitchFamily="34" charset="0"/>
              </a:rPr>
              <a:t>Q2. What makes medical images different?</a:t>
            </a:r>
          </a:p>
          <a:p>
            <a:pPr lvl="1"/>
            <a:r>
              <a:rPr lang="en-US" sz="1800" dirty="0">
                <a:latin typeface="Avenir Next LT Pro" panose="020B0504020202020204" pitchFamily="34" charset="0"/>
              </a:rPr>
              <a:t>Property #1: Multi-view nature</a:t>
            </a:r>
          </a:p>
          <a:p>
            <a:pPr lvl="1"/>
            <a:r>
              <a:rPr lang="en-US" sz="1800" dirty="0">
                <a:latin typeface="Avenir Next LT Pro" panose="020B0504020202020204" pitchFamily="34" charset="0"/>
              </a:rPr>
              <a:t>Property #2: </a:t>
            </a:r>
            <a:r>
              <a:rPr lang="en-US" sz="1800" b="1" dirty="0">
                <a:latin typeface="Avenir Next LT Pro" panose="020B0504020202020204" pitchFamily="34" charset="0"/>
              </a:rPr>
              <a:t>Multi-scale nature</a:t>
            </a:r>
          </a:p>
        </p:txBody>
      </p:sp>
      <p:sp>
        <p:nvSpPr>
          <p:cNvPr id="4" name="Slide Number Placeholder 3">
            <a:extLst>
              <a:ext uri="{FF2B5EF4-FFF2-40B4-BE49-F238E27FC236}">
                <a16:creationId xmlns:a16="http://schemas.microsoft.com/office/drawing/2014/main" id="{DACC1426-B1D0-267A-5DCB-CC8338C68F01}"/>
              </a:ext>
            </a:extLst>
          </p:cNvPr>
          <p:cNvSpPr>
            <a:spLocks noGrp="1"/>
          </p:cNvSpPr>
          <p:nvPr>
            <p:ph type="sldNum" sz="quarter" idx="12"/>
          </p:nvPr>
        </p:nvSpPr>
        <p:spPr/>
        <p:txBody>
          <a:bodyPr/>
          <a:lstStyle/>
          <a:p>
            <a:fld id="{645BFEA2-ABA1-354D-8D58-CCC347097DF6}" type="slidenum">
              <a:rPr lang="en-US" smtClean="0"/>
              <a:pPr/>
              <a:t>5</a:t>
            </a:fld>
            <a:endParaRPr lang="en-US" dirty="0"/>
          </a:p>
        </p:txBody>
      </p:sp>
      <p:sp>
        <p:nvSpPr>
          <p:cNvPr id="13" name="TextBox 12">
            <a:extLst>
              <a:ext uri="{FF2B5EF4-FFF2-40B4-BE49-F238E27FC236}">
                <a16:creationId xmlns:a16="http://schemas.microsoft.com/office/drawing/2014/main" id="{9BD90B8C-DB45-58F0-9F0D-0843F611E3C0}"/>
              </a:ext>
            </a:extLst>
          </p:cNvPr>
          <p:cNvSpPr txBox="1"/>
          <p:nvPr/>
        </p:nvSpPr>
        <p:spPr>
          <a:xfrm>
            <a:off x="3127398" y="6049982"/>
            <a:ext cx="5915402" cy="307777"/>
          </a:xfrm>
          <a:prstGeom prst="rect">
            <a:avLst/>
          </a:prstGeom>
          <a:noFill/>
        </p:spPr>
        <p:txBody>
          <a:bodyPr wrap="none" rtlCol="0">
            <a:spAutoFit/>
          </a:bodyPr>
          <a:lstStyle/>
          <a:p>
            <a:pPr algn="ctr"/>
            <a:r>
              <a:rPr lang="en-US" sz="1400" dirty="0">
                <a:latin typeface="Consolas" panose="020B0609020204030204" pitchFamily="49" charset="0"/>
                <a:cs typeface="Times New Roman" panose="02020603050405020304" pitchFamily="18" charset="0"/>
              </a:rPr>
              <a:t>Relatively small ROI comparing with high-resolution image</a:t>
            </a:r>
            <a:r>
              <a:rPr lang="en-US" sz="1400" baseline="30000" dirty="0">
                <a:latin typeface="Consolas" panose="020B0609020204030204" pitchFamily="49" charset="0"/>
                <a:cs typeface="Times New Roman" panose="02020603050405020304" pitchFamily="18" charset="0"/>
              </a:rPr>
              <a:t>1</a:t>
            </a:r>
            <a:endParaRPr lang="en-US" sz="1400" dirty="0">
              <a:latin typeface="Consolas" panose="020B0609020204030204" pitchFamily="49" charset="0"/>
              <a:cs typeface="Times New Roman" panose="02020603050405020304" pitchFamily="18" charset="0"/>
            </a:endParaRPr>
          </a:p>
        </p:txBody>
      </p:sp>
      <p:pic>
        <p:nvPicPr>
          <p:cNvPr id="1026" name="Picture 2" descr="Figure 1">
            <a:extLst>
              <a:ext uri="{FF2B5EF4-FFF2-40B4-BE49-F238E27FC236}">
                <a16:creationId xmlns:a16="http://schemas.microsoft.com/office/drawing/2014/main" id="{42C302E3-5200-8665-9AFB-ED7CA5D099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1047" y="2569576"/>
            <a:ext cx="8928100" cy="33073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4F00979-FD20-BC1D-D4E3-EA61ACDB318D}"/>
              </a:ext>
            </a:extLst>
          </p:cNvPr>
          <p:cNvSpPr txBox="1"/>
          <p:nvPr/>
        </p:nvSpPr>
        <p:spPr>
          <a:xfrm>
            <a:off x="372035" y="6445183"/>
            <a:ext cx="11447929" cy="415498"/>
          </a:xfrm>
          <a:prstGeom prst="rect">
            <a:avLst/>
          </a:prstGeom>
          <a:noFill/>
        </p:spPr>
        <p:txBody>
          <a:bodyPr wrap="square" rtlCol="0">
            <a:spAutoFit/>
          </a:bodyPr>
          <a:lstStyle/>
          <a:p>
            <a:r>
              <a:rPr lang="en-US" sz="1050" dirty="0">
                <a:solidFill>
                  <a:schemeClr val="bg1">
                    <a:lumMod val="50000"/>
                  </a:schemeClr>
                </a:solidFill>
                <a:highlight>
                  <a:srgbClr val="FFFFFF"/>
                </a:highlight>
                <a:latin typeface="Arial" panose="020B0604020202020204" pitchFamily="34" charset="0"/>
              </a:rPr>
              <a:t>[1] </a:t>
            </a:r>
            <a:r>
              <a:rPr lang="en-US" sz="1050" b="0" i="0" dirty="0">
                <a:solidFill>
                  <a:schemeClr val="bg1">
                    <a:lumMod val="50000"/>
                  </a:schemeClr>
                </a:solidFill>
                <a:effectLst/>
                <a:highlight>
                  <a:srgbClr val="FFFFFF"/>
                </a:highlight>
                <a:latin typeface="Arial" panose="020B0604020202020204" pitchFamily="34" charset="0"/>
              </a:rPr>
              <a:t>Kim, YG., Cho, Y., Wu, CJ. et al. Short-term Reproducibility of Pulmonary Nodule and Mass Detection in Chest Radiographs: Comparison among Radiologists and Four Different Computer-Aided Detections with Convolutional Neural Net. Sci Rep 9, 18738 (2019).</a:t>
            </a:r>
            <a:endParaRPr lang="en-US" sz="1050" dirty="0">
              <a:solidFill>
                <a:schemeClr val="bg1">
                  <a:lumMod val="50000"/>
                </a:schemeClr>
              </a:solidFill>
            </a:endParaRPr>
          </a:p>
        </p:txBody>
      </p:sp>
    </p:spTree>
    <p:extLst>
      <p:ext uri="{BB962C8B-B14F-4D97-AF65-F5344CB8AC3E}">
        <p14:creationId xmlns:p14="http://schemas.microsoft.com/office/powerpoint/2010/main" val="298002040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169A0-AAB2-96DC-DE5B-5BCA2A0F3A8A}"/>
              </a:ext>
            </a:extLst>
          </p:cNvPr>
          <p:cNvSpPr>
            <a:spLocks noGrp="1"/>
          </p:cNvSpPr>
          <p:nvPr>
            <p:ph type="title"/>
          </p:nvPr>
        </p:nvSpPr>
        <p:spPr/>
        <p:txBody>
          <a:bodyPr>
            <a:normAutofit fontScale="90000"/>
          </a:bodyPr>
          <a:lstStyle/>
          <a:p>
            <a:r>
              <a:rPr lang="en-US" dirty="0">
                <a:latin typeface="Avenir Next LT Pro" panose="020B0504020202020204" pitchFamily="34" charset="0"/>
              </a:rPr>
              <a:t>Motivation</a:t>
            </a:r>
          </a:p>
        </p:txBody>
      </p:sp>
      <p:sp>
        <p:nvSpPr>
          <p:cNvPr id="3" name="!!main text">
            <a:extLst>
              <a:ext uri="{FF2B5EF4-FFF2-40B4-BE49-F238E27FC236}">
                <a16:creationId xmlns:a16="http://schemas.microsoft.com/office/drawing/2014/main" id="{A4DBC2F3-6089-CA0F-8932-636BBACA2ECB}"/>
              </a:ext>
            </a:extLst>
          </p:cNvPr>
          <p:cNvSpPr>
            <a:spLocks noGrp="1"/>
          </p:cNvSpPr>
          <p:nvPr>
            <p:ph idx="1"/>
          </p:nvPr>
        </p:nvSpPr>
        <p:spPr/>
        <p:txBody>
          <a:bodyPr>
            <a:normAutofit/>
          </a:bodyPr>
          <a:lstStyle/>
          <a:p>
            <a:r>
              <a:rPr lang="en-US" sz="2400" dirty="0">
                <a:latin typeface="Avenir Next LT Pro" panose="020B0504020202020204" pitchFamily="34" charset="0"/>
              </a:rPr>
              <a:t>Q3. How about the long-tail distribution?</a:t>
            </a:r>
          </a:p>
          <a:p>
            <a:pPr lvl="1"/>
            <a:r>
              <a:rPr lang="en-US" sz="1800" dirty="0">
                <a:latin typeface="Avenir Next LT Pro" panose="020B0504020202020204" pitchFamily="34" charset="0"/>
              </a:rPr>
              <a:t>Model collapse </a:t>
            </a:r>
            <a:r>
              <a:rPr lang="en-US" sz="1800" dirty="0">
                <a:latin typeface="Avenir Next LT Pro" panose="020B0504020202020204" pitchFamily="34" charset="0"/>
                <a:sym typeface="Wingdings" panose="05000000000000000000" pitchFamily="2" charset="2"/>
              </a:rPr>
              <a:t> Weighted classification Loss</a:t>
            </a:r>
          </a:p>
          <a:p>
            <a:pPr lvl="1"/>
            <a:r>
              <a:rPr lang="en-US" sz="1800" dirty="0">
                <a:latin typeface="Avenir Next LT Pro" panose="020B0504020202020204" pitchFamily="34" charset="0"/>
              </a:rPr>
              <a:t>Suboptimal performance </a:t>
            </a:r>
            <a:r>
              <a:rPr lang="en-US" sz="1800" dirty="0">
                <a:latin typeface="Avenir Next LT Pro" panose="020B0504020202020204" pitchFamily="34" charset="0"/>
                <a:sym typeface="Wingdings" panose="05000000000000000000" pitchFamily="2" charset="2"/>
              </a:rPr>
              <a:t> Model aggregation</a:t>
            </a:r>
            <a:endParaRPr lang="en-US" sz="1800" dirty="0">
              <a:latin typeface="Avenir Next LT Pro" panose="020B0504020202020204" pitchFamily="34" charset="0"/>
            </a:endParaRPr>
          </a:p>
        </p:txBody>
      </p:sp>
      <p:sp>
        <p:nvSpPr>
          <p:cNvPr id="4" name="Slide Number Placeholder 3">
            <a:extLst>
              <a:ext uri="{FF2B5EF4-FFF2-40B4-BE49-F238E27FC236}">
                <a16:creationId xmlns:a16="http://schemas.microsoft.com/office/drawing/2014/main" id="{DACC1426-B1D0-267A-5DCB-CC8338C68F01}"/>
              </a:ext>
            </a:extLst>
          </p:cNvPr>
          <p:cNvSpPr>
            <a:spLocks noGrp="1"/>
          </p:cNvSpPr>
          <p:nvPr>
            <p:ph type="sldNum" sz="quarter" idx="12"/>
          </p:nvPr>
        </p:nvSpPr>
        <p:spPr/>
        <p:txBody>
          <a:bodyPr/>
          <a:lstStyle/>
          <a:p>
            <a:fld id="{645BFEA2-ABA1-354D-8D58-CCC347097DF6}" type="slidenum">
              <a:rPr lang="en-US" smtClean="0"/>
              <a:pPr/>
              <a:t>6</a:t>
            </a:fld>
            <a:endParaRPr lang="en-US" dirty="0"/>
          </a:p>
        </p:txBody>
      </p:sp>
      <p:pic>
        <p:nvPicPr>
          <p:cNvPr id="2050" name="Picture 2">
            <a:extLst>
              <a:ext uri="{FF2B5EF4-FFF2-40B4-BE49-F238E27FC236}">
                <a16:creationId xmlns:a16="http://schemas.microsoft.com/office/drawing/2014/main" id="{56FE5A2C-63CB-E91B-7EA3-1A55EFA8C5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515" y="3104049"/>
            <a:ext cx="11628967" cy="25347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F2ACDBE-4739-A714-8296-760313B060C7}"/>
              </a:ext>
            </a:extLst>
          </p:cNvPr>
          <p:cNvSpPr txBox="1"/>
          <p:nvPr/>
        </p:nvSpPr>
        <p:spPr>
          <a:xfrm>
            <a:off x="3320249" y="5742205"/>
            <a:ext cx="5551520" cy="307777"/>
          </a:xfrm>
          <a:prstGeom prst="rect">
            <a:avLst/>
          </a:prstGeom>
          <a:noFill/>
        </p:spPr>
        <p:txBody>
          <a:bodyPr wrap="none" rtlCol="0">
            <a:spAutoFit/>
          </a:bodyPr>
          <a:lstStyle/>
          <a:p>
            <a:pPr algn="ctr"/>
            <a:r>
              <a:rPr lang="en-US" sz="1400" dirty="0">
                <a:latin typeface="Consolas" panose="020B0609020204030204" pitchFamily="49" charset="0"/>
                <a:cs typeface="Times New Roman" panose="02020603050405020304" pitchFamily="18" charset="0"/>
              </a:rPr>
              <a:t>CXR-LT 2024 Challenge Distribution (Shih et.al., 2024)</a:t>
            </a:r>
          </a:p>
        </p:txBody>
      </p:sp>
    </p:spTree>
    <p:extLst>
      <p:ext uri="{BB962C8B-B14F-4D97-AF65-F5344CB8AC3E}">
        <p14:creationId xmlns:p14="http://schemas.microsoft.com/office/powerpoint/2010/main" val="11131567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9439A-1B66-13D2-1003-E7E91BF79823}"/>
              </a:ext>
            </a:extLst>
          </p:cNvPr>
          <p:cNvSpPr>
            <a:spLocks noGrp="1"/>
          </p:cNvSpPr>
          <p:nvPr>
            <p:ph type="title"/>
          </p:nvPr>
        </p:nvSpPr>
        <p:spPr>
          <a:xfrm>
            <a:off x="838200" y="2180385"/>
            <a:ext cx="10515600" cy="1965791"/>
          </a:xfrm>
        </p:spPr>
        <p:txBody>
          <a:bodyPr/>
          <a:lstStyle/>
          <a:p>
            <a:r>
              <a:rPr lang="en-US" dirty="0">
                <a:latin typeface="Avenir Next LT Pro" panose="020B0504020202020204" pitchFamily="34" charset="0"/>
              </a:rPr>
              <a:t>Part - II</a:t>
            </a:r>
            <a:br>
              <a:rPr lang="en-US" dirty="0">
                <a:latin typeface="Avenir Next LT Pro" panose="020B0504020202020204" pitchFamily="34" charset="0"/>
              </a:rPr>
            </a:br>
            <a:r>
              <a:rPr lang="en-US" dirty="0">
                <a:latin typeface="Avenir Next LT Pro" panose="020B0504020202020204" pitchFamily="34" charset="0"/>
              </a:rPr>
              <a:t>Method</a:t>
            </a:r>
          </a:p>
        </p:txBody>
      </p:sp>
      <p:sp>
        <p:nvSpPr>
          <p:cNvPr id="4" name="Slide Number Placeholder 3">
            <a:extLst>
              <a:ext uri="{FF2B5EF4-FFF2-40B4-BE49-F238E27FC236}">
                <a16:creationId xmlns:a16="http://schemas.microsoft.com/office/drawing/2014/main" id="{BEDDEF15-307F-0551-8408-029BEBCA6527}"/>
              </a:ext>
            </a:extLst>
          </p:cNvPr>
          <p:cNvSpPr>
            <a:spLocks noGrp="1"/>
          </p:cNvSpPr>
          <p:nvPr>
            <p:ph type="sldNum" sz="quarter" idx="12"/>
          </p:nvPr>
        </p:nvSpPr>
        <p:spPr/>
        <p:txBody>
          <a:bodyPr/>
          <a:lstStyle/>
          <a:p>
            <a:fld id="{645BFEA2-ABA1-354D-8D58-CCC347097DF6}" type="slidenum">
              <a:rPr lang="en-US" smtClean="0"/>
              <a:pPr/>
              <a:t>7</a:t>
            </a:fld>
            <a:endParaRPr lang="en-US" dirty="0"/>
          </a:p>
        </p:txBody>
      </p:sp>
      <p:cxnSp>
        <p:nvCxnSpPr>
          <p:cNvPr id="6" name="Straight Connector 5">
            <a:extLst>
              <a:ext uri="{FF2B5EF4-FFF2-40B4-BE49-F238E27FC236}">
                <a16:creationId xmlns:a16="http://schemas.microsoft.com/office/drawing/2014/main" id="{6958FC1F-A49F-B8D1-5468-F22716F589B8}"/>
              </a:ext>
            </a:extLst>
          </p:cNvPr>
          <p:cNvCxnSpPr>
            <a:cxnSpLocks/>
          </p:cNvCxnSpPr>
          <p:nvPr/>
        </p:nvCxnSpPr>
        <p:spPr>
          <a:xfrm>
            <a:off x="631999" y="1940859"/>
            <a:ext cx="0" cy="2537012"/>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40489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AE99DC-5F9D-5DA4-9583-310A9A72C464}"/>
              </a:ext>
            </a:extLst>
          </p:cNvPr>
          <p:cNvPicPr>
            <a:picLocks noChangeAspect="1"/>
          </p:cNvPicPr>
          <p:nvPr/>
        </p:nvPicPr>
        <p:blipFill>
          <a:blip r:embed="rId3"/>
          <a:stretch>
            <a:fillRect/>
          </a:stretch>
        </p:blipFill>
        <p:spPr>
          <a:xfrm>
            <a:off x="5219699" y="1756352"/>
            <a:ext cx="6790802" cy="4782560"/>
          </a:xfrm>
          <a:prstGeom prst="rect">
            <a:avLst/>
          </a:prstGeom>
        </p:spPr>
      </p:pic>
      <p:sp>
        <p:nvSpPr>
          <p:cNvPr id="2" name="Title 1">
            <a:extLst>
              <a:ext uri="{FF2B5EF4-FFF2-40B4-BE49-F238E27FC236}">
                <a16:creationId xmlns:a16="http://schemas.microsoft.com/office/drawing/2014/main" id="{C02169A0-AAB2-96DC-DE5B-5BCA2A0F3A8A}"/>
              </a:ext>
            </a:extLst>
          </p:cNvPr>
          <p:cNvSpPr>
            <a:spLocks noGrp="1"/>
          </p:cNvSpPr>
          <p:nvPr>
            <p:ph type="title"/>
          </p:nvPr>
        </p:nvSpPr>
        <p:spPr/>
        <p:txBody>
          <a:bodyPr>
            <a:normAutofit fontScale="90000"/>
          </a:bodyPr>
          <a:lstStyle/>
          <a:p>
            <a:r>
              <a:rPr lang="en-US" dirty="0">
                <a:latin typeface="Avenir Next LT Pro" panose="020B0504020202020204" pitchFamily="34" charset="0"/>
              </a:rPr>
              <a:t>Method – Pre-training </a:t>
            </a:r>
          </a:p>
        </p:txBody>
      </p:sp>
      <p:sp>
        <p:nvSpPr>
          <p:cNvPr id="4" name="Slide Number Placeholder 3">
            <a:extLst>
              <a:ext uri="{FF2B5EF4-FFF2-40B4-BE49-F238E27FC236}">
                <a16:creationId xmlns:a16="http://schemas.microsoft.com/office/drawing/2014/main" id="{DACC1426-B1D0-267A-5DCB-CC8338C68F01}"/>
              </a:ext>
            </a:extLst>
          </p:cNvPr>
          <p:cNvSpPr>
            <a:spLocks noGrp="1"/>
          </p:cNvSpPr>
          <p:nvPr>
            <p:ph type="sldNum" sz="quarter" idx="12"/>
          </p:nvPr>
        </p:nvSpPr>
        <p:spPr/>
        <p:txBody>
          <a:bodyPr/>
          <a:lstStyle/>
          <a:p>
            <a:fld id="{645BFEA2-ABA1-354D-8D58-CCC347097DF6}" type="slidenum">
              <a:rPr lang="en-US" smtClean="0"/>
              <a:pPr/>
              <a:t>8</a:t>
            </a:fld>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0C0721-0D25-AB6F-C1BC-17A2E9255D12}"/>
                  </a:ext>
                </a:extLst>
              </p:cNvPr>
              <p:cNvSpPr>
                <a:spLocks noGrp="1"/>
              </p:cNvSpPr>
              <p:nvPr>
                <p:ph idx="1"/>
              </p:nvPr>
            </p:nvSpPr>
            <p:spPr>
              <a:xfrm>
                <a:off x="372035" y="1219200"/>
                <a:ext cx="11447929" cy="4957763"/>
              </a:xfrm>
            </p:spPr>
            <p:txBody>
              <a:bodyPr>
                <a:normAutofit/>
              </a:bodyPr>
              <a:lstStyle/>
              <a:p>
                <a:r>
                  <a:rPr lang="en-US" sz="2400" dirty="0">
                    <a:latin typeface="Avenir Next LT Pro" panose="020B0504020202020204" pitchFamily="34" charset="0"/>
                  </a:rPr>
                  <a:t>Multi-view Contrastive Language-Image Pre-training</a:t>
                </a:r>
              </a:p>
              <a:p>
                <a:pPr lvl="1"/>
                <a:r>
                  <a:rPr lang="en-US" sz="1800" u="sng" dirty="0">
                    <a:latin typeface="Avenir Next LT Pro" panose="020B0504020202020204" pitchFamily="34" charset="0"/>
                  </a:rPr>
                  <a:t>Multi-view sampling</a:t>
                </a:r>
              </a:p>
              <a:p>
                <a:pPr lvl="1"/>
                <a:r>
                  <a:rPr lang="en-US" sz="1800" dirty="0" err="1">
                    <a:latin typeface="Avenir Next LT Pro" panose="020B0504020202020204" pitchFamily="34" charset="0"/>
                  </a:rPr>
                  <a:t>MoCo</a:t>
                </a:r>
                <a:r>
                  <a:rPr lang="en-US" sz="1800" dirty="0">
                    <a:latin typeface="Avenir Next LT Pro" panose="020B0504020202020204" pitchFamily="34" charset="0"/>
                  </a:rPr>
                  <a:t>-style Image-to-image loss: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ℒ</m:t>
                        </m:r>
                      </m:e>
                      <m:sub>
                        <m:r>
                          <a:rPr lang="en-US" sz="1800" b="0" i="1" smtClean="0">
                            <a:latin typeface="Cambria Math" panose="02040503050406030204" pitchFamily="18" charset="0"/>
                          </a:rPr>
                          <m:t>𝑉𝑉</m:t>
                        </m:r>
                      </m:sub>
                    </m:sSub>
                  </m:oMath>
                </a14:m>
                <a:endParaRPr lang="en-US" sz="1800" dirty="0">
                  <a:latin typeface="Avenir Next LT Pro" panose="020B0504020202020204" pitchFamily="34" charset="0"/>
                </a:endParaRPr>
              </a:p>
              <a:p>
                <a:pPr lvl="1"/>
                <a:r>
                  <a:rPr lang="en-US" sz="1800" dirty="0">
                    <a:latin typeface="Avenir Next LT Pro" panose="020B0504020202020204" pitchFamily="34" charset="0"/>
                  </a:rPr>
                  <a:t>Symmetric Image-to-text loss: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ℒ</m:t>
                        </m:r>
                      </m:e>
                      <m:sub>
                        <m:r>
                          <a:rPr lang="en-US" sz="1800" b="0" i="1" smtClean="0">
                            <a:latin typeface="Cambria Math" panose="02040503050406030204" pitchFamily="18" charset="0"/>
                          </a:rPr>
                          <m:t>𝑉𝑇</m:t>
                        </m:r>
                      </m:sub>
                    </m:sSub>
                  </m:oMath>
                </a14:m>
                <a:endParaRPr lang="en-US" sz="1800" dirty="0">
                  <a:latin typeface="Avenir Next LT Pro" panose="020B0504020202020204" pitchFamily="34" charset="0"/>
                </a:endParaRPr>
              </a:p>
              <a:p>
                <a:pPr marL="457200" lvl="1" indent="0">
                  <a:buNone/>
                </a:pPr>
                <a:endParaRPr lang="en-US" sz="1800" dirty="0">
                  <a:latin typeface="Avenir Next LT Pro" panose="020B0504020202020204" pitchFamily="34" charset="0"/>
                  <a:sym typeface="Wingdings" panose="05000000000000000000" pitchFamily="2" charset="2"/>
                </a:endParaRPr>
              </a:p>
              <a:p>
                <a:pPr lvl="1"/>
                <a:endParaRPr lang="en-US" sz="1800" dirty="0">
                  <a:latin typeface="Avenir Next LT Pro" panose="020B0504020202020204" pitchFamily="34" charset="0"/>
                </a:endParaRPr>
              </a:p>
              <a:p>
                <a:pPr lvl="1"/>
                <a:endParaRPr lang="en-US" sz="2000" dirty="0">
                  <a:latin typeface="Avenir Next LT Pro" panose="020B0504020202020204" pitchFamily="34" charset="0"/>
                </a:endParaRPr>
              </a:p>
            </p:txBody>
          </p:sp>
        </mc:Choice>
        <mc:Fallback xmlns="">
          <p:sp>
            <p:nvSpPr>
              <p:cNvPr id="3" name="Content Placeholder 2">
                <a:extLst>
                  <a:ext uri="{FF2B5EF4-FFF2-40B4-BE49-F238E27FC236}">
                    <a16:creationId xmlns:a16="http://schemas.microsoft.com/office/drawing/2014/main" id="{F30C0721-0D25-AB6F-C1BC-17A2E9255D12}"/>
                  </a:ext>
                </a:extLst>
              </p:cNvPr>
              <p:cNvSpPr>
                <a:spLocks noGrp="1" noRot="1" noChangeAspect="1" noMove="1" noResize="1" noEditPoints="1" noAdjustHandles="1" noChangeArrowheads="1" noChangeShapeType="1" noTextEdit="1"/>
              </p:cNvSpPr>
              <p:nvPr>
                <p:ph idx="1"/>
              </p:nvPr>
            </p:nvSpPr>
            <p:spPr>
              <a:xfrm>
                <a:off x="372035" y="1219200"/>
                <a:ext cx="11447929" cy="4957763"/>
              </a:xfrm>
              <a:blipFill>
                <a:blip r:embed="rId4"/>
                <a:stretch>
                  <a:fillRect l="-692" t="-1599"/>
                </a:stretch>
              </a:blipFill>
            </p:spPr>
            <p:txBody>
              <a:bodyPr/>
              <a:lstStyle/>
              <a:p>
                <a:r>
                  <a:rPr lang="en-US">
                    <a:noFill/>
                  </a:rPr>
                  <a:t> </a:t>
                </a:r>
              </a:p>
            </p:txBody>
          </p:sp>
        </mc:Fallback>
      </mc:AlternateContent>
    </p:spTree>
    <p:extLst>
      <p:ext uri="{BB962C8B-B14F-4D97-AF65-F5344CB8AC3E}">
        <p14:creationId xmlns:p14="http://schemas.microsoft.com/office/powerpoint/2010/main" val="1912432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AE99DC-5F9D-5DA4-9583-310A9A72C464}"/>
              </a:ext>
            </a:extLst>
          </p:cNvPr>
          <p:cNvPicPr>
            <a:picLocks noChangeAspect="1"/>
          </p:cNvPicPr>
          <p:nvPr/>
        </p:nvPicPr>
        <p:blipFill>
          <a:blip r:embed="rId3"/>
          <a:stretch>
            <a:fillRect/>
          </a:stretch>
        </p:blipFill>
        <p:spPr>
          <a:xfrm>
            <a:off x="5219699" y="1756352"/>
            <a:ext cx="6790802" cy="4782560"/>
          </a:xfrm>
          <a:prstGeom prst="rect">
            <a:avLst/>
          </a:prstGeom>
        </p:spPr>
      </p:pic>
      <p:sp>
        <p:nvSpPr>
          <p:cNvPr id="2" name="Title 1">
            <a:extLst>
              <a:ext uri="{FF2B5EF4-FFF2-40B4-BE49-F238E27FC236}">
                <a16:creationId xmlns:a16="http://schemas.microsoft.com/office/drawing/2014/main" id="{C02169A0-AAB2-96DC-DE5B-5BCA2A0F3A8A}"/>
              </a:ext>
            </a:extLst>
          </p:cNvPr>
          <p:cNvSpPr>
            <a:spLocks noGrp="1"/>
          </p:cNvSpPr>
          <p:nvPr>
            <p:ph type="title"/>
          </p:nvPr>
        </p:nvSpPr>
        <p:spPr/>
        <p:txBody>
          <a:bodyPr>
            <a:normAutofit fontScale="90000"/>
          </a:bodyPr>
          <a:lstStyle/>
          <a:p>
            <a:r>
              <a:rPr lang="en-US" dirty="0">
                <a:latin typeface="Avenir Next LT Pro" panose="020B0504020202020204" pitchFamily="34" charset="0"/>
              </a:rPr>
              <a:t>Method – Pre-training </a:t>
            </a:r>
          </a:p>
        </p:txBody>
      </p:sp>
      <p:sp>
        <p:nvSpPr>
          <p:cNvPr id="4" name="Slide Number Placeholder 3">
            <a:extLst>
              <a:ext uri="{FF2B5EF4-FFF2-40B4-BE49-F238E27FC236}">
                <a16:creationId xmlns:a16="http://schemas.microsoft.com/office/drawing/2014/main" id="{DACC1426-B1D0-267A-5DCB-CC8338C68F01}"/>
              </a:ext>
            </a:extLst>
          </p:cNvPr>
          <p:cNvSpPr>
            <a:spLocks noGrp="1"/>
          </p:cNvSpPr>
          <p:nvPr>
            <p:ph type="sldNum" sz="quarter" idx="12"/>
          </p:nvPr>
        </p:nvSpPr>
        <p:spPr/>
        <p:txBody>
          <a:bodyPr/>
          <a:lstStyle/>
          <a:p>
            <a:fld id="{645BFEA2-ABA1-354D-8D58-CCC347097DF6}" type="slidenum">
              <a:rPr lang="en-US" smtClean="0"/>
              <a:pPr/>
              <a:t>9</a:t>
            </a:fld>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0C0721-0D25-AB6F-C1BC-17A2E9255D12}"/>
                  </a:ext>
                </a:extLst>
              </p:cNvPr>
              <p:cNvSpPr>
                <a:spLocks noGrp="1"/>
              </p:cNvSpPr>
              <p:nvPr>
                <p:ph idx="1"/>
              </p:nvPr>
            </p:nvSpPr>
            <p:spPr>
              <a:xfrm>
                <a:off x="372035" y="1219200"/>
                <a:ext cx="11447929" cy="4957763"/>
              </a:xfrm>
            </p:spPr>
            <p:txBody>
              <a:bodyPr>
                <a:normAutofit/>
              </a:bodyPr>
              <a:lstStyle/>
              <a:p>
                <a:r>
                  <a:rPr lang="en-US" sz="2400" dirty="0">
                    <a:latin typeface="Avenir Next LT Pro" panose="020B0504020202020204" pitchFamily="34" charset="0"/>
                  </a:rPr>
                  <a:t>Multi-view Contrastive Language-Image Pre-training</a:t>
                </a:r>
              </a:p>
              <a:p>
                <a:pPr lvl="1"/>
                <a:r>
                  <a:rPr lang="en-US" sz="1800" u="sng" dirty="0">
                    <a:latin typeface="Avenir Next LT Pro" panose="020B0504020202020204" pitchFamily="34" charset="0"/>
                  </a:rPr>
                  <a:t>Multi-view sampling</a:t>
                </a:r>
              </a:p>
              <a:p>
                <a:pPr lvl="1"/>
                <a:r>
                  <a:rPr lang="en-US" sz="1800" dirty="0" err="1">
                    <a:latin typeface="Avenir Next LT Pro" panose="020B0504020202020204" pitchFamily="34" charset="0"/>
                  </a:rPr>
                  <a:t>MoCo</a:t>
                </a:r>
                <a:r>
                  <a:rPr lang="en-US" sz="1800" dirty="0">
                    <a:latin typeface="Avenir Next LT Pro" panose="020B0504020202020204" pitchFamily="34" charset="0"/>
                  </a:rPr>
                  <a:t>-style Image-to-image loss: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ℒ</m:t>
                        </m:r>
                      </m:e>
                      <m:sub>
                        <m:r>
                          <a:rPr lang="en-US" sz="1800" b="0" i="1" smtClean="0">
                            <a:latin typeface="Cambria Math" panose="02040503050406030204" pitchFamily="18" charset="0"/>
                          </a:rPr>
                          <m:t>𝑉𝑉</m:t>
                        </m:r>
                      </m:sub>
                    </m:sSub>
                  </m:oMath>
                </a14:m>
                <a:endParaRPr lang="en-US" sz="1800" dirty="0">
                  <a:latin typeface="Avenir Next LT Pro" panose="020B0504020202020204" pitchFamily="34" charset="0"/>
                </a:endParaRPr>
              </a:p>
              <a:p>
                <a:pPr lvl="1"/>
                <a:r>
                  <a:rPr lang="en-US" sz="1800" dirty="0">
                    <a:latin typeface="Avenir Next LT Pro" panose="020B0504020202020204" pitchFamily="34" charset="0"/>
                  </a:rPr>
                  <a:t>Symmetric Image-to-text loss: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ℒ</m:t>
                        </m:r>
                      </m:e>
                      <m:sub>
                        <m:r>
                          <a:rPr lang="en-US" sz="1800" b="0" i="1" smtClean="0">
                            <a:latin typeface="Cambria Math" panose="02040503050406030204" pitchFamily="18" charset="0"/>
                          </a:rPr>
                          <m:t>𝑉𝑇</m:t>
                        </m:r>
                      </m:sub>
                    </m:sSub>
                  </m:oMath>
                </a14:m>
                <a:endParaRPr lang="en-US" sz="1800" dirty="0">
                  <a:latin typeface="Avenir Next LT Pro" panose="020B0504020202020204" pitchFamily="34" charset="0"/>
                </a:endParaRPr>
              </a:p>
              <a:p>
                <a:pPr lvl="1"/>
                <a:endParaRPr lang="en-US" sz="1800" dirty="0">
                  <a:latin typeface="Avenir Next LT Pro" panose="020B0504020202020204" pitchFamily="34" charset="0"/>
                </a:endParaRPr>
              </a:p>
              <a:p>
                <a:pPr lvl="1"/>
                <a:r>
                  <a:rPr lang="en-US" sz="1800" dirty="0">
                    <a:latin typeface="Avenir Next LT Pro" panose="020B0504020202020204" pitchFamily="34" charset="0"/>
                  </a:rPr>
                  <a:t>Translation Augmentation: EN </a:t>
                </a:r>
                <a14:m>
                  <m:oMath xmlns:m="http://schemas.openxmlformats.org/officeDocument/2006/math">
                    <m:r>
                      <a:rPr lang="en-US" sz="1800" b="0" i="1" smtClean="0">
                        <a:latin typeface="Cambria Math" panose="02040503050406030204" pitchFamily="18" charset="0"/>
                      </a:rPr>
                      <m:t>↔</m:t>
                    </m:r>
                  </m:oMath>
                </a14:m>
                <a:r>
                  <a:rPr lang="en-US" sz="1800" dirty="0">
                    <a:latin typeface="Avenir Next LT Pro" panose="020B0504020202020204" pitchFamily="34" charset="0"/>
                  </a:rPr>
                  <a:t> </a:t>
                </a:r>
                <a:r>
                  <a:rPr lang="en-US" sz="1800" dirty="0">
                    <a:latin typeface="Avenir Next LT Pro" panose="020B0504020202020204" pitchFamily="34" charset="0"/>
                    <a:sym typeface="Wingdings" panose="05000000000000000000" pitchFamily="2" charset="2"/>
                  </a:rPr>
                  <a:t>IT</a:t>
                </a:r>
              </a:p>
              <a:p>
                <a:pPr lvl="1"/>
                <a:endParaRPr lang="en-US" sz="1800" dirty="0">
                  <a:latin typeface="Avenir Next LT Pro" panose="020B0504020202020204" pitchFamily="34" charset="0"/>
                  <a:sym typeface="Wingdings" panose="05000000000000000000" pitchFamily="2" charset="2"/>
                </a:endParaRPr>
              </a:p>
              <a:p>
                <a:pPr lvl="1"/>
                <a:r>
                  <a:rPr lang="en-US" sz="1800" dirty="0">
                    <a:latin typeface="Avenir Next LT Pro" panose="020B0504020202020204" pitchFamily="34" charset="0"/>
                    <a:sym typeface="Wingdings" panose="05000000000000000000" pitchFamily="2" charset="2"/>
                  </a:rPr>
                  <a:t>Language Encoders:</a:t>
                </a:r>
              </a:p>
              <a:p>
                <a:pPr lvl="2"/>
                <a:r>
                  <a:rPr lang="en-US" sz="1400" dirty="0">
                    <a:latin typeface="Avenir Next LT Pro" panose="020B0504020202020204" pitchFamily="34" charset="0"/>
                    <a:sym typeface="Wingdings" panose="05000000000000000000" pitchFamily="2" charset="2"/>
                  </a:rPr>
                  <a:t>LoRA-BioMedLM-3B</a:t>
                </a:r>
              </a:p>
              <a:p>
                <a:pPr lvl="1"/>
                <a:r>
                  <a:rPr lang="en-US" sz="1800" dirty="0">
                    <a:latin typeface="Avenir Next LT Pro" panose="020B0504020202020204" pitchFamily="34" charset="0"/>
                    <a:sym typeface="Wingdings" panose="05000000000000000000" pitchFamily="2" charset="2"/>
                  </a:rPr>
                  <a:t>Vision Encoders:</a:t>
                </a:r>
              </a:p>
              <a:p>
                <a:pPr lvl="2"/>
                <a:r>
                  <a:rPr lang="en-US" sz="1400" dirty="0">
                    <a:latin typeface="Avenir Next LT Pro" panose="020B0504020202020204" pitchFamily="34" charset="0"/>
                    <a:sym typeface="Wingdings" panose="05000000000000000000" pitchFamily="2" charset="2"/>
                  </a:rPr>
                  <a:t>CNN-based encoders</a:t>
                </a:r>
              </a:p>
              <a:p>
                <a:pPr lvl="1"/>
                <a:endParaRPr lang="en-US" sz="1800" dirty="0">
                  <a:latin typeface="Avenir Next LT Pro" panose="020B0504020202020204" pitchFamily="34" charset="0"/>
                  <a:sym typeface="Wingdings" panose="05000000000000000000" pitchFamily="2" charset="2"/>
                </a:endParaRPr>
              </a:p>
              <a:p>
                <a:pPr lvl="1"/>
                <a:endParaRPr lang="en-US" sz="1800" dirty="0">
                  <a:latin typeface="Avenir Next LT Pro" panose="020B0504020202020204" pitchFamily="34" charset="0"/>
                </a:endParaRPr>
              </a:p>
              <a:p>
                <a:pPr lvl="1"/>
                <a:endParaRPr lang="en-US" sz="2000" dirty="0">
                  <a:latin typeface="Avenir Next LT Pro" panose="020B0504020202020204" pitchFamily="34" charset="0"/>
                </a:endParaRPr>
              </a:p>
            </p:txBody>
          </p:sp>
        </mc:Choice>
        <mc:Fallback xmlns="">
          <p:sp>
            <p:nvSpPr>
              <p:cNvPr id="3" name="Content Placeholder 2">
                <a:extLst>
                  <a:ext uri="{FF2B5EF4-FFF2-40B4-BE49-F238E27FC236}">
                    <a16:creationId xmlns:a16="http://schemas.microsoft.com/office/drawing/2014/main" id="{F30C0721-0D25-AB6F-C1BC-17A2E9255D12}"/>
                  </a:ext>
                </a:extLst>
              </p:cNvPr>
              <p:cNvSpPr>
                <a:spLocks noGrp="1" noRot="1" noChangeAspect="1" noMove="1" noResize="1" noEditPoints="1" noAdjustHandles="1" noChangeArrowheads="1" noChangeShapeType="1" noTextEdit="1"/>
              </p:cNvSpPr>
              <p:nvPr>
                <p:ph idx="1"/>
              </p:nvPr>
            </p:nvSpPr>
            <p:spPr>
              <a:xfrm>
                <a:off x="372035" y="1219200"/>
                <a:ext cx="11447929" cy="4957763"/>
              </a:xfrm>
              <a:blipFill>
                <a:blip r:embed="rId4"/>
                <a:stretch>
                  <a:fillRect l="-692" t="-1599"/>
                </a:stretch>
              </a:blipFill>
            </p:spPr>
            <p:txBody>
              <a:bodyPr/>
              <a:lstStyle/>
              <a:p>
                <a:r>
                  <a:rPr lang="en-US">
                    <a:noFill/>
                  </a:rPr>
                  <a:t> </a:t>
                </a:r>
              </a:p>
            </p:txBody>
          </p:sp>
        </mc:Fallback>
      </mc:AlternateContent>
    </p:spTree>
    <p:extLst>
      <p:ext uri="{BB962C8B-B14F-4D97-AF65-F5344CB8AC3E}">
        <p14:creationId xmlns:p14="http://schemas.microsoft.com/office/powerpoint/2010/main" val="25187276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2">
      <a:dk1>
        <a:srgbClr val="000000"/>
      </a:dk1>
      <a:lt1>
        <a:srgbClr val="FFFFFF"/>
      </a:lt1>
      <a:dk2>
        <a:srgbClr val="24355D"/>
      </a:dk2>
      <a:lt2>
        <a:srgbClr val="E7E6E6"/>
      </a:lt2>
      <a:accent1>
        <a:srgbClr val="00346B"/>
      </a:accent1>
      <a:accent2>
        <a:srgbClr val="005392"/>
      </a:accent2>
      <a:accent3>
        <a:srgbClr val="464646"/>
      </a:accent3>
      <a:accent4>
        <a:srgbClr val="AE6023"/>
      </a:accent4>
      <a:accent5>
        <a:srgbClr val="5B9BD5"/>
      </a:accent5>
      <a:accent6>
        <a:srgbClr val="ECECEC"/>
      </a:accent6>
      <a:hlink>
        <a:srgbClr val="8ECDFF"/>
      </a:hlink>
      <a:folHlink>
        <a:srgbClr val="D3D3D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36309A63-CBF0-B249-82F6-D8428A1D87F3}" vid="{F6686122-2E65-DC41-83FC-E3F95076612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5390</TotalTime>
  <Words>2436</Words>
  <Application>Microsoft Office PowerPoint</Application>
  <PresentationFormat>Widescreen</PresentationFormat>
  <Paragraphs>285</Paragraphs>
  <Slides>25</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Avenir Next LT Pro</vt:lpstr>
      <vt:lpstr>Calibri</vt:lpstr>
      <vt:lpstr>Calibri Light</vt:lpstr>
      <vt:lpstr>Cambria Math</vt:lpstr>
      <vt:lpstr>Consolas</vt:lpstr>
      <vt:lpstr>Wingdings</vt:lpstr>
      <vt:lpstr>Office Theme</vt:lpstr>
      <vt:lpstr>Multi-view And Multi-scale Alignment For Medical Contrastive Language-Image Pre-Training And Prediction Aggregation for Long-tail Classification</vt:lpstr>
      <vt:lpstr>Part - I Motivation</vt:lpstr>
      <vt:lpstr>Motivation</vt:lpstr>
      <vt:lpstr>Motivation</vt:lpstr>
      <vt:lpstr>Motivation</vt:lpstr>
      <vt:lpstr>Motivation</vt:lpstr>
      <vt:lpstr>Part - II Method</vt:lpstr>
      <vt:lpstr>Method – Pre-training </vt:lpstr>
      <vt:lpstr>Method – Pre-training </vt:lpstr>
      <vt:lpstr>Method – Pre-training </vt:lpstr>
      <vt:lpstr>Method – Task 1&amp;2</vt:lpstr>
      <vt:lpstr>Part - III Results</vt:lpstr>
      <vt:lpstr>Results </vt:lpstr>
      <vt:lpstr>Results </vt:lpstr>
      <vt:lpstr>Results </vt:lpstr>
      <vt:lpstr>Results </vt:lpstr>
      <vt:lpstr>Part - IV Conclusion</vt:lpstr>
      <vt:lpstr>Conclusion</vt:lpstr>
      <vt:lpstr>Thanks for listening! Q &amp; A</vt:lpstr>
      <vt:lpstr>Method – Task 3</vt:lpstr>
      <vt:lpstr>Results </vt:lpstr>
      <vt:lpstr>Results </vt:lpstr>
      <vt:lpstr>Results </vt:lpstr>
      <vt:lpstr>Implementation Details </vt:lpstr>
      <vt:lpstr>Implementation Details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Du, Yuexi</dc:creator>
  <cp:lastModifiedBy>Du, Yuexi</cp:lastModifiedBy>
  <cp:revision>306</cp:revision>
  <dcterms:created xsi:type="dcterms:W3CDTF">2022-12-12T23:14:28Z</dcterms:created>
  <dcterms:modified xsi:type="dcterms:W3CDTF">2024-10-07T08:43:18Z</dcterms:modified>
</cp:coreProperties>
</file>