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61" r:id="rId6"/>
    <p:sldId id="269" r:id="rId7"/>
    <p:sldId id="263" r:id="rId8"/>
    <p:sldId id="258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9"/>
    <p:restoredTop sz="94628"/>
  </p:normalViewPr>
  <p:slideViewPr>
    <p:cSldViewPr snapToGrid="0">
      <p:cViewPr varScale="1">
        <p:scale>
          <a:sx n="118" d="100"/>
          <a:sy n="118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23652-50F7-5846-A101-EF14C6B4E9BB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38FF6-6F07-9442-A408-21EE4D57E0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85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lateral view</a:t>
            </a:r>
            <a:r>
              <a:rPr kumimoji="1" lang="ja-JP" altLang="en-US"/>
              <a:t>の画像は差し替え予定。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38FF6-6F07-9442-A408-21EE4D57E0C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83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63A73-138B-B03D-41B5-7D12441CB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6D1541-F7A4-020E-FE09-745AD7C84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B3BED6-0AF3-BCDF-686B-A36ED052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DE0E-8367-2245-87C6-3432F9EDBA39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DF2B0C-24C9-E2A6-0C25-36A03445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7544D9-1FDF-11F0-2728-1A8B3608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8A7-A884-1043-A8FE-04C77583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18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3C55C-3E96-8278-0AFC-11ECB691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FC0B1D-127F-1933-44B6-8B6A22CC2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070582-8943-5208-B2B1-4DBEBD4C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DE0E-8367-2245-87C6-3432F9EDBA39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32B61-DA8D-1E28-5AB5-67C42692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08300-0A69-628A-F9C1-306C42DD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8A7-A884-1043-A8FE-04C77583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86692DE-CD92-1632-17A9-521A1BB22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4E033D-AB03-36C4-30A1-4B937F85C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B1EC6F-D114-4D17-54EA-385BEC4D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DE0E-8367-2245-87C6-3432F9EDBA39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0DC465-2281-5112-9BA1-409CD692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AE6432-67C3-C776-5B90-653B1FA2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8A7-A884-1043-A8FE-04C77583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1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D0B35-A973-982A-B34E-9ABFE5DF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D7A2CF-6A57-B366-58A1-288073B94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3BBF8B-F2B9-62D6-264B-A6E083A5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DE0E-8367-2245-87C6-3432F9EDBA39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BC5C8A-8FAB-DFA1-F772-7D330F39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BB7A8D-F898-F280-21C4-95A9CF0A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8A7-A884-1043-A8FE-04C77583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08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F0978-539F-C2B8-D207-7BEA7B437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70D408-4297-79BE-67D3-396EF589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CD2BA4-387F-D442-3A04-7E97BCE5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DE0E-8367-2245-87C6-3432F9EDBA39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E88245-26EE-C950-228E-5478320B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6EAC99-A76E-7EAF-B2E6-0265A3DD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8A7-A884-1043-A8FE-04C77583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91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992E2-0A5D-D25F-6CBF-205D6E73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BF94A7-590F-D591-52F7-C89ED0DF8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BEB6C8-F793-CFA1-05D3-66F9E5E78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0A32A5-9F8F-1843-D747-36C75E8D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DE0E-8367-2245-87C6-3432F9EDBA39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B86CC6-0DB5-D3FC-4B95-AAC378C4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A82505-0DA1-8662-4198-D08610DC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8A7-A884-1043-A8FE-04C77583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36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646F4-6A5B-6835-1CCB-BE212DE9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BFF142-7543-8B2F-6AF8-5F66EA5CF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EC6298-59C0-E0D7-6524-3633AC4E0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1352CC-4577-CC04-7904-B9F225377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8ADA04-38B4-2047-869E-0B2FBC232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B1BA47-7307-B733-3281-8FD97A02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DE0E-8367-2245-87C6-3432F9EDBA39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ACBFD5-FB43-D293-7F40-85B492A9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085533-FE94-3201-2AF3-12B1244C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8A7-A884-1043-A8FE-04C77583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32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52665-5ACC-3652-A236-EE26B290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3F1022-40BE-4921-8B49-2D70CCA8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DE0E-8367-2245-87C6-3432F9EDBA39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EA0732-9AE9-67A5-8D5D-765410A4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53538E-07D2-FC7E-6864-014FA37C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8A7-A884-1043-A8FE-04C77583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70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30A02B4-DD46-4E70-CC88-C0EECAC5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DE0E-8367-2245-87C6-3432F9EDBA39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4947B7-1BCE-FC65-0AAD-8FA457F3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25E3E9-2327-6EC6-6D2E-D2C5A5E3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8A7-A884-1043-A8FE-04C77583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80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7D515-2893-6D98-7993-DBD12A62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B30C5A-405D-25A1-EDBD-355E7489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7A678F-2F0A-261D-1772-E6A270E6C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A17FD6-650C-DECF-04D7-F92BB591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DE0E-8367-2245-87C6-3432F9EDBA39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C1DF0D-F609-454B-872A-64C609AB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1B079D-DE73-DD0A-AB89-FE4C5800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8A7-A884-1043-A8FE-04C77583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79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DF4291-0BD7-42F7-96CF-627C79CA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95DBF57-A967-B508-5C2C-45BFE034A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3A24F3-8956-8B79-8CA4-70650B190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3DA0D8-59C2-220F-01B5-AA28ED5B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DE0E-8367-2245-87C6-3432F9EDBA39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89585D-2F2B-2CC7-0A23-19E2A918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FC579E-0816-54E0-C0AE-1BDE29DA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78A7-A884-1043-A8FE-04C77583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2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EFCACB-3ED5-0DF7-1815-0A7F5724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8329E0-2236-A0B7-1DF3-91BA84F0F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010DB4-F195-5C64-6111-7D5FDE6AE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1DE0E-8367-2245-87C6-3432F9EDBA39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D171DA-3156-978D-1F34-5FA0F956D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44B9A4-FC54-A6AD-A7E0-6A70EB337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378A7-A884-1043-A8FE-04C775830B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48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A99A5930-D227-CED6-763A-3BF0CAB0C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6351"/>
            <a:ext cx="9144000" cy="945220"/>
          </a:xfrm>
        </p:spPr>
        <p:txBody>
          <a:bodyPr/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Yosuke Yamagishi,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Shouhei</a:t>
            </a: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Hanaoka</a:t>
            </a:r>
          </a:p>
          <a:p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Graduate School of Medicine, The University of Tokyo</a:t>
            </a:r>
            <a:endParaRPr kumimoji="1" lang="ja-JP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A7FCD82-DD50-AD86-5137-C5FBBEBA5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744" y="1870925"/>
            <a:ext cx="11160512" cy="1410629"/>
          </a:xfrm>
        </p:spPr>
        <p:txBody>
          <a:bodyPr lIns="90000">
            <a:norm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- CXR-LT 2024: 4</a:t>
            </a:r>
            <a:r>
              <a:rPr kumimoji="1" lang="en-US" altLang="ja-JP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 in Subtask 2, 5</a:t>
            </a:r>
            <a:r>
              <a:rPr kumimoji="1" lang="en-US" altLang="ja-JP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 in Subtask 1 -</a:t>
            </a:r>
            <a:b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3200" b="1" dirty="0">
                <a:latin typeface="Arial" panose="020B0604020202020204" pitchFamily="34" charset="0"/>
                <a:cs typeface="Arial" panose="020B0604020202020204" pitchFamily="34" charset="0"/>
              </a:rPr>
              <a:t>Ensemble of </a:t>
            </a:r>
            <a:r>
              <a:rPr kumimoji="1" lang="en-US" altLang="ja-JP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ConvNeXt</a:t>
            </a:r>
            <a:r>
              <a:rPr kumimoji="1" lang="en-US" altLang="ja-JP" sz="3200" b="1" dirty="0">
                <a:latin typeface="Arial" panose="020B0604020202020204" pitchFamily="34" charset="0"/>
                <a:cs typeface="Arial" panose="020B0604020202020204" pitchFamily="34" charset="0"/>
              </a:rPr>
              <a:t> V2 and </a:t>
            </a:r>
            <a:r>
              <a:rPr kumimoji="1" lang="en-US" altLang="ja-JP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MaxViT</a:t>
            </a:r>
            <a:r>
              <a:rPr kumimoji="1" lang="en-US" altLang="ja-JP" sz="3200" b="1" dirty="0">
                <a:latin typeface="Arial" panose="020B0604020202020204" pitchFamily="34" charset="0"/>
                <a:cs typeface="Arial" panose="020B0604020202020204" pitchFamily="34" charset="0"/>
              </a:rPr>
              <a:t> for Long-Tailed CXR Classification with View-Based Aggregation</a:t>
            </a:r>
            <a:endParaRPr kumimoji="1" lang="ja-JP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6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D361F-8ADC-5080-8313-C7BBBB79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6" y="154377"/>
            <a:ext cx="10515600" cy="75398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Results: Performance on Test Dataset</a:t>
            </a:r>
            <a:endParaRPr kumimoji="1" lang="ja-JP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D5EB94-9FC8-16EE-3C96-7D4A6E24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1" y="3765310"/>
            <a:ext cx="11229278" cy="1915210"/>
          </a:xfrm>
        </p:spPr>
        <p:txBody>
          <a:bodyPr>
            <a:normAutofit/>
          </a:bodyPr>
          <a:lstStyle/>
          <a:p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In both subtasks, the ensemble of two models showed an improvement in </a:t>
            </a:r>
            <a:r>
              <a:rPr kumimoji="1" lang="en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when the NIH-pretrained </a:t>
            </a:r>
            <a:r>
              <a:rPr kumimoji="1" lang="en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MaxViT</a:t>
            </a:r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was included.</a:t>
            </a:r>
          </a:p>
          <a:p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We achieved favorable rankings: 5th place in Subtask 1 and 4th place in Subtask 2.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65018B9-46CE-E4AF-BFC7-91C12A4086FC}"/>
              </a:ext>
            </a:extLst>
          </p:cNvPr>
          <p:cNvCxnSpPr>
            <a:cxnSpLocks/>
          </p:cNvCxnSpPr>
          <p:nvPr/>
        </p:nvCxnSpPr>
        <p:spPr>
          <a:xfrm>
            <a:off x="364273" y="908363"/>
            <a:ext cx="11463454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2F1CB5-5A0E-B75C-FC75-DDFAA3F340D3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MICCAI Challenges 2024 CXR-LT | CXR Classification with </a:t>
            </a:r>
            <a:r>
              <a:rPr kumimoji="1"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ConvNeXt</a:t>
            </a:r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V2 and </a:t>
            </a:r>
            <a:r>
              <a:rPr kumimoji="1"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MaxViT</a:t>
            </a:r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View-Based Aggregation</a:t>
            </a:r>
            <a:endParaRPr kumimoji="1" lang="ja-JP" altLang="en-US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7BFF3E4-7581-BB46-3755-9484B9C7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07" y="1846026"/>
            <a:ext cx="9800185" cy="137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1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D361F-8ADC-5080-8313-C7BBBB79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6" y="154377"/>
            <a:ext cx="10515600" cy="75398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kumimoji="1" lang="ja-JP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D5EB94-9FC8-16EE-3C96-7D4A6E24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1" y="1369615"/>
            <a:ext cx="11229278" cy="46241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ja-JP" dirty="0">
                <a:latin typeface="Arial" panose="020B0604020202020204" pitchFamily="34" charset="0"/>
                <a:cs typeface="Arial" panose="020B0604020202020204" pitchFamily="34" charset="0"/>
              </a:rPr>
              <a:t>The existing </a:t>
            </a:r>
            <a:r>
              <a:rPr lang="en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high-performance model</a:t>
            </a:r>
            <a:r>
              <a:rPr lang="en" altLang="ja-JP" dirty="0">
                <a:latin typeface="Arial" panose="020B0604020202020204" pitchFamily="34" charset="0"/>
                <a:cs typeface="Arial" panose="020B0604020202020204" pitchFamily="34" charset="0"/>
              </a:rPr>
              <a:t> also demonstrated </a:t>
            </a:r>
            <a:r>
              <a:rPr lang="en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good performance</a:t>
            </a:r>
            <a:r>
              <a:rPr lang="en" altLang="ja-JP" dirty="0">
                <a:latin typeface="Arial" panose="020B0604020202020204" pitchFamily="34" charset="0"/>
                <a:cs typeface="Arial" panose="020B0604020202020204" pitchFamily="34" charset="0"/>
              </a:rPr>
              <a:t> in the classification of CXR findings with a long-tail distribution.</a:t>
            </a:r>
          </a:p>
          <a:p>
            <a:pPr>
              <a:buFont typeface="Arial" panose="020B0604020202020204" pitchFamily="34" charset="0"/>
              <a:buChar char="•"/>
            </a:pPr>
            <a:endParaRPr lang="en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ja-JP" dirty="0">
                <a:latin typeface="Arial" panose="020B0604020202020204" pitchFamily="34" charset="0"/>
                <a:cs typeface="Arial" panose="020B0604020202020204" pitchFamily="34" charset="0"/>
              </a:rPr>
              <a:t>Although a </a:t>
            </a:r>
            <a:r>
              <a:rPr lang="en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simple approach</a:t>
            </a:r>
            <a:r>
              <a:rPr lang="en" altLang="ja-JP" dirty="0">
                <a:latin typeface="Arial" panose="020B0604020202020204" pitchFamily="34" charset="0"/>
                <a:cs typeface="Arial" panose="020B0604020202020204" pitchFamily="34" charset="0"/>
              </a:rPr>
              <a:t>, the straightforward aggregation of predictions from both frontal and lateral views proved </a:t>
            </a:r>
            <a:r>
              <a:rPr lang="en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r>
              <a:rPr lang="en" altLang="ja-JP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ja-JP" dirty="0">
                <a:latin typeface="Arial" panose="020B0604020202020204" pitchFamily="34" charset="0"/>
                <a:cs typeface="Arial" panose="020B0604020202020204" pitchFamily="34" charset="0"/>
              </a:rPr>
              <a:t>A comparison of </a:t>
            </a:r>
            <a:r>
              <a:rPr lang="en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loss functions</a:t>
            </a:r>
            <a:r>
              <a:rPr lang="en" altLang="ja-JP" dirty="0">
                <a:latin typeface="Arial" panose="020B0604020202020204" pitchFamily="34" charset="0"/>
                <a:cs typeface="Arial" panose="020B0604020202020204" pitchFamily="34" charset="0"/>
              </a:rPr>
              <a:t> was not conducted, indicating the need for </a:t>
            </a:r>
            <a:r>
              <a:rPr lang="en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further investigation</a:t>
            </a:r>
            <a:r>
              <a:rPr lang="en" altLang="ja-JP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65018B9-46CE-E4AF-BFC7-91C12A4086FC}"/>
              </a:ext>
            </a:extLst>
          </p:cNvPr>
          <p:cNvCxnSpPr>
            <a:cxnSpLocks/>
          </p:cNvCxnSpPr>
          <p:nvPr/>
        </p:nvCxnSpPr>
        <p:spPr>
          <a:xfrm>
            <a:off x="364273" y="908363"/>
            <a:ext cx="11463454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2F1CB5-5A0E-B75C-FC75-DDFAA3F340D3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MICCAI Challenges 2024 CXR-LT | CXR Classification with </a:t>
            </a:r>
            <a:r>
              <a:rPr kumimoji="1"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ConvNeXt</a:t>
            </a:r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V2 and </a:t>
            </a:r>
            <a:r>
              <a:rPr kumimoji="1"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MaxViT</a:t>
            </a:r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View-Based Aggregation</a:t>
            </a:r>
            <a:endParaRPr kumimoji="1" lang="ja-JP" altLang="en-US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67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D361F-8ADC-5080-8313-C7BBBB79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6" y="154377"/>
            <a:ext cx="10515600" cy="75398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1" lang="ja-JP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D5EB94-9FC8-16EE-3C96-7D4A6E24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56" y="1237785"/>
            <a:ext cx="11229278" cy="487308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Our solution focuses on leveraging SOTA models, pretraining with other CXR dataset, handling imbalance, and view-based prediction aggregation.</a:t>
            </a:r>
          </a:p>
          <a:p>
            <a:pPr>
              <a:buFont typeface="Wingdings" pitchFamily="2" charset="2"/>
              <a:buChar char="Ø"/>
            </a:pPr>
            <a:r>
              <a:rPr kumimoji="1" lang="en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 Model Choice: </a:t>
            </a:r>
            <a:br>
              <a:rPr kumimoji="1" lang="en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MaxViT</a:t>
            </a:r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1" lang="en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ConvNeXt</a:t>
            </a:r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V2 for their high performance on ImageNet.</a:t>
            </a:r>
          </a:p>
          <a:p>
            <a:pPr>
              <a:buFont typeface="Wingdings" pitchFamily="2" charset="2"/>
              <a:buChar char="Ø"/>
            </a:pPr>
            <a:r>
              <a:rPr kumimoji="1" lang="en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 CXR Pretraining: </a:t>
            </a:r>
            <a:br>
              <a:rPr kumimoji="1" lang="en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ImageNet-pretrained model was further pretrained on the NIH CXR dataset to enhance chest finding recognition.</a:t>
            </a:r>
          </a:p>
          <a:p>
            <a:pPr>
              <a:buFont typeface="Wingdings" pitchFamily="2" charset="2"/>
              <a:buChar char="Ø"/>
            </a:pPr>
            <a:r>
              <a:rPr kumimoji="1" lang="en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 Handling Imbalance Classes: </a:t>
            </a:r>
            <a:br>
              <a:rPr kumimoji="1" lang="en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Asymmetric loss to address the long-tailed distribution of findings.</a:t>
            </a:r>
          </a:p>
          <a:p>
            <a:pPr>
              <a:buFont typeface="Wingdings" pitchFamily="2" charset="2"/>
              <a:buChar char="Ø"/>
            </a:pPr>
            <a:r>
              <a:rPr kumimoji="1" lang="en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 View-based Prediction Aggregation: </a:t>
            </a:r>
            <a:br>
              <a:rPr kumimoji="1" lang="en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Combined predictions from frontal and lateral views using weighted averaging.</a:t>
            </a:r>
            <a:endParaRPr kumimoji="1" lang="ja-JP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65018B9-46CE-E4AF-BFC7-91C12A4086FC}"/>
              </a:ext>
            </a:extLst>
          </p:cNvPr>
          <p:cNvCxnSpPr>
            <a:cxnSpLocks/>
          </p:cNvCxnSpPr>
          <p:nvPr/>
        </p:nvCxnSpPr>
        <p:spPr>
          <a:xfrm>
            <a:off x="364273" y="908363"/>
            <a:ext cx="11463454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2F1CB5-5A0E-B75C-FC75-DDFAA3F340D3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MICCAI Challenges 2024 CXR-LT | CXR Classification with </a:t>
            </a:r>
            <a:r>
              <a:rPr kumimoji="1"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ConvNeXt</a:t>
            </a:r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V2 and </a:t>
            </a:r>
            <a:r>
              <a:rPr kumimoji="1"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MaxViT</a:t>
            </a:r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View-Based Aggregation</a:t>
            </a:r>
            <a:endParaRPr kumimoji="1" lang="ja-JP" altLang="en-US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32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D361F-8ADC-5080-8313-C7BBBB79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6" y="154377"/>
            <a:ext cx="10515600" cy="75398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Method: Model Choice</a:t>
            </a:r>
            <a:endParaRPr kumimoji="1" lang="ja-JP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D5EB94-9FC8-16EE-3C96-7D4A6E24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1" y="1662349"/>
            <a:ext cx="11229278" cy="3980983"/>
          </a:xfrm>
        </p:spPr>
        <p:txBody>
          <a:bodyPr>
            <a:normAutofit/>
          </a:bodyPr>
          <a:lstStyle/>
          <a:p>
            <a:r>
              <a:rPr kumimoji="1" lang="en" altLang="ja-JP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ConvNeXt</a:t>
            </a:r>
            <a:r>
              <a:rPr kumimoji="1" lang="en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 V2 </a:t>
            </a:r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provides strong local feature extraction, effective for capturing detailed patterns in chest X-rays </a:t>
            </a:r>
            <a:r>
              <a:rPr kumimoji="1" lang="en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(S Woo, et al. 2023).</a:t>
            </a:r>
            <a:endParaRPr kumimoji="1" lang="en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" altLang="ja-JP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MaxViT</a:t>
            </a:r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combines local and global feature learning, allowing it to identify complex structures in the images </a:t>
            </a:r>
            <a:r>
              <a:rPr kumimoji="1" lang="en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(Z Tu, et al. 2022).</a:t>
            </a:r>
            <a:endParaRPr kumimoji="1" lang="en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kumimoji="1" lang="en" altLang="ja-JP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ensembling</a:t>
            </a:r>
            <a:r>
              <a:rPr kumimoji="1" lang="en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 these models</a:t>
            </a:r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, we aimed to enhance the detection of diverse findings in CXR classification.</a:t>
            </a:r>
            <a:endParaRPr kumimoji="1" lang="ja-JP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65018B9-46CE-E4AF-BFC7-91C12A4086FC}"/>
              </a:ext>
            </a:extLst>
          </p:cNvPr>
          <p:cNvCxnSpPr>
            <a:cxnSpLocks/>
          </p:cNvCxnSpPr>
          <p:nvPr/>
        </p:nvCxnSpPr>
        <p:spPr>
          <a:xfrm>
            <a:off x="364273" y="908363"/>
            <a:ext cx="11463454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2F1CB5-5A0E-B75C-FC75-DDFAA3F340D3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MICCAI Challenges 2024 CXR-LT | CXR Classification with </a:t>
            </a:r>
            <a:r>
              <a:rPr kumimoji="1"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ConvNeXt</a:t>
            </a:r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V2 and </a:t>
            </a:r>
            <a:r>
              <a:rPr kumimoji="1"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MaxViT</a:t>
            </a:r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View-Based Aggregation</a:t>
            </a:r>
            <a:endParaRPr kumimoji="1" lang="ja-JP" altLang="en-US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42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D361F-8ADC-5080-8313-C7BBBB79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6" y="154377"/>
            <a:ext cx="10515600" cy="75398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Method: CXR Pretraining</a:t>
            </a:r>
            <a:endParaRPr kumimoji="1" lang="ja-JP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D5EB94-9FC8-16EE-3C96-7D4A6E24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779" y="1123014"/>
            <a:ext cx="5265233" cy="4944200"/>
          </a:xfrm>
        </p:spPr>
        <p:txBody>
          <a:bodyPr>
            <a:normAutofit/>
          </a:bodyPr>
          <a:lstStyle/>
          <a:p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The models used were </a:t>
            </a:r>
            <a:r>
              <a:rPr kumimoji="1" lang="en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ConvNeXt</a:t>
            </a:r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V2 </a:t>
            </a:r>
            <a:r>
              <a:rPr kumimoji="1" lang="en" altLang="ja-JP" sz="2400" u="sng" dirty="0">
                <a:latin typeface="Arial" panose="020B0604020202020204" pitchFamily="34" charset="0"/>
                <a:cs typeface="Arial" panose="020B0604020202020204" pitchFamily="34" charset="0"/>
              </a:rPr>
              <a:t>Tiny</a:t>
            </a:r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1" lang="en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MaxViT</a:t>
            </a:r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ja-JP" sz="2400" u="sng" dirty="0">
                <a:latin typeface="Arial" panose="020B0604020202020204" pitchFamily="34" charset="0"/>
                <a:cs typeface="Arial" panose="020B0604020202020204" pitchFamily="34" charset="0"/>
              </a:rPr>
              <a:t>Tiny</a:t>
            </a:r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, both pretrained on </a:t>
            </a:r>
            <a:r>
              <a:rPr kumimoji="1" lang="en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ImageNet</a:t>
            </a:r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kumimoji="1" lang="en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Additionally, </a:t>
            </a:r>
            <a:r>
              <a:rPr lang="en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MaxViT</a:t>
            </a:r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was further pretrained using the </a:t>
            </a:r>
            <a:r>
              <a:rPr kumimoji="1" lang="en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NIH Chest X-ray dataset</a:t>
            </a:r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(112,120 images).</a:t>
            </a:r>
          </a:p>
          <a:p>
            <a:endParaRPr lang="en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The NIH data was split into a 19:1 ratio for training and validation using existing labels, and the model with </a:t>
            </a:r>
            <a:r>
              <a:rPr kumimoji="1" lang="en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the best mean Average Precision </a:t>
            </a:r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) was selected.</a:t>
            </a:r>
            <a:endParaRPr kumimoji="1" lang="ja-JP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65018B9-46CE-E4AF-BFC7-91C12A4086FC}"/>
              </a:ext>
            </a:extLst>
          </p:cNvPr>
          <p:cNvCxnSpPr>
            <a:cxnSpLocks/>
          </p:cNvCxnSpPr>
          <p:nvPr/>
        </p:nvCxnSpPr>
        <p:spPr>
          <a:xfrm>
            <a:off x="364273" y="908363"/>
            <a:ext cx="11463454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2F1CB5-5A0E-B75C-FC75-DDFAA3F340D3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MICCAI Challenges 2024 CXR-LT | CXR Classification with </a:t>
            </a:r>
            <a:r>
              <a:rPr kumimoji="1"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ConvNeXt</a:t>
            </a:r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V2 and </a:t>
            </a:r>
            <a:r>
              <a:rPr kumimoji="1"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MaxViT</a:t>
            </a:r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View-Based Aggregation</a:t>
            </a:r>
            <a:endParaRPr kumimoji="1" lang="ja-JP" altLang="en-US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45368C-3B84-2506-C7B9-9432036C7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8562" y="1241803"/>
            <a:ext cx="2186044" cy="218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E93B97D-C753-2FD4-D29D-B11330F4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4922" y="1241803"/>
            <a:ext cx="2212064" cy="22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154351B-4549-BFA4-0172-721F26788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2542" y="3595114"/>
            <a:ext cx="2212064" cy="22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25D93DA-F150-A215-63EF-7779D8C55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4922" y="3595114"/>
            <a:ext cx="2212064" cy="22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69179A-0B25-D064-1DCC-DD7430D21119}"/>
              </a:ext>
            </a:extLst>
          </p:cNvPr>
          <p:cNvSpPr txBox="1"/>
          <p:nvPr/>
        </p:nvSpPr>
        <p:spPr>
          <a:xfrm>
            <a:off x="938562" y="5878228"/>
            <a:ext cx="3890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NIH Chest X-ray Dataset (Wang X, et al. 2017)</a:t>
            </a:r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0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Output image">
            <a:extLst>
              <a:ext uri="{FF2B5EF4-FFF2-40B4-BE49-F238E27FC236}">
                <a16:creationId xmlns:a16="http://schemas.microsoft.com/office/drawing/2014/main" id="{13D1D298-9F37-C6CB-CCE3-C3C75F3B8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9905" y="1223701"/>
            <a:ext cx="9772185" cy="219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7DD361F-8ADC-5080-8313-C7BBBB79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6" y="154377"/>
            <a:ext cx="10515600" cy="75398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Method: Asymmetric Loss with Class Weights</a:t>
            </a:r>
            <a:endParaRPr kumimoji="1" lang="ja-JP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D5EB94-9FC8-16EE-3C96-7D4A6E24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51" y="3429000"/>
            <a:ext cx="10340898" cy="2899313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ses the same loss function as last year’s 1st solution 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(D Kim. 2023).</a:t>
            </a:r>
            <a:endParaRPr kumimoji="1" lang="en-US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Tackles class imbalance by giving more weight to rare classes (tail classes).</a:t>
            </a:r>
          </a:p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Uses asymmetric focusing to prioritize difficult cases differently for positive and negative samples.</a:t>
            </a:r>
          </a:p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Enhances model performance in long-tailed classification.</a:t>
            </a:r>
            <a:endParaRPr kumimoji="1" lang="ja-JP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65018B9-46CE-E4AF-BFC7-91C12A4086FC}"/>
              </a:ext>
            </a:extLst>
          </p:cNvPr>
          <p:cNvCxnSpPr>
            <a:cxnSpLocks/>
          </p:cNvCxnSpPr>
          <p:nvPr/>
        </p:nvCxnSpPr>
        <p:spPr>
          <a:xfrm>
            <a:off x="364273" y="908363"/>
            <a:ext cx="11463454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2F1CB5-5A0E-B75C-FC75-DDFAA3F340D3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MICCAI Challenges 2024 CXR-LT | CXR Classification with </a:t>
            </a:r>
            <a:r>
              <a:rPr kumimoji="1"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ConvNeXt</a:t>
            </a:r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V2 and </a:t>
            </a:r>
            <a:r>
              <a:rPr kumimoji="1"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MaxViT</a:t>
            </a:r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View-Based Aggregation</a:t>
            </a:r>
            <a:endParaRPr kumimoji="1" lang="ja-JP" altLang="en-US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7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D361F-8ADC-5080-8313-C7BBBB79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6" y="154377"/>
            <a:ext cx="10515600" cy="75398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Method: </a:t>
            </a:r>
            <a:r>
              <a:rPr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View-Based Prediction Aggregation</a:t>
            </a:r>
            <a:endParaRPr kumimoji="1" lang="ja-JP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D5EB94-9FC8-16EE-3C96-7D4A6E24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8797" y="1232636"/>
            <a:ext cx="4138930" cy="4890463"/>
          </a:xfrm>
        </p:spPr>
        <p:txBody>
          <a:bodyPr>
            <a:noAutofit/>
          </a:bodyPr>
          <a:lstStyle/>
          <a:p>
            <a:r>
              <a:rPr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MIMIC's CXR images include </a:t>
            </a:r>
            <a:r>
              <a:rPr lang="en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multiple frontal and lateral views </a:t>
            </a:r>
            <a:r>
              <a:rPr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for each study.</a:t>
            </a:r>
          </a:p>
          <a:p>
            <a:r>
              <a:rPr lang="en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Aggregating predictions per study </a:t>
            </a:r>
            <a:r>
              <a:rPr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improved performance in last year's solution </a:t>
            </a:r>
            <a:r>
              <a:rPr lang="en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(Y Yamagishi, S Hanaoka. 2023, D Kim, 2023).</a:t>
            </a:r>
            <a:endParaRPr lang="en" altLang="ja-JP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Averaged predictions for each frontal and lateral view, then combined them using a weighted average for the final prediction.</a:t>
            </a:r>
            <a:endParaRPr kumimoji="1" lang="ja-JP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65018B9-46CE-E4AF-BFC7-91C12A4086FC}"/>
              </a:ext>
            </a:extLst>
          </p:cNvPr>
          <p:cNvCxnSpPr>
            <a:cxnSpLocks/>
          </p:cNvCxnSpPr>
          <p:nvPr/>
        </p:nvCxnSpPr>
        <p:spPr>
          <a:xfrm>
            <a:off x="364273" y="908363"/>
            <a:ext cx="11463454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2F1CB5-5A0E-B75C-FC75-DDFAA3F340D3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MICCAI Challenges 2024 CXR-LT | CXR Classification with </a:t>
            </a:r>
            <a:r>
              <a:rPr kumimoji="1"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ConvNeXt</a:t>
            </a:r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V2 and </a:t>
            </a:r>
            <a:r>
              <a:rPr kumimoji="1"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MaxViT</a:t>
            </a:r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View-Based Aggregation</a:t>
            </a:r>
            <a:endParaRPr kumimoji="1" lang="ja-JP" altLang="en-US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9AA640-EC07-7CE8-9B80-6DAE972B8BFE}"/>
              </a:ext>
            </a:extLst>
          </p:cNvPr>
          <p:cNvSpPr txBox="1"/>
          <p:nvPr/>
        </p:nvSpPr>
        <p:spPr>
          <a:xfrm>
            <a:off x="797445" y="1077435"/>
            <a:ext cx="14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Frontal View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F59505-5580-2DF5-C488-DA1FCACF9012}"/>
              </a:ext>
            </a:extLst>
          </p:cNvPr>
          <p:cNvSpPr txBox="1"/>
          <p:nvPr/>
        </p:nvSpPr>
        <p:spPr>
          <a:xfrm>
            <a:off x="823514" y="4434767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Lateral View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E70FAA8-4517-95C6-2AB1-69C11507D757}"/>
              </a:ext>
            </a:extLst>
          </p:cNvPr>
          <p:cNvCxnSpPr>
            <a:cxnSpLocks/>
          </p:cNvCxnSpPr>
          <p:nvPr/>
        </p:nvCxnSpPr>
        <p:spPr>
          <a:xfrm>
            <a:off x="2228081" y="2068306"/>
            <a:ext cx="548573" cy="0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FEA27D9-875E-65F8-7C90-467472ED9973}"/>
              </a:ext>
            </a:extLst>
          </p:cNvPr>
          <p:cNvCxnSpPr>
            <a:cxnSpLocks/>
          </p:cNvCxnSpPr>
          <p:nvPr/>
        </p:nvCxnSpPr>
        <p:spPr>
          <a:xfrm>
            <a:off x="2228080" y="3458793"/>
            <a:ext cx="548574" cy="0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E37DD4B-E664-88C2-A7DC-3CBBC4951A2B}"/>
              </a:ext>
            </a:extLst>
          </p:cNvPr>
          <p:cNvCxnSpPr>
            <a:cxnSpLocks/>
          </p:cNvCxnSpPr>
          <p:nvPr/>
        </p:nvCxnSpPr>
        <p:spPr>
          <a:xfrm>
            <a:off x="2228080" y="5493209"/>
            <a:ext cx="548574" cy="0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4B11303-B580-E548-89CA-25658A65E426}"/>
              </a:ext>
            </a:extLst>
          </p:cNvPr>
          <p:cNvSpPr txBox="1"/>
          <p:nvPr/>
        </p:nvSpPr>
        <p:spPr>
          <a:xfrm>
            <a:off x="2879997" y="1868251"/>
            <a:ext cx="1417376" cy="338554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Probability 0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92CA78B-B735-2F13-D644-511940497F37}"/>
              </a:ext>
            </a:extLst>
          </p:cNvPr>
          <p:cNvSpPr txBox="1"/>
          <p:nvPr/>
        </p:nvSpPr>
        <p:spPr>
          <a:xfrm>
            <a:off x="2879997" y="3279427"/>
            <a:ext cx="1417376" cy="338554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Probability 1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DAB5B06-006E-FF7F-40F3-3031B25F2795}"/>
              </a:ext>
            </a:extLst>
          </p:cNvPr>
          <p:cNvSpPr txBox="1"/>
          <p:nvPr/>
        </p:nvSpPr>
        <p:spPr>
          <a:xfrm>
            <a:off x="2879997" y="5293154"/>
            <a:ext cx="1417376" cy="338554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Probability 2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右大かっこ 18">
            <a:extLst>
              <a:ext uri="{FF2B5EF4-FFF2-40B4-BE49-F238E27FC236}">
                <a16:creationId xmlns:a16="http://schemas.microsoft.com/office/drawing/2014/main" id="{E5F520FC-FED5-402F-83BD-F7BAA7716340}"/>
              </a:ext>
            </a:extLst>
          </p:cNvPr>
          <p:cNvSpPr/>
          <p:nvPr/>
        </p:nvSpPr>
        <p:spPr>
          <a:xfrm>
            <a:off x="4462224" y="1868250"/>
            <a:ext cx="285717" cy="1749731"/>
          </a:xfrm>
          <a:prstGeom prst="rightBracket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大かっこ 19">
            <a:extLst>
              <a:ext uri="{FF2B5EF4-FFF2-40B4-BE49-F238E27FC236}">
                <a16:creationId xmlns:a16="http://schemas.microsoft.com/office/drawing/2014/main" id="{26577B95-978E-EEF5-5BEC-940DB4D1A080}"/>
              </a:ext>
            </a:extLst>
          </p:cNvPr>
          <p:cNvSpPr/>
          <p:nvPr/>
        </p:nvSpPr>
        <p:spPr>
          <a:xfrm>
            <a:off x="4747941" y="2773898"/>
            <a:ext cx="301083" cy="2719308"/>
          </a:xfrm>
          <a:prstGeom prst="rightBracket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48A38FA-D1AF-9F2B-6AF2-ACF38FBBCA8E}"/>
              </a:ext>
            </a:extLst>
          </p:cNvPr>
          <p:cNvSpPr txBox="1"/>
          <p:nvPr/>
        </p:nvSpPr>
        <p:spPr>
          <a:xfrm>
            <a:off x="4462224" y="1380257"/>
            <a:ext cx="26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Averaging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by each view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953AF89-0C3B-4A87-28FD-0022E2B203B9}"/>
              </a:ext>
            </a:extLst>
          </p:cNvPr>
          <p:cNvSpPr txBox="1"/>
          <p:nvPr/>
        </p:nvSpPr>
        <p:spPr>
          <a:xfrm>
            <a:off x="5114067" y="2934234"/>
            <a:ext cx="224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Weighted Averaging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FD533B2-CBC1-AEA8-BA2B-69B620AE0FE5}"/>
              </a:ext>
            </a:extLst>
          </p:cNvPr>
          <p:cNvCxnSpPr>
            <a:cxnSpLocks/>
          </p:cNvCxnSpPr>
          <p:nvPr/>
        </p:nvCxnSpPr>
        <p:spPr>
          <a:xfrm>
            <a:off x="5049024" y="4124242"/>
            <a:ext cx="769435" cy="0"/>
          </a:xfrm>
          <a:prstGeom prst="straightConnector1">
            <a:avLst/>
          </a:prstGeom>
          <a:ln w="50800">
            <a:solidFill>
              <a:schemeClr val="bg2">
                <a:lumMod val="2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60C6784-B0EB-36A3-B993-615347293D63}"/>
              </a:ext>
            </a:extLst>
          </p:cNvPr>
          <p:cNvSpPr txBox="1"/>
          <p:nvPr/>
        </p:nvSpPr>
        <p:spPr>
          <a:xfrm>
            <a:off x="5884457" y="3770299"/>
            <a:ext cx="1438214" cy="707886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</a:p>
          <a:p>
            <a:pPr algn="ctr"/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kumimoji="1" lang="ja-JP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C808576-C7E2-7CFF-3E92-61A8CF7F5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33" y="1453920"/>
            <a:ext cx="1359047" cy="135904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85A4645-CC1F-00B3-4D19-8A76C1113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33" y="2957669"/>
            <a:ext cx="1359040" cy="135904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A26867E-59D7-4584-F894-FC95267D4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33" y="4822352"/>
            <a:ext cx="1359040" cy="13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0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D361F-8ADC-5080-8313-C7BBBB79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6" y="154377"/>
            <a:ext cx="10515600" cy="75398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Results: Comparison of Model Architectures</a:t>
            </a:r>
            <a:endParaRPr kumimoji="1" lang="ja-JP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D5EB94-9FC8-16EE-3C96-7D4A6E24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0" y="4661546"/>
            <a:ext cx="11229278" cy="1001475"/>
          </a:xfrm>
        </p:spPr>
        <p:txBody>
          <a:bodyPr>
            <a:normAutofit/>
          </a:bodyPr>
          <a:lstStyle/>
          <a:p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In all models, performance improved with an input size of 512 compared to 384.</a:t>
            </a:r>
          </a:p>
          <a:p>
            <a:r>
              <a:rPr kumimoji="1" lang="en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MaxViT</a:t>
            </a:r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generally outperformed ConvNeXtV2 across most sizes and subtasks.</a:t>
            </a:r>
            <a:endParaRPr kumimoji="1" lang="ja-JP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65018B9-46CE-E4AF-BFC7-91C12A4086FC}"/>
              </a:ext>
            </a:extLst>
          </p:cNvPr>
          <p:cNvCxnSpPr>
            <a:cxnSpLocks/>
          </p:cNvCxnSpPr>
          <p:nvPr/>
        </p:nvCxnSpPr>
        <p:spPr>
          <a:xfrm>
            <a:off x="364273" y="908363"/>
            <a:ext cx="11463454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2F1CB5-5A0E-B75C-FC75-DDFAA3F340D3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MICCAI Challenges 2024 CXR-LT | CXR Classification with </a:t>
            </a:r>
            <a:r>
              <a:rPr kumimoji="1"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ConvNeXt</a:t>
            </a:r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V2 and </a:t>
            </a:r>
            <a:r>
              <a:rPr kumimoji="1"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MaxViT</a:t>
            </a:r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View-Based Aggregation</a:t>
            </a:r>
            <a:endParaRPr kumimoji="1" lang="ja-JP" altLang="en-US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177553E-94D2-4B9B-87C7-AB414A70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6" y="1347147"/>
            <a:ext cx="11400608" cy="2185451"/>
          </a:xfrm>
          <a:prstGeom prst="rect">
            <a:avLst/>
          </a:prstGeom>
        </p:spPr>
      </p:pic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017DAFE-87D5-6DE1-50F1-5B8F71275402}"/>
              </a:ext>
            </a:extLst>
          </p:cNvPr>
          <p:cNvSpPr txBox="1">
            <a:spLocks/>
          </p:cNvSpPr>
          <p:nvPr/>
        </p:nvSpPr>
        <p:spPr>
          <a:xfrm>
            <a:off x="598449" y="3615732"/>
            <a:ext cx="11229278" cy="551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* The evaluation metric is </a:t>
            </a:r>
            <a:r>
              <a:rPr lang="en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. Results are from the development phase, as reported on the </a:t>
            </a:r>
            <a:r>
              <a:rPr lang="en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CodaLab</a:t>
            </a:r>
            <a:r>
              <a:rPr lang="e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 leaderboard, with view-based prediction aggregation performed at a 5:5 ratio.</a:t>
            </a:r>
            <a:endParaRPr lang="ja-JP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6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D361F-8ADC-5080-8313-C7BBBB79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6" y="154377"/>
            <a:ext cx="10515600" cy="75398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Results: Effect of CXR Pretraining</a:t>
            </a:r>
            <a:endParaRPr kumimoji="1" lang="ja-JP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D5EB94-9FC8-16EE-3C96-7D4A6E24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449" y="3627343"/>
            <a:ext cx="11229278" cy="2152971"/>
          </a:xfrm>
        </p:spPr>
        <p:txBody>
          <a:bodyPr>
            <a:normAutofit/>
          </a:bodyPr>
          <a:lstStyle/>
          <a:p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Evaluated the performance changes of </a:t>
            </a:r>
            <a:r>
              <a:rPr kumimoji="1" lang="en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MaxViT</a:t>
            </a:r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Tiny, pretrained on ImageNet with an input size of 512, based on the presence or absence of NIH CXR dataset pretrained weights.</a:t>
            </a:r>
          </a:p>
          <a:p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Using the NIH pretrained weights improved both Subtask 1 and Subtask 2 by approximately 0.001 to 0.002.</a:t>
            </a:r>
            <a:endParaRPr kumimoji="1" lang="ja-JP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65018B9-46CE-E4AF-BFC7-91C12A4086FC}"/>
              </a:ext>
            </a:extLst>
          </p:cNvPr>
          <p:cNvCxnSpPr>
            <a:cxnSpLocks/>
          </p:cNvCxnSpPr>
          <p:nvPr/>
        </p:nvCxnSpPr>
        <p:spPr>
          <a:xfrm>
            <a:off x="364273" y="908363"/>
            <a:ext cx="11463454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2F1CB5-5A0E-B75C-FC75-DDFAA3F340D3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MICCAI Challenges 2024 CXR-LT | CXR Classification with </a:t>
            </a:r>
            <a:r>
              <a:rPr kumimoji="1"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ConvNeXt</a:t>
            </a:r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V2 and </a:t>
            </a:r>
            <a:r>
              <a:rPr kumimoji="1"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MaxViT</a:t>
            </a:r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View-Based Aggregation</a:t>
            </a:r>
            <a:endParaRPr kumimoji="1" lang="ja-JP" altLang="en-US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D8CBFA0-FBC0-C57A-5745-DBF9D0EF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909" y="1539748"/>
            <a:ext cx="8168181" cy="169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4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D361F-8ADC-5080-8313-C7BBBB79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6" y="154377"/>
            <a:ext cx="10515600" cy="753986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Results: Effect of View-based Prediction Aggregation</a:t>
            </a:r>
            <a:endParaRPr kumimoji="1" lang="ja-JP" alt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D5EB94-9FC8-16EE-3C96-7D4A6E24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60" y="4742150"/>
            <a:ext cx="11144583" cy="1604220"/>
          </a:xfrm>
        </p:spPr>
        <p:txBody>
          <a:bodyPr>
            <a:normAutofit lnSpcReduction="10000"/>
          </a:bodyPr>
          <a:lstStyle/>
          <a:p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View-based prediction aggregation improved scores for both subtasks.</a:t>
            </a:r>
          </a:p>
          <a:p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Weighting frontal views more heavily (e.g., 7:3, 8:2) outperformed balanced weighting (5:5).</a:t>
            </a:r>
          </a:p>
          <a:p>
            <a:r>
              <a:rPr kumimoji="1" lang="en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Likely because lateral views often obscure important findings.</a:t>
            </a:r>
            <a:endParaRPr kumimoji="1" lang="ja-JP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65018B9-46CE-E4AF-BFC7-91C12A4086FC}"/>
              </a:ext>
            </a:extLst>
          </p:cNvPr>
          <p:cNvCxnSpPr>
            <a:cxnSpLocks/>
          </p:cNvCxnSpPr>
          <p:nvPr/>
        </p:nvCxnSpPr>
        <p:spPr>
          <a:xfrm>
            <a:off x="364273" y="908363"/>
            <a:ext cx="11463454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2F1CB5-5A0E-B75C-FC75-DDFAA3F340D3}"/>
              </a:ext>
            </a:extLst>
          </p:cNvPr>
          <p:cNvSpPr txBox="1"/>
          <p:nvPr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MICCAI Challenges 2024 CXR-LT | CXR Classification with </a:t>
            </a:r>
            <a:r>
              <a:rPr kumimoji="1"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ConvNeXt</a:t>
            </a:r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V2 and </a:t>
            </a:r>
            <a:r>
              <a:rPr kumimoji="1" lang="en-US" altLang="ja-JP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MaxViT</a:t>
            </a:r>
            <a:r>
              <a:rPr kumimoji="1" lang="en-US" altLang="ja-JP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View-Based Aggregation</a:t>
            </a:r>
            <a:endParaRPr kumimoji="1" lang="ja-JP" altLang="en-US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8B77F79-3B7E-AC65-ACC5-C369B702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976881"/>
            <a:ext cx="7620001" cy="362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0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9903</TotalTime>
  <Words>849</Words>
  <Application>Microsoft Macintosh PowerPoint</Application>
  <PresentationFormat>ワイド画面</PresentationFormat>
  <Paragraphs>72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Wingdings</vt:lpstr>
      <vt:lpstr>Office テーマ</vt:lpstr>
      <vt:lpstr>- CXR-LT 2024: 4th in Subtask 2, 5th in Subtask 1 - Ensemble of ConvNeXt V2 and MaxViT for Long-Tailed CXR Classification with View-Based Aggregation</vt:lpstr>
      <vt:lpstr>Introduction</vt:lpstr>
      <vt:lpstr>Method: Model Choice</vt:lpstr>
      <vt:lpstr>Method: CXR Pretraining</vt:lpstr>
      <vt:lpstr>Method: Asymmetric Loss with Class Weights</vt:lpstr>
      <vt:lpstr>Method: View-Based Prediction Aggregation</vt:lpstr>
      <vt:lpstr>Results: Comparison of Model Architectures</vt:lpstr>
      <vt:lpstr>Results: Effect of CXR Pretraining</vt:lpstr>
      <vt:lpstr>Results: Effect of View-based Prediction Aggregation</vt:lpstr>
      <vt:lpstr>Results: Performance on Test Dataset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CXR-LT 2024: 4th in Subtask 2, 5th in Subtask 1 Utilizing ConvNeXt V2 and MaxViT for Long-Tailed CXR Classification with View-Based Aggregation</dc:title>
  <dc:creator>陽助 山岸</dc:creator>
  <cp:lastModifiedBy>陽助 山岸</cp:lastModifiedBy>
  <cp:revision>17</cp:revision>
  <dcterms:created xsi:type="dcterms:W3CDTF">2024-09-26T08:56:38Z</dcterms:created>
  <dcterms:modified xsi:type="dcterms:W3CDTF">2024-10-06T11:26:15Z</dcterms:modified>
</cp:coreProperties>
</file>