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4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5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6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7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theme/theme8.xml" ContentType="application/vnd.openxmlformats-officedocument.theme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4"/>
    <p:sldMasterId id="2147483679" r:id="rId5"/>
    <p:sldMasterId id="2147483662" r:id="rId6"/>
    <p:sldMasterId id="2147483685" r:id="rId7"/>
    <p:sldMasterId id="2147483698" r:id="rId8"/>
    <p:sldMasterId id="2147483711" r:id="rId9"/>
    <p:sldMasterId id="2147483724" r:id="rId10"/>
    <p:sldMasterId id="2147483737" r:id="rId11"/>
    <p:sldMasterId id="2147483750" r:id="rId12"/>
  </p:sldMasterIdLst>
  <p:notesMasterIdLst>
    <p:notesMasterId r:id="rId32"/>
  </p:notesMasterIdLst>
  <p:sldIdLst>
    <p:sldId id="298" r:id="rId13"/>
    <p:sldId id="299" r:id="rId14"/>
    <p:sldId id="300" r:id="rId15"/>
    <p:sldId id="309" r:id="rId16"/>
    <p:sldId id="304" r:id="rId17"/>
    <p:sldId id="305" r:id="rId18"/>
    <p:sldId id="306" r:id="rId19"/>
    <p:sldId id="307" r:id="rId20"/>
    <p:sldId id="292" r:id="rId21"/>
    <p:sldId id="279" r:id="rId22"/>
    <p:sldId id="280" r:id="rId23"/>
    <p:sldId id="289" r:id="rId24"/>
    <p:sldId id="288" r:id="rId25"/>
    <p:sldId id="293" r:id="rId26"/>
    <p:sldId id="301" r:id="rId27"/>
    <p:sldId id="302" r:id="rId28"/>
    <p:sldId id="303" r:id="rId29"/>
    <p:sldId id="296" r:id="rId30"/>
    <p:sldId id="308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iona Nielsen" initials="FN" lastIdx="1" clrIdx="0">
    <p:extLst/>
  </p:cmAuthor>
  <p:cmAuthor id="2" name="Adrian Alexa" initials="AA" lastIdx="3" clrIdx="1">
    <p:extLst/>
  </p:cmAuthor>
  <p:cmAuthor id="3" name="Adrian Alexa" initials="AA [2]" lastIdx="1" clrIdx="2">
    <p:extLst/>
  </p:cmAuthor>
  <p:cmAuthor id="4" name="Adrian Alexa" initials="AA [2] [2]" lastIdx="1" clrIdx="3">
    <p:extLst/>
  </p:cmAuthor>
  <p:cmAuthor id="5" name="Adrian Alexa" initials="AA [2] [2] [2]" lastIdx="1" clrIdx="4">
    <p:extLst/>
  </p:cmAuthor>
  <p:cmAuthor id="6" name="Amanda McMurray" initials="AM" lastIdx="16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B0B6"/>
    <a:srgbClr val="FFC861"/>
    <a:srgbClr val="F1605F"/>
    <a:srgbClr val="CDCDCD"/>
    <a:srgbClr val="40CCA4"/>
    <a:srgbClr val="31A9B2"/>
    <a:srgbClr val="ECF0F2"/>
    <a:srgbClr val="41AF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72" autoAdjust="0"/>
    <p:restoredTop sz="91484" autoAdjust="0"/>
  </p:normalViewPr>
  <p:slideViewPr>
    <p:cSldViewPr snapToGrid="0" snapToObjects="1">
      <p:cViewPr>
        <p:scale>
          <a:sx n="91" d="100"/>
          <a:sy n="91" d="100"/>
        </p:scale>
        <p:origin x="1208" y="71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5" d="100"/>
        <a:sy n="10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Relationship Id="rId25" Type="http://schemas.openxmlformats.org/officeDocument/2006/relationships/slide" Target="slides/slide13.xml"/><Relationship Id="rId26" Type="http://schemas.openxmlformats.org/officeDocument/2006/relationships/slide" Target="slides/slide14.xml"/><Relationship Id="rId27" Type="http://schemas.openxmlformats.org/officeDocument/2006/relationships/slide" Target="slides/slide15.xml"/><Relationship Id="rId28" Type="http://schemas.openxmlformats.org/officeDocument/2006/relationships/slide" Target="slides/slide16.xml"/><Relationship Id="rId29" Type="http://schemas.openxmlformats.org/officeDocument/2006/relationships/slide" Target="slides/slide17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30" Type="http://schemas.openxmlformats.org/officeDocument/2006/relationships/slide" Target="slides/slide18.xml"/><Relationship Id="rId31" Type="http://schemas.openxmlformats.org/officeDocument/2006/relationships/slide" Target="slides/slide19.xml"/><Relationship Id="rId32" Type="http://schemas.openxmlformats.org/officeDocument/2006/relationships/notesMaster" Target="notesMasters/notesMaster1.xml"/><Relationship Id="rId9" Type="http://schemas.openxmlformats.org/officeDocument/2006/relationships/slideMaster" Target="slideMasters/slideMaster6.xml"/><Relationship Id="rId6" Type="http://schemas.openxmlformats.org/officeDocument/2006/relationships/slideMaster" Target="slideMasters/slideMaster3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33" Type="http://schemas.openxmlformats.org/officeDocument/2006/relationships/commentAuthors" Target="commentAuthors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Master" Target="slideMasters/slideMaster7.xml"/><Relationship Id="rId11" Type="http://schemas.openxmlformats.org/officeDocument/2006/relationships/slideMaster" Target="slideMasters/slideMaster8.xml"/><Relationship Id="rId12" Type="http://schemas.openxmlformats.org/officeDocument/2006/relationships/slideMaster" Target="slideMasters/slideMaster9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1A1C42-CA03-494E-82E1-FF183C71EF4F}" type="datetimeFigureOut">
              <a:rPr lang="en-US" smtClean="0"/>
              <a:t>7/9/16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0F28EE-AC50-F447-B44D-6CAD03E32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097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59249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1289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018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C3D4017-9264-754B-9E13-41EB7775754F}" type="datetimeFigureOut">
              <a:rPr lang="en-US" smtClean="0"/>
              <a:t>7/9/16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BF63E8-82DD-1142-A304-320D35930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883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C3D4017-9264-754B-9E13-41EB7775754F}" type="datetimeFigureOut">
              <a:rPr lang="en-US" smtClean="0"/>
              <a:t>7/9/16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BF63E8-82DD-1142-A304-320D35930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8001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C3D4017-9264-754B-9E13-41EB7775754F}" type="datetimeFigureOut">
              <a:rPr lang="en-US" smtClean="0"/>
              <a:t>7/9/16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BF63E8-82DD-1142-A304-320D35930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2622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C3D4017-9264-754B-9E13-41EB7775754F}" type="datetimeFigureOut">
              <a:rPr lang="en-US" smtClean="0"/>
              <a:t>7/9/16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BF63E8-82DD-1142-A304-320D35930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5719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C3D4017-9264-754B-9E13-41EB7775754F}" type="datetimeFigureOut">
              <a:rPr lang="en-US" smtClean="0"/>
              <a:t>7/9/16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BF63E8-82DD-1142-A304-320D35930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3286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C3D4017-9264-754B-9E13-41EB7775754F}" type="datetimeFigureOut">
              <a:rPr lang="en-US" smtClean="0"/>
              <a:t>7/9/16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BF63E8-82DD-1142-A304-320D35930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2125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C3D4017-9264-754B-9E13-41EB7775754F}" type="datetimeFigureOut">
              <a:rPr lang="en-US" smtClean="0"/>
              <a:t>7/9/16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BF63E8-82DD-1142-A304-320D35930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0156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C3D4017-9264-754B-9E13-41EB7775754F}" type="datetimeFigureOut">
              <a:rPr lang="en-US" smtClean="0"/>
              <a:t>7/9/16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BF63E8-82DD-1142-A304-320D35930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6415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C3D4017-9264-754B-9E13-41EB7775754F}" type="datetimeFigureOut">
              <a:rPr lang="en-US" smtClean="0"/>
              <a:t>7/9/16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BF63E8-82DD-1142-A304-320D35930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111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C3D4017-9264-754B-9E13-41EB7775754F}" type="datetimeFigureOut">
              <a:rPr lang="en-US" smtClean="0"/>
              <a:t>7/9/16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BF63E8-82DD-1142-A304-320D35930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569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052266-B799-9A41-BC33-92BE17540674}" type="datetimeFigureOut">
              <a:rPr lang="en-US" smtClean="0"/>
              <a:t>7/9/16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C37FAFE-1A94-0C40-B775-B22C85C061F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1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3218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C3D4017-9264-754B-9E13-41EB7775754F}" type="datetimeFigureOut">
              <a:rPr lang="en-US" smtClean="0"/>
              <a:t>7/9/16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BF63E8-82DD-1142-A304-320D35930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9790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931" y="-2767"/>
            <a:ext cx="10515600" cy="892065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2179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C3D4017-9264-754B-9E13-41EB7775754F}" type="datetimeFigureOut">
              <a:rPr lang="en-US" smtClean="0"/>
              <a:t>7/9/16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BF63E8-82DD-1142-A304-320D35930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7287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C3D4017-9264-754B-9E13-41EB7775754F}" type="datetimeFigureOut">
              <a:rPr lang="en-US" smtClean="0"/>
              <a:t>7/9/16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BF63E8-82DD-1142-A304-320D35930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34372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C3D4017-9264-754B-9E13-41EB7775754F}" type="datetimeFigureOut">
              <a:rPr lang="en-US" smtClean="0"/>
              <a:t>7/9/16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BF63E8-82DD-1142-A304-320D35930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05344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C3D4017-9264-754B-9E13-41EB7775754F}" type="datetimeFigureOut">
              <a:rPr lang="en-US" smtClean="0"/>
              <a:t>7/9/16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BF63E8-82DD-1142-A304-320D35930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94454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C3D4017-9264-754B-9E13-41EB7775754F}" type="datetimeFigureOut">
              <a:rPr lang="en-US" smtClean="0"/>
              <a:t>7/9/16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BF63E8-82DD-1142-A304-320D35930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6882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C3D4017-9264-754B-9E13-41EB7775754F}" type="datetimeFigureOut">
              <a:rPr lang="en-US" smtClean="0"/>
              <a:t>7/9/16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BF63E8-82DD-1142-A304-320D35930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82581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C3D4017-9264-754B-9E13-41EB7775754F}" type="datetimeFigureOut">
              <a:rPr lang="en-US" smtClean="0"/>
              <a:t>7/9/16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BF63E8-82DD-1142-A304-320D35930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2789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C3D4017-9264-754B-9E13-41EB7775754F}" type="datetimeFigureOut">
              <a:rPr lang="en-US" smtClean="0"/>
              <a:t>7/9/16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BF63E8-82DD-1142-A304-320D35930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665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83227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AB052266-B799-9A41-BC33-92BE17540674}" type="datetimeFigureOut">
              <a:rPr lang="en-US" smtClean="0"/>
              <a:pPr/>
              <a:t>7/9/16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1C37FAFE-1A94-0C40-B775-B22C85C061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02082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C3D4017-9264-754B-9E13-41EB7775754F}" type="datetimeFigureOut">
              <a:rPr lang="en-US" smtClean="0"/>
              <a:t>7/9/16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BF63E8-82DD-1142-A304-320D35930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23649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C3D4017-9264-754B-9E13-41EB7775754F}" type="datetimeFigureOut">
              <a:rPr lang="en-US" smtClean="0"/>
              <a:t>7/9/16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BF63E8-82DD-1142-A304-320D35930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17848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C3D4017-9264-754B-9E13-41EB7775754F}" type="datetimeFigureOut">
              <a:rPr lang="en-US" smtClean="0"/>
              <a:t>7/9/16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BF63E8-82DD-1142-A304-320D35930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32614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C3D4017-9264-754B-9E13-41EB7775754F}" type="datetimeFigureOut">
              <a:rPr lang="en-US" smtClean="0"/>
              <a:t>7/9/16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BF63E8-82DD-1142-A304-320D35930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2928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C3D4017-9264-754B-9E13-41EB7775754F}" type="datetimeFigureOut">
              <a:rPr lang="en-US" smtClean="0"/>
              <a:t>7/9/16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BF63E8-82DD-1142-A304-320D35930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15997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C3D4017-9264-754B-9E13-41EB7775754F}" type="datetimeFigureOut">
              <a:rPr lang="en-US" smtClean="0"/>
              <a:t>7/9/16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BF63E8-82DD-1142-A304-320D35930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36795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C3D4017-9264-754B-9E13-41EB7775754F}" type="datetimeFigureOut">
              <a:rPr lang="en-US" smtClean="0"/>
              <a:t>7/9/16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BF63E8-82DD-1142-A304-320D35930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25511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C3D4017-9264-754B-9E13-41EB7775754F}" type="datetimeFigureOut">
              <a:rPr lang="en-US" smtClean="0"/>
              <a:t>7/9/16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BF63E8-82DD-1142-A304-320D35930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27393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C3D4017-9264-754B-9E13-41EB7775754F}" type="datetimeFigureOut">
              <a:rPr lang="en-US" smtClean="0"/>
              <a:t>7/9/16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BF63E8-82DD-1142-A304-320D35930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26908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C3D4017-9264-754B-9E13-41EB7775754F}" type="datetimeFigureOut">
              <a:rPr lang="en-US" smtClean="0"/>
              <a:t>7/9/16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BF63E8-82DD-1142-A304-320D35930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48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052266-B799-9A41-BC33-92BE17540674}" type="datetimeFigureOut">
              <a:rPr lang="en-US" smtClean="0"/>
              <a:t>7/9/16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C37FAFE-1A94-0C40-B775-B22C85C06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5387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C3D4017-9264-754B-9E13-41EB7775754F}" type="datetimeFigureOut">
              <a:rPr lang="en-US" smtClean="0"/>
              <a:t>7/9/16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BF63E8-82DD-1142-A304-320D35930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02109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C3D4017-9264-754B-9E13-41EB7775754F}" type="datetimeFigureOut">
              <a:rPr lang="en-US" smtClean="0"/>
              <a:t>7/9/16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BF63E8-82DD-1142-A304-320D35930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28253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C3D4017-9264-754B-9E13-41EB7775754F}" type="datetimeFigureOut">
              <a:rPr lang="en-US" smtClean="0"/>
              <a:t>7/9/16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BF63E8-82DD-1142-A304-320D35930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36415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C3D4017-9264-754B-9E13-41EB7775754F}" type="datetimeFigureOut">
              <a:rPr lang="en-US" smtClean="0"/>
              <a:t>7/9/16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BF63E8-82DD-1142-A304-320D35930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4826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931" y="-2767"/>
            <a:ext cx="10515600" cy="892065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12816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C3D4017-9264-754B-9E13-41EB7775754F}" type="datetimeFigureOut">
              <a:rPr lang="en-US" smtClean="0"/>
              <a:t>7/9/16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BF63E8-82DD-1142-A304-320D35930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05962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C3D4017-9264-754B-9E13-41EB7775754F}" type="datetimeFigureOut">
              <a:rPr lang="en-US" smtClean="0"/>
              <a:t>7/9/16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BF63E8-82DD-1142-A304-320D35930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16302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C3D4017-9264-754B-9E13-41EB7775754F}" type="datetimeFigureOut">
              <a:rPr lang="en-US" smtClean="0"/>
              <a:t>7/9/16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BF63E8-82DD-1142-A304-320D35930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2367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C3D4017-9264-754B-9E13-41EB7775754F}" type="datetimeFigureOut">
              <a:rPr lang="en-US" smtClean="0"/>
              <a:t>7/9/16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BF63E8-82DD-1142-A304-320D35930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5884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C3D4017-9264-754B-9E13-41EB7775754F}" type="datetimeFigureOut">
              <a:rPr lang="en-US" smtClean="0"/>
              <a:t>7/9/16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BF63E8-82DD-1142-A304-320D35930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975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C3D4017-9264-754B-9E13-41EB7775754F}" type="datetimeFigureOut">
              <a:rPr lang="en-US" smtClean="0"/>
              <a:t>7/9/16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BF63E8-82DD-1142-A304-320D35930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71745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C3D4017-9264-754B-9E13-41EB7775754F}" type="datetimeFigureOut">
              <a:rPr lang="en-US" smtClean="0"/>
              <a:t>7/9/16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BF63E8-82DD-1142-A304-320D35930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63912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C3D4017-9264-754B-9E13-41EB7775754F}" type="datetimeFigureOut">
              <a:rPr lang="en-US" smtClean="0"/>
              <a:t>7/9/16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BF63E8-82DD-1142-A304-320D35930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5784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C3D4017-9264-754B-9E13-41EB7775754F}" type="datetimeFigureOut">
              <a:rPr lang="en-US" smtClean="0"/>
              <a:t>7/9/16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BF63E8-82DD-1142-A304-320D35930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28619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C3D4017-9264-754B-9E13-41EB7775754F}" type="datetimeFigureOut">
              <a:rPr lang="en-US" smtClean="0"/>
              <a:t>7/9/16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BF63E8-82DD-1142-A304-320D35930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07105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C3D4017-9264-754B-9E13-41EB7775754F}" type="datetimeFigureOut">
              <a:rPr lang="en-US" smtClean="0"/>
              <a:t>7/9/16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BF63E8-82DD-1142-A304-320D35930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78703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C3D4017-9264-754B-9E13-41EB7775754F}" type="datetimeFigureOut">
              <a:rPr lang="en-US" smtClean="0"/>
              <a:t>7/9/16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BF63E8-82DD-1142-A304-320D35930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70724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931" y="-2767"/>
            <a:ext cx="10515600" cy="892065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04543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C3D4017-9264-754B-9E13-41EB7775754F}" type="datetimeFigureOut">
              <a:rPr lang="en-US" smtClean="0"/>
              <a:t>7/9/16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BF63E8-82DD-1142-A304-320D35930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75450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C3D4017-9264-754B-9E13-41EB7775754F}" type="datetimeFigureOut">
              <a:rPr lang="en-US" smtClean="0"/>
              <a:t>7/9/16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BF63E8-82DD-1142-A304-320D35930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81494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C3D4017-9264-754B-9E13-41EB7775754F}" type="datetimeFigureOut">
              <a:rPr lang="en-US" smtClean="0"/>
              <a:t>7/9/16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BF63E8-82DD-1142-A304-320D35930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162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62055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C3D4017-9264-754B-9E13-41EB7775754F}" type="datetimeFigureOut">
              <a:rPr lang="en-US" smtClean="0"/>
              <a:t>7/9/16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BF63E8-82DD-1142-A304-320D35930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80452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C3D4017-9264-754B-9E13-41EB7775754F}" type="datetimeFigureOut">
              <a:rPr lang="en-US" smtClean="0"/>
              <a:t>7/9/16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BF63E8-82DD-1142-A304-320D35930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5765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C3D4017-9264-754B-9E13-41EB7775754F}" type="datetimeFigureOut">
              <a:rPr lang="en-US" smtClean="0"/>
              <a:t>7/9/16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BF63E8-82DD-1142-A304-320D35930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62112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C3D4017-9264-754B-9E13-41EB7775754F}" type="datetimeFigureOut">
              <a:rPr lang="en-US" smtClean="0"/>
              <a:t>7/9/16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BF63E8-82DD-1142-A304-320D35930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96037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C3D4017-9264-754B-9E13-41EB7775754F}" type="datetimeFigureOut">
              <a:rPr lang="en-US" smtClean="0"/>
              <a:t>7/9/16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BF63E8-82DD-1142-A304-320D35930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69297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C3D4017-9264-754B-9E13-41EB7775754F}" type="datetimeFigureOut">
              <a:rPr lang="en-US" smtClean="0"/>
              <a:t>7/9/16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BF63E8-82DD-1142-A304-320D35930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09641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C3D4017-9264-754B-9E13-41EB7775754F}" type="datetimeFigureOut">
              <a:rPr lang="en-US" smtClean="0"/>
              <a:t>7/9/16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BF63E8-82DD-1142-A304-320D35930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15651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C3D4017-9264-754B-9E13-41EB7775754F}" type="datetimeFigureOut">
              <a:rPr lang="en-US" smtClean="0"/>
              <a:t>7/9/16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BF63E8-82DD-1142-A304-320D35930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78138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931" y="-2767"/>
            <a:ext cx="10515600" cy="892065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0954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C3D4017-9264-754B-9E13-41EB7775754F}" type="datetimeFigureOut">
              <a:rPr lang="en-US" smtClean="0"/>
              <a:t>7/9/16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BF63E8-82DD-1142-A304-320D35930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521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052266-B799-9A41-BC33-92BE17540674}" type="datetimeFigureOut">
              <a:rPr lang="en-US" smtClean="0"/>
              <a:t>7/9/16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C37FAFE-1A94-0C40-B775-B22C85C061F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1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7893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C3D4017-9264-754B-9E13-41EB7775754F}" type="datetimeFigureOut">
              <a:rPr lang="en-US" smtClean="0"/>
              <a:t>7/9/16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BF63E8-82DD-1142-A304-320D35930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10223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C3D4017-9264-754B-9E13-41EB7775754F}" type="datetimeFigureOut">
              <a:rPr lang="en-US" smtClean="0"/>
              <a:t>7/9/16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BF63E8-82DD-1142-A304-320D35930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01583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C3D4017-9264-754B-9E13-41EB7775754F}" type="datetimeFigureOut">
              <a:rPr lang="en-US" smtClean="0"/>
              <a:t>7/9/16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BF63E8-82DD-1142-A304-320D35930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87258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C3D4017-9264-754B-9E13-41EB7775754F}" type="datetimeFigureOut">
              <a:rPr lang="en-US" smtClean="0"/>
              <a:t>7/9/16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BF63E8-82DD-1142-A304-320D35930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971799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C3D4017-9264-754B-9E13-41EB7775754F}" type="datetimeFigureOut">
              <a:rPr lang="en-US" smtClean="0"/>
              <a:t>7/9/16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BF63E8-82DD-1142-A304-320D35930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733209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C3D4017-9264-754B-9E13-41EB7775754F}" type="datetimeFigureOut">
              <a:rPr lang="en-US" smtClean="0"/>
              <a:t>7/9/16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BF63E8-82DD-1142-A304-320D35930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52527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C3D4017-9264-754B-9E13-41EB7775754F}" type="datetimeFigureOut">
              <a:rPr lang="en-US" smtClean="0"/>
              <a:t>7/9/16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BF63E8-82DD-1142-A304-320D35930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418547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C3D4017-9264-754B-9E13-41EB7775754F}" type="datetimeFigureOut">
              <a:rPr lang="en-US" smtClean="0"/>
              <a:t>7/9/16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BF63E8-82DD-1142-A304-320D35930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194847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C3D4017-9264-754B-9E13-41EB7775754F}" type="datetimeFigureOut">
              <a:rPr lang="en-US" smtClean="0"/>
              <a:t>7/9/16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BF63E8-82DD-1142-A304-320D35930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821447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C3D4017-9264-754B-9E13-41EB7775754F}" type="datetimeFigureOut">
              <a:rPr lang="en-US" smtClean="0"/>
              <a:t>7/9/16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BF63E8-82DD-1142-A304-320D35930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557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83227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AB052266-B799-9A41-BC33-92BE17540674}" type="datetimeFigureOut">
              <a:rPr lang="en-US" smtClean="0"/>
              <a:pPr/>
              <a:t>7/9/16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1C37FAFE-1A94-0C40-B775-B22C85C061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182922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931" y="-2767"/>
            <a:ext cx="10515600" cy="892065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153838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C3D4017-9264-754B-9E13-41EB7775754F}" type="datetimeFigureOut">
              <a:rPr lang="en-US" smtClean="0"/>
              <a:t>7/9/16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BF63E8-82DD-1142-A304-320D35930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349934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C3D4017-9264-754B-9E13-41EB7775754F}" type="datetimeFigureOut">
              <a:rPr lang="en-US" smtClean="0"/>
              <a:t>7/9/16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BF63E8-82DD-1142-A304-320D35930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261201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C3D4017-9264-754B-9E13-41EB7775754F}" type="datetimeFigureOut">
              <a:rPr lang="en-US" smtClean="0"/>
              <a:t>7/9/16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BF63E8-82DD-1142-A304-320D35930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722106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C3D4017-9264-754B-9E13-41EB7775754F}" type="datetimeFigureOut">
              <a:rPr lang="en-US" smtClean="0"/>
              <a:t>7/9/16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BF63E8-82DD-1142-A304-320D35930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914401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C3D4017-9264-754B-9E13-41EB7775754F}" type="datetimeFigureOut">
              <a:rPr lang="en-US" smtClean="0"/>
              <a:t>7/9/16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BF63E8-82DD-1142-A304-320D35930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491061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C3D4017-9264-754B-9E13-41EB7775754F}" type="datetimeFigureOut">
              <a:rPr lang="en-US" smtClean="0"/>
              <a:t>7/9/16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BF63E8-82DD-1142-A304-320D35930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604027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C3D4017-9264-754B-9E13-41EB7775754F}" type="datetimeFigureOut">
              <a:rPr lang="en-US" smtClean="0"/>
              <a:t>7/9/16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BF63E8-82DD-1142-A304-320D35930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242763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C3D4017-9264-754B-9E13-41EB7775754F}" type="datetimeFigureOut">
              <a:rPr lang="en-US" smtClean="0"/>
              <a:t>7/9/16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BF63E8-82DD-1142-A304-320D35930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572315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C3D4017-9264-754B-9E13-41EB7775754F}" type="datetimeFigureOut">
              <a:rPr lang="en-US" smtClean="0"/>
              <a:t>7/9/16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BF63E8-82DD-1142-A304-320D35930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027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052266-B799-9A41-BC33-92BE17540674}" type="datetimeFigureOut">
              <a:rPr lang="en-US" smtClean="0"/>
              <a:t>7/9/16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C37FAFE-1A94-0C40-B775-B22C85C06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870159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C3D4017-9264-754B-9E13-41EB7775754F}" type="datetimeFigureOut">
              <a:rPr lang="en-US" smtClean="0"/>
              <a:t>7/9/16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BF63E8-82DD-1142-A304-320D35930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481110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C3D4017-9264-754B-9E13-41EB7775754F}" type="datetimeFigureOut">
              <a:rPr lang="en-US" smtClean="0"/>
              <a:t>7/9/16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BF63E8-82DD-1142-A304-320D35930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25372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931" y="-2767"/>
            <a:ext cx="10515600" cy="892065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69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5" Type="http://schemas.openxmlformats.org/officeDocument/2006/relationships/theme" Target="../theme/theme2.xml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theme" Target="../theme/theme3.xml"/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2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3.xml"/><Relationship Id="rId3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4.xml"/><Relationship Id="rId13" Type="http://schemas.openxmlformats.org/officeDocument/2006/relationships/theme" Target="../theme/theme5.xml"/><Relationship Id="rId1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4.xml"/><Relationship Id="rId3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7.xml"/><Relationship Id="rId6" Type="http://schemas.openxmlformats.org/officeDocument/2006/relationships/slideLayout" Target="../slideLayouts/slideLayout38.xml"/><Relationship Id="rId7" Type="http://schemas.openxmlformats.org/officeDocument/2006/relationships/slideLayout" Target="../slideLayouts/slideLayout39.xml"/><Relationship Id="rId8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2.xml"/></Relationships>
</file>

<file path=ppt/slideMasters/_rels/slideMaster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56.xml"/><Relationship Id="rId13" Type="http://schemas.openxmlformats.org/officeDocument/2006/relationships/theme" Target="../theme/theme6.xml"/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/Relationships>
</file>

<file path=ppt/slideMasters/_rels/slideMaster7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68.xml"/><Relationship Id="rId13" Type="http://schemas.openxmlformats.org/officeDocument/2006/relationships/theme" Target="../theme/theme7.xml"/><Relationship Id="rId1" Type="http://schemas.openxmlformats.org/officeDocument/2006/relationships/slideLayout" Target="../slideLayouts/slideLayout57.xml"/><Relationship Id="rId2" Type="http://schemas.openxmlformats.org/officeDocument/2006/relationships/slideLayout" Target="../slideLayouts/slideLayout58.xml"/><Relationship Id="rId3" Type="http://schemas.openxmlformats.org/officeDocument/2006/relationships/slideLayout" Target="../slideLayouts/slideLayout59.xml"/><Relationship Id="rId4" Type="http://schemas.openxmlformats.org/officeDocument/2006/relationships/slideLayout" Target="../slideLayouts/slideLayout60.xml"/><Relationship Id="rId5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3.xml"/><Relationship Id="rId8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66.xml"/></Relationships>
</file>

<file path=ppt/slideMasters/_rels/slideMaster8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0.xml"/><Relationship Id="rId13" Type="http://schemas.openxmlformats.org/officeDocument/2006/relationships/theme" Target="../theme/theme8.xml"/><Relationship Id="rId1" Type="http://schemas.openxmlformats.org/officeDocument/2006/relationships/slideLayout" Target="../slideLayouts/slideLayout69.xml"/><Relationship Id="rId2" Type="http://schemas.openxmlformats.org/officeDocument/2006/relationships/slideLayout" Target="../slideLayouts/slideLayout70.xml"/><Relationship Id="rId3" Type="http://schemas.openxmlformats.org/officeDocument/2006/relationships/slideLayout" Target="../slideLayouts/slideLayout71.xml"/><Relationship Id="rId4" Type="http://schemas.openxmlformats.org/officeDocument/2006/relationships/slideLayout" Target="../slideLayouts/slideLayout72.xml"/><Relationship Id="rId5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5.xml"/><Relationship Id="rId8" Type="http://schemas.openxmlformats.org/officeDocument/2006/relationships/slideLayout" Target="../slideLayouts/slideLayout76.xml"/><Relationship Id="rId9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78.xml"/></Relationships>
</file>

<file path=ppt/slideMasters/_rels/slideMaster9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2.xml"/><Relationship Id="rId13" Type="http://schemas.openxmlformats.org/officeDocument/2006/relationships/theme" Target="../theme/theme9.xml"/><Relationship Id="rId1" Type="http://schemas.openxmlformats.org/officeDocument/2006/relationships/slideLayout" Target="../slideLayouts/slideLayout81.xml"/><Relationship Id="rId2" Type="http://schemas.openxmlformats.org/officeDocument/2006/relationships/slideLayout" Target="../slideLayouts/slideLayout82.xml"/><Relationship Id="rId3" Type="http://schemas.openxmlformats.org/officeDocument/2006/relationships/slideLayout" Target="../slideLayouts/slideLayout83.xml"/><Relationship Id="rId4" Type="http://schemas.openxmlformats.org/officeDocument/2006/relationships/slideLayout" Target="../slideLayouts/slideLayout84.xml"/><Relationship Id="rId5" Type="http://schemas.openxmlformats.org/officeDocument/2006/relationships/slideLayout" Target="../slideLayouts/slideLayout85.xml"/><Relationship Id="rId6" Type="http://schemas.openxmlformats.org/officeDocument/2006/relationships/slideLayout" Target="../slideLayouts/slideLayout86.xml"/><Relationship Id="rId7" Type="http://schemas.openxmlformats.org/officeDocument/2006/relationships/slideLayout" Target="../slideLayouts/slideLayout87.xml"/><Relationship Id="rId8" Type="http://schemas.openxmlformats.org/officeDocument/2006/relationships/slideLayout" Target="../slideLayouts/slideLayout88.xml"/><Relationship Id="rId9" Type="http://schemas.openxmlformats.org/officeDocument/2006/relationships/slideLayout" Target="../slideLayouts/slideLayout89.xml"/><Relationship Id="rId10" Type="http://schemas.openxmlformats.org/officeDocument/2006/relationships/slideLayout" Target="../slideLayouts/slideLayout9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" y="0"/>
            <a:ext cx="12191988" cy="889298"/>
          </a:xfrm>
          <a:prstGeom prst="rect">
            <a:avLst/>
          </a:prstGeom>
          <a:noFill/>
        </p:spPr>
      </p:pic>
      <p:sp>
        <p:nvSpPr>
          <p:cNvPr id="12" name="Title 4"/>
          <p:cNvSpPr txBox="1">
            <a:spLocks/>
          </p:cNvSpPr>
          <p:nvPr userDrawn="1"/>
        </p:nvSpPr>
        <p:spPr>
          <a:xfrm>
            <a:off x="271652" y="87322"/>
            <a:ext cx="11650717" cy="801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000" b="1" dirty="0">
              <a:solidFill>
                <a:srgbClr val="41AFB6"/>
              </a:solidFill>
              <a:latin typeface="Howie's_Funhouse" charset="0"/>
              <a:ea typeface="Howie's_Funhouse" charset="0"/>
              <a:cs typeface="Howie's_Funhouse" charset="0"/>
            </a:endParaRPr>
          </a:p>
        </p:txBody>
      </p:sp>
      <p:sp>
        <p:nvSpPr>
          <p:cNvPr id="14" name="Title Placeholder 13"/>
          <p:cNvSpPr>
            <a:spLocks noGrp="1"/>
          </p:cNvSpPr>
          <p:nvPr>
            <p:ph type="title"/>
          </p:nvPr>
        </p:nvSpPr>
        <p:spPr>
          <a:xfrm>
            <a:off x="225931" y="-2767"/>
            <a:ext cx="10515600" cy="8920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988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84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>
          <a:solidFill>
            <a:schemeClr val="bg1"/>
          </a:solidFill>
          <a:latin typeface="Arial" charset="0"/>
          <a:ea typeface="Arial" charset="0"/>
          <a:cs typeface="Arial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" y="0"/>
            <a:ext cx="12191988" cy="889297"/>
          </a:xfrm>
          <a:prstGeom prst="rect">
            <a:avLst/>
          </a:prstGeom>
          <a:noFill/>
        </p:spPr>
      </p:pic>
      <p:sp>
        <p:nvSpPr>
          <p:cNvPr id="12" name="Title 4"/>
          <p:cNvSpPr txBox="1">
            <a:spLocks/>
          </p:cNvSpPr>
          <p:nvPr userDrawn="1"/>
        </p:nvSpPr>
        <p:spPr>
          <a:xfrm>
            <a:off x="271652" y="87322"/>
            <a:ext cx="11650717" cy="801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000" b="1" dirty="0">
              <a:solidFill>
                <a:srgbClr val="41AFB6"/>
              </a:solidFill>
              <a:latin typeface="Howie's_Funhouse" charset="0"/>
              <a:ea typeface="Howie's_Funhouse" charset="0"/>
              <a:cs typeface="Howie's_Funhouse" charset="0"/>
            </a:endParaRPr>
          </a:p>
        </p:txBody>
      </p:sp>
      <p:sp>
        <p:nvSpPr>
          <p:cNvPr id="14" name="Title Placeholder 13"/>
          <p:cNvSpPr>
            <a:spLocks noGrp="1"/>
          </p:cNvSpPr>
          <p:nvPr>
            <p:ph type="title"/>
          </p:nvPr>
        </p:nvSpPr>
        <p:spPr>
          <a:xfrm>
            <a:off x="225931" y="-2767"/>
            <a:ext cx="10515600" cy="8920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774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>
          <a:solidFill>
            <a:schemeClr val="bg1"/>
          </a:solidFill>
          <a:latin typeface="Arial" charset="0"/>
          <a:ea typeface="Arial" charset="0"/>
          <a:cs typeface="Arial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8939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76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217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4887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8550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3762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4825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1179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17.png"/><Relationship Id="rId3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4.png"/><Relationship Id="rId3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4.png"/><Relationship Id="rId3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hyperlink" Target="http://campus.co/thx1q" TargetMode="External"/><Relationship Id="rId3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0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2.png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4" Type="http://schemas.openxmlformats.org/officeDocument/2006/relationships/image" Target="../media/image16.jpe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4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410" y="0"/>
            <a:ext cx="94371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5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" name="Shape 84"/>
          <p:cNvGraphicFramePr/>
          <p:nvPr>
            <p:extLst>
              <p:ext uri="{D42A27DB-BD31-4B8C-83A1-F6EECF244321}">
                <p14:modId xmlns:p14="http://schemas.microsoft.com/office/powerpoint/2010/main" val="1219664469"/>
              </p:ext>
            </p:extLst>
          </p:nvPr>
        </p:nvGraphicFramePr>
        <p:xfrm>
          <a:off x="202130" y="1874862"/>
          <a:ext cx="11834475" cy="418605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224819"/>
                <a:gridCol w="1538946"/>
                <a:gridCol w="1378634"/>
                <a:gridCol w="2025748"/>
                <a:gridCol w="2225529"/>
                <a:gridCol w="1440799"/>
              </a:tblGrid>
              <a:tr h="38393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GB" sz="1800" b="1" u="none" strike="noStrike" cap="none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Name</a:t>
                      </a:r>
                    </a:p>
                  </a:txBody>
                  <a:tcPr marL="91450" marR="91450" marT="45725" marB="45725">
                    <a:solidFill>
                      <a:srgbClr val="41AF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GB" sz="1800" b="1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Repo </a:t>
                      </a:r>
                      <a:r>
                        <a:rPr lang="en-GB" sz="18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name</a:t>
                      </a:r>
                    </a:p>
                  </a:txBody>
                  <a:tcPr marL="91450" marR="91450" marT="45725" marB="45725">
                    <a:solidFill>
                      <a:srgbClr val="41AF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GB" sz="18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Organism</a:t>
                      </a:r>
                    </a:p>
                  </a:txBody>
                  <a:tcPr marL="91450" marR="91450" marT="45725" marB="45725">
                    <a:solidFill>
                      <a:srgbClr val="41AF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GB" sz="18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Host</a:t>
                      </a:r>
                    </a:p>
                  </a:txBody>
                  <a:tcPr marL="91450" marR="91450" marT="45725" marB="45725">
                    <a:solidFill>
                      <a:srgbClr val="41AF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GB" sz="18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Data type</a:t>
                      </a:r>
                    </a:p>
                  </a:txBody>
                  <a:tcPr marL="91450" marR="91450" marT="45725" marB="45725">
                    <a:solidFill>
                      <a:srgbClr val="41AF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1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Access</a:t>
                      </a:r>
                      <a:endParaRPr sz="18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41AFB6"/>
                    </a:solidFill>
                  </a:tcPr>
                </a:tc>
              </a:tr>
              <a:tr h="55905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GB" sz="1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Expression Atlas</a:t>
                      </a:r>
                    </a:p>
                  </a:txBody>
                  <a:tcPr marL="91450" marR="91450" marT="108000" marB="108000">
                    <a:solidFill>
                      <a:srgbClr val="CAF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GB" sz="18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bionode-gxa</a:t>
                      </a:r>
                      <a:endParaRPr lang="en-GB" sz="1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108000" marB="108000">
                    <a:solidFill>
                      <a:srgbClr val="CAF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GB" sz="1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Multiple</a:t>
                      </a:r>
                    </a:p>
                  </a:txBody>
                  <a:tcPr marL="91450" marR="91450" marT="108000" marB="108000">
                    <a:solidFill>
                      <a:srgbClr val="CAF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GB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EBI</a:t>
                      </a:r>
                    </a:p>
                  </a:txBody>
                  <a:tcPr marL="91450" marR="91450" marT="108000" marB="108000">
                    <a:solidFill>
                      <a:srgbClr val="CAF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GB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Expression data</a:t>
                      </a:r>
                    </a:p>
                  </a:txBody>
                  <a:tcPr marL="91450" marR="91450" marT="108000" marB="108000">
                    <a:solidFill>
                      <a:srgbClr val="CAF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GB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Table / API</a:t>
                      </a:r>
                    </a:p>
                  </a:txBody>
                  <a:tcPr marL="91450" marR="91450" marT="108000" marB="108000">
                    <a:solidFill>
                      <a:srgbClr val="CAF2FA"/>
                    </a:solidFill>
                  </a:tcPr>
                </a:tc>
              </a:tr>
              <a:tr h="664402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GB" sz="1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European variation archive</a:t>
                      </a:r>
                    </a:p>
                  </a:txBody>
                  <a:tcPr marL="91450" marR="91450" marT="108000" marB="108000">
                    <a:solidFill>
                      <a:srgbClr val="CAF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GB" sz="18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bionode-eva</a:t>
                      </a:r>
                      <a:endParaRPr lang="en-GB" sz="1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108000" marB="108000">
                    <a:solidFill>
                      <a:srgbClr val="CAF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GB" sz="1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Multiple</a:t>
                      </a:r>
                    </a:p>
                  </a:txBody>
                  <a:tcPr marL="91450" marR="91450" marT="108000" marB="108000">
                    <a:solidFill>
                      <a:srgbClr val="CAF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GB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EBI</a:t>
                      </a:r>
                    </a:p>
                  </a:txBody>
                  <a:tcPr marL="91450" marR="91450" marT="108000" marB="108000">
                    <a:solidFill>
                      <a:srgbClr val="CAF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GB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Variant data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108000" marB="108000">
                    <a:solidFill>
                      <a:srgbClr val="CAF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GB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API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108000" marB="108000">
                    <a:solidFill>
                      <a:srgbClr val="CAF2FA"/>
                    </a:solidFill>
                  </a:tcPr>
                </a:tc>
              </a:tr>
              <a:tr h="55905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GB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Gene expression omnibus</a:t>
                      </a:r>
                    </a:p>
                  </a:txBody>
                  <a:tcPr marL="91450" marR="91450" marT="108000" marB="108000">
                    <a:solidFill>
                      <a:srgbClr val="DEF0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GB" sz="18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bionode-ncbi</a:t>
                      </a:r>
                      <a:endParaRPr lang="en-GB" sz="1800" dirty="0" smtClean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GB" sz="1800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(geo)</a:t>
                      </a:r>
                      <a:endParaRPr lang="en-GB" sz="1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108000" marB="108000">
                    <a:solidFill>
                      <a:srgbClr val="DEF0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GB" sz="1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Multiple</a:t>
                      </a:r>
                    </a:p>
                  </a:txBody>
                  <a:tcPr marL="91450" marR="91450" marT="108000" marB="108000">
                    <a:solidFill>
                      <a:srgbClr val="DEF0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GB" sz="1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NCBI</a:t>
                      </a:r>
                    </a:p>
                  </a:txBody>
                  <a:tcPr marL="91450" marR="91450" marT="108000" marB="108000">
                    <a:solidFill>
                      <a:srgbClr val="DEF0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GB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Expression data</a:t>
                      </a:r>
                    </a:p>
                  </a:txBody>
                  <a:tcPr marL="91450" marR="91450" marT="108000" marB="108000">
                    <a:solidFill>
                      <a:srgbClr val="DEF0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GB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API</a:t>
                      </a:r>
                    </a:p>
                  </a:txBody>
                  <a:tcPr marL="91450" marR="91450" marT="108000" marB="108000">
                    <a:solidFill>
                      <a:srgbClr val="DEF0F9"/>
                    </a:solidFill>
                  </a:tcPr>
                </a:tc>
              </a:tr>
              <a:tr h="94914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GB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Database of Genotypes and Phenotypes</a:t>
                      </a:r>
                    </a:p>
                  </a:txBody>
                  <a:tcPr marL="91450" marR="91450" marT="108000" marB="108000">
                    <a:solidFill>
                      <a:srgbClr val="CAF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GB" sz="18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bionode-ncbi</a:t>
                      </a:r>
                      <a:endParaRPr lang="en-GB" sz="1800" dirty="0" smtClean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GB" sz="1800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en-GB" sz="18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dbgap</a:t>
                      </a:r>
                      <a:r>
                        <a:rPr lang="en-GB" sz="1800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lang="en-GB" sz="1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108000" marB="108000">
                    <a:solidFill>
                      <a:srgbClr val="CAF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GB" sz="1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Human</a:t>
                      </a:r>
                    </a:p>
                  </a:txBody>
                  <a:tcPr marL="91450" marR="91450" marT="108000" marB="108000">
                    <a:solidFill>
                      <a:srgbClr val="CAF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GB" sz="1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NCBI</a:t>
                      </a:r>
                    </a:p>
                  </a:txBody>
                  <a:tcPr marL="91450" marR="91450" marT="108000" marB="108000">
                    <a:solidFill>
                      <a:srgbClr val="CAF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GB" sz="1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Controlled access genomic data</a:t>
                      </a:r>
                    </a:p>
                  </a:txBody>
                  <a:tcPr marL="91450" marR="91450" marT="108000" marB="108000">
                    <a:solidFill>
                      <a:srgbClr val="CAF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GB" sz="1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API</a:t>
                      </a:r>
                    </a:p>
                  </a:txBody>
                  <a:tcPr marL="91450" marR="91450" marT="108000" marB="108000">
                    <a:solidFill>
                      <a:srgbClr val="CAF2FA"/>
                    </a:solidFill>
                  </a:tcPr>
                </a:tc>
              </a:tr>
              <a:tr h="664402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GB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Sequence read archive</a:t>
                      </a:r>
                    </a:p>
                  </a:txBody>
                  <a:tcPr marL="91450" marR="91450" marT="108000" marB="108000">
                    <a:solidFill>
                      <a:srgbClr val="DEF0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GB" sz="18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bionode-ncbi</a:t>
                      </a:r>
                      <a:endParaRPr lang="en-GB" sz="1800" dirty="0" smtClean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GB" sz="1800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en-GB" sz="18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sra</a:t>
                      </a:r>
                      <a:r>
                        <a:rPr lang="en-GB" sz="1800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lang="en-GB" sz="1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108000" marB="108000">
                    <a:solidFill>
                      <a:srgbClr val="DEF0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GB" sz="1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Multiple</a:t>
                      </a:r>
                    </a:p>
                  </a:txBody>
                  <a:tcPr marL="91450" marR="91450" marT="108000" marB="108000">
                    <a:solidFill>
                      <a:srgbClr val="DEF0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GB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NCBI</a:t>
                      </a:r>
                    </a:p>
                  </a:txBody>
                  <a:tcPr marL="91450" marR="91450" marT="108000" marB="108000">
                    <a:solidFill>
                      <a:srgbClr val="DEF0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GB" sz="1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Raw sequence data</a:t>
                      </a:r>
                    </a:p>
                  </a:txBody>
                  <a:tcPr marL="91450" marR="91450" marT="108000" marB="108000">
                    <a:solidFill>
                      <a:srgbClr val="DEF0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GB" sz="1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API</a:t>
                      </a:r>
                    </a:p>
                  </a:txBody>
                  <a:tcPr marL="91450" marR="91450" marT="108000" marB="108000">
                    <a:solidFill>
                      <a:srgbClr val="DEF0F9"/>
                    </a:solidFill>
                  </a:tcPr>
                </a:tc>
              </a:tr>
            </a:tbl>
          </a:graphicData>
        </a:graphic>
      </p:graphicFrame>
      <p:sp>
        <p:nvSpPr>
          <p:cNvPr id="5" name="Title 2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Data sources to work with today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4014" y="351057"/>
            <a:ext cx="900000" cy="900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386730" y="6318930"/>
            <a:ext cx="57876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>
                <a:solidFill>
                  <a:schemeClr val="tx2"/>
                </a:solidFill>
              </a:rPr>
              <a:t>#</a:t>
            </a:r>
            <a:r>
              <a:rPr lang="en-US" sz="2800" b="1" dirty="0" err="1" smtClean="0">
                <a:solidFill>
                  <a:schemeClr val="tx2"/>
                </a:solidFill>
              </a:rPr>
              <a:t>BionodeHack</a:t>
            </a:r>
            <a:endParaRPr lang="en-US" sz="28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46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Shape 84"/>
          <p:cNvGraphicFramePr/>
          <p:nvPr>
            <p:extLst>
              <p:ext uri="{D42A27DB-BD31-4B8C-83A1-F6EECF244321}">
                <p14:modId xmlns:p14="http://schemas.microsoft.com/office/powerpoint/2010/main" val="23923269"/>
              </p:ext>
            </p:extLst>
          </p:nvPr>
        </p:nvGraphicFramePr>
        <p:xfrm>
          <a:off x="202130" y="1727165"/>
          <a:ext cx="11834475" cy="45094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94288"/>
                <a:gridCol w="1969477"/>
                <a:gridCol w="1378634"/>
                <a:gridCol w="2039816"/>
                <a:gridCol w="2222695"/>
                <a:gridCol w="1429565"/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GB" sz="1800" b="1" u="none" strike="noStrike" cap="none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Name</a:t>
                      </a:r>
                    </a:p>
                  </a:txBody>
                  <a:tcPr marL="91450" marR="91450" marT="45725" marB="45725">
                    <a:solidFill>
                      <a:srgbClr val="41AF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GB" sz="1800" b="1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Repo name</a:t>
                      </a:r>
                      <a:endParaRPr lang="en-GB" sz="18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41AF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GB" sz="18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Organism</a:t>
                      </a:r>
                    </a:p>
                  </a:txBody>
                  <a:tcPr marL="91450" marR="91450" marT="45725" marB="45725">
                    <a:solidFill>
                      <a:srgbClr val="41AF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GB" sz="18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Host</a:t>
                      </a:r>
                    </a:p>
                  </a:txBody>
                  <a:tcPr marL="91450" marR="91450" marT="45725" marB="45725">
                    <a:solidFill>
                      <a:srgbClr val="41AF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GB" sz="18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Data type</a:t>
                      </a:r>
                    </a:p>
                  </a:txBody>
                  <a:tcPr marL="91450" marR="91450" marT="45725" marB="45725">
                    <a:solidFill>
                      <a:srgbClr val="41AF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1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Access</a:t>
                      </a:r>
                      <a:endParaRPr sz="18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41AFB6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GB" sz="1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ENCODE</a:t>
                      </a:r>
                    </a:p>
                  </a:txBody>
                  <a:tcPr marL="91450" marR="91450" marT="108000" marB="108000">
                    <a:solidFill>
                      <a:srgbClr val="DEF0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GB" sz="18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bionode</a:t>
                      </a:r>
                      <a:r>
                        <a:rPr lang="en-GB" sz="1800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-encode</a:t>
                      </a:r>
                      <a:endParaRPr lang="en-GB" sz="1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108000" marB="108000">
                    <a:solidFill>
                      <a:srgbClr val="DEF0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GB" sz="1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Human</a:t>
                      </a:r>
                    </a:p>
                  </a:txBody>
                  <a:tcPr marL="91450" marR="91450" marT="108000" marB="108000">
                    <a:solidFill>
                      <a:srgbClr val="DEF0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GB" sz="1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Encode</a:t>
                      </a:r>
                    </a:p>
                  </a:txBody>
                  <a:tcPr marL="91450" marR="91450" marT="108000" marB="108000">
                    <a:solidFill>
                      <a:srgbClr val="DEF0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GB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NGS of functional DNA elements</a:t>
                      </a:r>
                    </a:p>
                  </a:txBody>
                  <a:tcPr marL="91450" marR="91450" marT="108000" marB="108000">
                    <a:solidFill>
                      <a:srgbClr val="DEF0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GB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Table</a:t>
                      </a:r>
                    </a:p>
                  </a:txBody>
                  <a:tcPr marL="91450" marR="91450" marT="108000" marB="108000">
                    <a:solidFill>
                      <a:srgbClr val="DEF0F9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GB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MethyCancer</a:t>
                      </a:r>
                    </a:p>
                  </a:txBody>
                  <a:tcPr marL="91450" marR="91450" marT="108000" marB="108000">
                    <a:solidFill>
                      <a:srgbClr val="CAF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GB" sz="18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bionode</a:t>
                      </a:r>
                      <a:r>
                        <a:rPr lang="en-GB" sz="1800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-mc</a:t>
                      </a:r>
                      <a:endParaRPr lang="en-GB" sz="1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108000" marB="108000">
                    <a:solidFill>
                      <a:srgbClr val="CAF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GB" sz="1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Human</a:t>
                      </a:r>
                    </a:p>
                  </a:txBody>
                  <a:tcPr marL="91450" marR="91450" marT="108000" marB="108000">
                    <a:solidFill>
                      <a:srgbClr val="CAF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GB" sz="1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Chinese academy of sciences</a:t>
                      </a:r>
                    </a:p>
                  </a:txBody>
                  <a:tcPr marL="91450" marR="91450" marT="108000" marB="108000">
                    <a:solidFill>
                      <a:srgbClr val="CAF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GB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Methylation data</a:t>
                      </a:r>
                    </a:p>
                  </a:txBody>
                  <a:tcPr marL="91450" marR="91450" marT="108000" marB="108000">
                    <a:solidFill>
                      <a:srgbClr val="CAF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GB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FTP</a:t>
                      </a:r>
                    </a:p>
                  </a:txBody>
                  <a:tcPr marL="91450" marR="91450" marT="108000" marB="108000">
                    <a:solidFill>
                      <a:srgbClr val="CAF2FA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GB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Mouse tumor biology </a:t>
                      </a:r>
                    </a:p>
                  </a:txBody>
                  <a:tcPr marL="91450" marR="91450" marT="108000" marB="108000">
                    <a:solidFill>
                      <a:srgbClr val="DEF0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GB" sz="18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bionode-mtb</a:t>
                      </a:r>
                      <a:endParaRPr lang="en-GB" sz="1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108000" marB="108000">
                    <a:solidFill>
                      <a:srgbClr val="DEF0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GB" sz="1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PDX / Mouse</a:t>
                      </a:r>
                    </a:p>
                  </a:txBody>
                  <a:tcPr marL="91450" marR="91450" marT="108000" marB="108000">
                    <a:solidFill>
                      <a:srgbClr val="DEF0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GB" sz="1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Jackson Labs</a:t>
                      </a:r>
                    </a:p>
                  </a:txBody>
                  <a:tcPr marL="91450" marR="91450" marT="108000" marB="108000">
                    <a:solidFill>
                      <a:srgbClr val="DEF0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GB" sz="1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Patient derived xenograft data</a:t>
                      </a:r>
                    </a:p>
                  </a:txBody>
                  <a:tcPr marL="91450" marR="91450" marT="108000" marB="108000">
                    <a:solidFill>
                      <a:srgbClr val="DEF0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GB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Table</a:t>
                      </a:r>
                    </a:p>
                  </a:txBody>
                  <a:tcPr marL="91450" marR="91450" marT="108000" marB="108000">
                    <a:solidFill>
                      <a:srgbClr val="DEF0F9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GB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Expression Atlas</a:t>
                      </a:r>
                    </a:p>
                  </a:txBody>
                  <a:tcPr marL="91450" marR="91450" marT="108000" marB="108000">
                    <a:solidFill>
                      <a:srgbClr val="CAF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GB" sz="18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bionode-gxa</a:t>
                      </a:r>
                      <a:endParaRPr lang="en-GB" sz="1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108000" marB="108000">
                    <a:solidFill>
                      <a:srgbClr val="CAF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GB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Multiple</a:t>
                      </a:r>
                    </a:p>
                  </a:txBody>
                  <a:tcPr marL="91450" marR="91450" marT="108000" marB="108000">
                    <a:solidFill>
                      <a:srgbClr val="CAF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GB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EBI</a:t>
                      </a:r>
                    </a:p>
                  </a:txBody>
                  <a:tcPr marL="91450" marR="91450" marT="108000" marB="108000">
                    <a:solidFill>
                      <a:srgbClr val="CAF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GB" sz="1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Expression data</a:t>
                      </a:r>
                    </a:p>
                  </a:txBody>
                  <a:tcPr marL="91450" marR="91450" marT="108000" marB="108000">
                    <a:solidFill>
                      <a:srgbClr val="CAF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GB" sz="1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Table / API</a:t>
                      </a:r>
                    </a:p>
                  </a:txBody>
                  <a:tcPr marL="91450" marR="91450" marT="108000" marB="108000">
                    <a:solidFill>
                      <a:srgbClr val="CAF2FA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GB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Personal genome project</a:t>
                      </a:r>
                    </a:p>
                  </a:txBody>
                  <a:tcPr marL="91450" marR="91450" marT="108000" marB="108000">
                    <a:solidFill>
                      <a:srgbClr val="DEF0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GB" sz="18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bionode-pgp</a:t>
                      </a:r>
                      <a:endParaRPr lang="en-GB" sz="1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108000" marB="108000">
                    <a:solidFill>
                      <a:srgbClr val="DEF0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GB" sz="1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Human</a:t>
                      </a:r>
                    </a:p>
                  </a:txBody>
                  <a:tcPr marL="91450" marR="91450" marT="108000" marB="108000">
                    <a:solidFill>
                      <a:srgbClr val="DEF0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GB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Harvard</a:t>
                      </a:r>
                    </a:p>
                  </a:txBody>
                  <a:tcPr marL="91450" marR="91450" marT="108000" marB="108000">
                    <a:solidFill>
                      <a:srgbClr val="DEF0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GB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Personal genotypes</a:t>
                      </a:r>
                    </a:p>
                  </a:txBody>
                  <a:tcPr marL="91450" marR="91450" marT="108000" marB="108000">
                    <a:solidFill>
                      <a:srgbClr val="DEF0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GB" sz="1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Table</a:t>
                      </a:r>
                    </a:p>
                  </a:txBody>
                  <a:tcPr marL="91450" marR="91450" marT="108000" marB="108000">
                    <a:solidFill>
                      <a:srgbClr val="DEF0F9"/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GB" sz="1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Database of variants</a:t>
                      </a:r>
                    </a:p>
                  </a:txBody>
                  <a:tcPr marL="91450" marR="91450" marT="108000" marB="108000">
                    <a:solidFill>
                      <a:srgbClr val="CAF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GB" sz="18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bionode-ncbi</a:t>
                      </a:r>
                      <a:endParaRPr lang="en-GB" sz="1800" dirty="0" smtClean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GB" sz="1800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en-GB" sz="18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dbvar</a:t>
                      </a:r>
                      <a:r>
                        <a:rPr lang="en-GB" sz="1800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lang="en-GB" sz="1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108000" marB="108000">
                    <a:solidFill>
                      <a:srgbClr val="CAF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GB" sz="1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Multiple</a:t>
                      </a:r>
                    </a:p>
                  </a:txBody>
                  <a:tcPr marL="91450" marR="91450" marT="108000" marB="108000">
                    <a:solidFill>
                      <a:srgbClr val="CAF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GB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NCBI</a:t>
                      </a:r>
                    </a:p>
                  </a:txBody>
                  <a:tcPr marL="91450" marR="91450" marT="108000" marB="108000">
                    <a:solidFill>
                      <a:srgbClr val="CAF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GB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Variant data</a:t>
                      </a:r>
                    </a:p>
                  </a:txBody>
                  <a:tcPr marL="91450" marR="91450" marT="108000" marB="108000">
                    <a:solidFill>
                      <a:srgbClr val="CAF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GB" sz="1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FTP / API</a:t>
                      </a:r>
                    </a:p>
                  </a:txBody>
                  <a:tcPr marL="91450" marR="91450" marT="108000" marB="108000">
                    <a:solidFill>
                      <a:srgbClr val="CAF2FA"/>
                    </a:solidFill>
                  </a:tcPr>
                </a:tc>
              </a:tr>
            </a:tbl>
          </a:graphicData>
        </a:graphic>
      </p:graphicFrame>
      <p:sp>
        <p:nvSpPr>
          <p:cNvPr id="6" name="Title 2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Data sources </a:t>
            </a:r>
            <a:r>
              <a:rPr 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to work with today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4014" y="365125"/>
            <a:ext cx="900000" cy="900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386730" y="6318930"/>
            <a:ext cx="57876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>
                <a:solidFill>
                  <a:schemeClr val="tx2"/>
                </a:solidFill>
              </a:rPr>
              <a:t>#</a:t>
            </a:r>
            <a:r>
              <a:rPr lang="en-US" sz="2800" b="1" dirty="0" err="1" smtClean="0">
                <a:solidFill>
                  <a:schemeClr val="tx2"/>
                </a:solidFill>
              </a:rPr>
              <a:t>BionodeHack</a:t>
            </a:r>
            <a:endParaRPr lang="en-US" sz="28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5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9790" y="55534"/>
            <a:ext cx="7932420" cy="676100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4014" y="365125"/>
            <a:ext cx="900000" cy="900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386730" y="6318930"/>
            <a:ext cx="57876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>
                <a:solidFill>
                  <a:schemeClr val="tx2"/>
                </a:solidFill>
              </a:rPr>
              <a:t>#</a:t>
            </a:r>
            <a:r>
              <a:rPr lang="en-US" sz="2800" b="1" dirty="0" err="1" smtClean="0">
                <a:solidFill>
                  <a:schemeClr val="tx2"/>
                </a:solidFill>
              </a:rPr>
              <a:t>BionodeHack</a:t>
            </a:r>
            <a:endParaRPr lang="en-US" sz="28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336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What’s in the </a:t>
            </a:r>
            <a:r>
              <a:rPr 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README.md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838200" y="1578149"/>
            <a:ext cx="10515600" cy="51673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Brief description and main URL for the data source</a:t>
            </a:r>
          </a:p>
          <a:p>
            <a:endParaRPr lang="en-US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How to find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the set of datasets that are available (and relevant, i.e. human) from this data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source.</a:t>
            </a:r>
          </a:p>
          <a:p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How to request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information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on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individual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datasets (or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maybe a batch of datasets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)</a:t>
            </a:r>
          </a:p>
          <a:p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W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here to find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the dataset attributes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and how to get them</a:t>
            </a:r>
          </a:p>
          <a:p>
            <a:endParaRPr lang="en-US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Accession number, URL, Title, Description, Technology, Assay type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4014" y="365125"/>
            <a:ext cx="900000" cy="900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386730" y="6318930"/>
            <a:ext cx="57876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>
                <a:solidFill>
                  <a:schemeClr val="tx2"/>
                </a:solidFill>
              </a:rPr>
              <a:t>#</a:t>
            </a:r>
            <a:r>
              <a:rPr lang="en-US" sz="2800" b="1" dirty="0" err="1" smtClean="0">
                <a:solidFill>
                  <a:schemeClr val="tx2"/>
                </a:solidFill>
              </a:rPr>
              <a:t>BionodeHack</a:t>
            </a:r>
            <a:endParaRPr lang="en-US" sz="28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51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Goal #1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838200" y="1564081"/>
            <a:ext cx="10515600" cy="155894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T</a:t>
            </a: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he </a:t>
            </a:r>
            <a:r>
              <a:rPr lang="en-US" sz="3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bionode</a:t>
            </a: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 module 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should </a:t>
            </a: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provide functions to 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get all </a:t>
            </a: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metadata (description) 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of datasets from </a:t>
            </a: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the respective data 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source</a:t>
            </a: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.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4014" y="365125"/>
            <a:ext cx="900000" cy="900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386730" y="6318930"/>
            <a:ext cx="57876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>
                <a:solidFill>
                  <a:schemeClr val="tx2"/>
                </a:solidFill>
              </a:rPr>
              <a:t>#</a:t>
            </a:r>
            <a:r>
              <a:rPr lang="en-US" sz="2800" b="1" dirty="0" err="1" smtClean="0">
                <a:solidFill>
                  <a:schemeClr val="tx2"/>
                </a:solidFill>
              </a:rPr>
              <a:t>BionodeHack</a:t>
            </a:r>
            <a:endParaRPr lang="en-US" sz="2800" b="1" dirty="0">
              <a:solidFill>
                <a:schemeClr val="tx2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0437" y="2903712"/>
            <a:ext cx="4590855" cy="3561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86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Goal #2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838200" y="1634421"/>
            <a:ext cx="10515600" cy="91183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Extract from the </a:t>
            </a: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the 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following </a:t>
            </a: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entities into a </a:t>
            </a:r>
            <a:r>
              <a:rPr lang="en-US" sz="32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JSON: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4014" y="365125"/>
            <a:ext cx="900000" cy="900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386730" y="6318930"/>
            <a:ext cx="57876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>
                <a:solidFill>
                  <a:schemeClr val="tx2"/>
                </a:solidFill>
              </a:rPr>
              <a:t>#</a:t>
            </a:r>
            <a:r>
              <a:rPr lang="en-US" sz="2800" b="1" dirty="0" err="1" smtClean="0">
                <a:solidFill>
                  <a:schemeClr val="tx2"/>
                </a:solidFill>
              </a:rPr>
              <a:t>BionodeHack</a:t>
            </a:r>
            <a:endParaRPr lang="en-US" sz="2800" b="1" dirty="0">
              <a:solidFill>
                <a:schemeClr val="tx2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t="1963"/>
          <a:stretch/>
        </p:blipFill>
        <p:spPr>
          <a:xfrm>
            <a:off x="541312" y="2959984"/>
            <a:ext cx="11451877" cy="2811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89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Goal #3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838200" y="1578149"/>
            <a:ext cx="10515600" cy="51673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Once the </a:t>
            </a: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descriptions are fetched and mapped, develop:</a:t>
            </a:r>
          </a:p>
          <a:p>
            <a:pPr marL="0" indent="0">
              <a:buNone/>
            </a:pP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  <a:cs typeface="Arial" charset="0"/>
            </a:endParaRPr>
          </a:p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Methods to download the raw </a:t>
            </a:r>
            <a:r>
              <a:rPr 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datasets</a:t>
            </a:r>
          </a:p>
          <a:p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  <a:cs typeface="Arial" charset="0"/>
            </a:endParaRPr>
          </a:p>
          <a:p>
            <a:r>
              <a:rPr 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M</a:t>
            </a:r>
            <a:r>
              <a:rPr 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ethods </a:t>
            </a:r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for wrapping up API calls to raw </a:t>
            </a:r>
            <a:r>
              <a:rPr 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data</a:t>
            </a:r>
          </a:p>
          <a:p>
            <a:pPr marL="0" indent="0">
              <a:buNone/>
            </a:pP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  <a:cs typeface="Arial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EVA supports querying alleles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from a single 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position (returns JSON):</a:t>
            </a:r>
          </a:p>
          <a:p>
            <a:pPr marL="0" indent="0">
              <a:buNone/>
            </a:pP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www.ebi.ac.uk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/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eva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/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webservices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/rest/v1/</a:t>
            </a:r>
            <a:r>
              <a:rPr lang="en-US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segments/11:128446-128446/</a:t>
            </a:r>
            <a:r>
              <a:rPr lang="en-US" sz="18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variants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?species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=hsapiens_grch37</a:t>
            </a:r>
          </a:p>
          <a:p>
            <a:pPr marL="0" indent="0">
              <a:buNone/>
            </a:pP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  <a:cs typeface="Arial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EVA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also supports variant query by 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gene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: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  <a:cs typeface="Arial" charset="0"/>
            </a:endParaRPr>
          </a:p>
          <a:p>
            <a:pPr marL="0" indent="0">
              <a:buNone/>
            </a:pP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www.ebi.ac.uk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/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eva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/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webservices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/rest/v1/</a:t>
            </a:r>
            <a:r>
              <a:rPr lang="en-US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genes/PAX6/</a:t>
            </a:r>
            <a:r>
              <a:rPr lang="en-US" sz="18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variants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?species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=hsapiens_grch37&amp;limit=10</a:t>
            </a: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4014" y="365125"/>
            <a:ext cx="900000" cy="900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386730" y="6318930"/>
            <a:ext cx="57876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>
                <a:solidFill>
                  <a:schemeClr val="tx2"/>
                </a:solidFill>
              </a:rPr>
              <a:t>#</a:t>
            </a:r>
            <a:r>
              <a:rPr lang="en-US" sz="2800" b="1" dirty="0" err="1" smtClean="0">
                <a:solidFill>
                  <a:schemeClr val="tx2"/>
                </a:solidFill>
              </a:rPr>
              <a:t>BionodeHack</a:t>
            </a:r>
            <a:endParaRPr lang="en-US" sz="28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368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Teaming up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838200" y="1578149"/>
            <a:ext cx="10515600" cy="51673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Around </a:t>
            </a: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5-6 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people </a:t>
            </a: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per team  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(potentially subdivide in sub-teams)</a:t>
            </a:r>
          </a:p>
          <a:p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  <a:cs typeface="Arial" charset="0"/>
            </a:endParaRPr>
          </a:p>
          <a:p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Who works in science </a:t>
            </a:r>
          </a:p>
          <a:p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Who worked </a:t>
            </a: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with </a:t>
            </a:r>
            <a:r>
              <a:rPr lang="en-US" sz="3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node.js</a:t>
            </a: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 and Streams  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  <a:cs typeface="Arial" charset="0"/>
            </a:endParaRPr>
          </a:p>
          <a:p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Bioinformatics </a:t>
            </a: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/ Computational biology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  <a:cs typeface="Arial" charset="0"/>
            </a:endParaRPr>
          </a:p>
          <a:p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Who </a:t>
            </a: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would like to </a:t>
            </a: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learn </a:t>
            </a:r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node.js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 / streams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4014" y="365125"/>
            <a:ext cx="900000" cy="900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386730" y="6318930"/>
            <a:ext cx="57876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>
                <a:solidFill>
                  <a:schemeClr val="tx2"/>
                </a:solidFill>
              </a:rPr>
              <a:t>#</a:t>
            </a:r>
            <a:r>
              <a:rPr lang="en-US" sz="2800" b="1" dirty="0" err="1" smtClean="0">
                <a:solidFill>
                  <a:schemeClr val="tx2"/>
                </a:solidFill>
              </a:rPr>
              <a:t>BionodeHack</a:t>
            </a:r>
            <a:endParaRPr lang="en-US" sz="28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7962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Before you leave today,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we'd be grateful to get your feedback on this event. We want to provide the best events we can,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and your input is essential. It only takes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15 seconds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, and the feedback form is available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at: </a:t>
            </a:r>
            <a:r>
              <a:rPr lang="en-US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  <a:hlinkClick r:id="rId2"/>
              </a:rPr>
              <a:t>campus.co/thx1q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  <a:cs typeface="Arial" charset="0"/>
            </a:endParaRP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In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question 3 of the feedback survey, we would be very grateful if you could tell us what you liked and disliked about this hackathon, and why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?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This feedback goes both to Campus and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DNAdigest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Feedback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4014" y="365125"/>
            <a:ext cx="900000" cy="90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386730" y="6318930"/>
            <a:ext cx="57876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>
                <a:solidFill>
                  <a:schemeClr val="tx2"/>
                </a:solidFill>
              </a:rPr>
              <a:t>#</a:t>
            </a:r>
            <a:r>
              <a:rPr lang="en-US" sz="2800" b="1" dirty="0" err="1" smtClean="0">
                <a:solidFill>
                  <a:schemeClr val="tx2"/>
                </a:solidFill>
              </a:rPr>
              <a:t>BionodeHack</a:t>
            </a:r>
            <a:endParaRPr lang="en-US" sz="28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6760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Embedded image permalink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296000" y="1805464"/>
            <a:ext cx="9600000" cy="4391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1206118" y="174572"/>
            <a:ext cx="9779765" cy="900000"/>
            <a:chOff x="1209724" y="146436"/>
            <a:chExt cx="9779765" cy="9000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09724" y="146436"/>
              <a:ext cx="900000" cy="9000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73073" y="146436"/>
              <a:ext cx="779426" cy="9000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15848" y="146436"/>
              <a:ext cx="900000" cy="90000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679197" y="146436"/>
              <a:ext cx="870833" cy="90000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513379" y="146436"/>
              <a:ext cx="779426" cy="90000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256156" y="146436"/>
              <a:ext cx="733333" cy="90000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ffectLst>
            <a:outerShdw blurRad="50800" dist="50800" dir="5400000" algn="ctr" rotWithShape="0">
              <a:schemeClr val="tx1">
                <a:lumMod val="50000"/>
                <a:lumOff val="50000"/>
              </a:schemeClr>
            </a:outerShdw>
          </a:effectLst>
        </p:spPr>
        <p:txBody>
          <a:bodyPr/>
          <a:lstStyle/>
          <a:p>
            <a:pPr marL="0" indent="0" algn="ctr">
              <a:buNone/>
            </a:pPr>
            <a:r>
              <a:rPr lang="en-US" sz="6600" dirty="0" smtClean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Thanks for joining</a:t>
            </a:r>
            <a:endParaRPr lang="en-US" sz="6600" dirty="0"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386730" y="6318930"/>
            <a:ext cx="57876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>
                <a:solidFill>
                  <a:schemeClr val="tx2"/>
                </a:solidFill>
              </a:rPr>
              <a:t>#</a:t>
            </a:r>
            <a:r>
              <a:rPr lang="en-US" sz="2800" b="1" dirty="0" err="1" smtClean="0">
                <a:solidFill>
                  <a:schemeClr val="tx2"/>
                </a:solidFill>
              </a:rPr>
              <a:t>BionodeHack</a:t>
            </a:r>
            <a:endParaRPr lang="en-US" sz="28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29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431800" y="427831"/>
            <a:ext cx="11328400" cy="4468854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http://</a:t>
            </a:r>
            <a:r>
              <a:rPr lang="en-US" sz="36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hack.bionode.io</a:t>
            </a:r>
            <a:endParaRPr lang="en-US" sz="3600" b="1" dirty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  <a:cs typeface="Arial" charset="0"/>
            </a:endParaRPr>
          </a:p>
          <a:p>
            <a:pPr marL="0" indent="0" algn="ctr">
              <a:buNone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Please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join the </a:t>
            </a:r>
            <a:r>
              <a:rPr lang="en-US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bionode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-hack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github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organisation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  <a:p>
            <a:pPr marL="0" indent="0" algn="ctr">
              <a:buNone/>
            </a:pPr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/>
            </a:r>
            <a:b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n-US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http://</a:t>
            </a:r>
            <a:r>
              <a:rPr lang="en-US" sz="36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github.com</a:t>
            </a:r>
            <a:r>
              <a:rPr lang="en-US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/</a:t>
            </a:r>
            <a:r>
              <a:rPr lang="en-US" sz="36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bionode</a:t>
            </a:r>
            <a:r>
              <a:rPr lang="en-US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-hack</a:t>
            </a:r>
            <a:endParaRPr lang="en-US" sz="3600" b="1" dirty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  <a:cs typeface="Arial" charset="0"/>
            </a:endParaRPr>
          </a:p>
          <a:p>
            <a:pPr marL="0" indent="0" algn="ctr">
              <a:buNone/>
            </a:pP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github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organisation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homepage</a:t>
            </a:r>
          </a:p>
          <a:p>
            <a:pPr marL="0" indent="0" algn="ctr">
              <a:buNone/>
            </a:pPr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/>
            </a:r>
            <a:b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n-US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http://</a:t>
            </a:r>
            <a:r>
              <a:rPr lang="en-US" sz="36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gitter.im</a:t>
            </a:r>
            <a:r>
              <a:rPr lang="en-US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/</a:t>
            </a:r>
            <a:r>
              <a:rPr lang="en-US" sz="36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bionode</a:t>
            </a:r>
            <a:r>
              <a:rPr lang="en-US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-hack/discussions </a:t>
            </a:r>
            <a:endParaRPr lang="en-US" sz="3600" b="1" dirty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  <a:cs typeface="Arial" charset="0"/>
            </a:endParaRPr>
          </a:p>
          <a:p>
            <a:pPr marL="0" indent="0" algn="ctr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Instant messaging and general discussions </a:t>
            </a:r>
            <a:b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</a:b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3700" y="5365715"/>
            <a:ext cx="324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B0F0"/>
                </a:solidFill>
                <a:latin typeface="Arial" charset="0"/>
                <a:ea typeface="Arial" charset="0"/>
                <a:cs typeface="Arial" charset="0"/>
              </a:rPr>
              <a:t>#</a:t>
            </a:r>
            <a:r>
              <a:rPr lang="en-US" sz="2800" dirty="0" err="1">
                <a:solidFill>
                  <a:srgbClr val="00B0F0"/>
                </a:solidFill>
                <a:latin typeface="Arial" charset="0"/>
                <a:ea typeface="Arial" charset="0"/>
                <a:cs typeface="Arial" charset="0"/>
              </a:rPr>
              <a:t>bionodehack</a:t>
            </a:r>
            <a:endParaRPr lang="en-US" sz="2800" dirty="0">
              <a:solidFill>
                <a:srgbClr val="00B0F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28100" y="5365715"/>
            <a:ext cx="324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B0F0"/>
                </a:solidFill>
                <a:latin typeface="Arial" charset="0"/>
                <a:ea typeface="Arial" charset="0"/>
                <a:cs typeface="Arial" charset="0"/>
              </a:rPr>
              <a:t>#</a:t>
            </a:r>
            <a:r>
              <a:rPr lang="en-US" sz="2800" dirty="0" err="1" smtClean="0">
                <a:solidFill>
                  <a:srgbClr val="00B0F0"/>
                </a:solidFill>
                <a:latin typeface="Arial" charset="0"/>
                <a:ea typeface="Arial" charset="0"/>
                <a:cs typeface="Arial" charset="0"/>
              </a:rPr>
              <a:t>nodejs</a:t>
            </a:r>
            <a:endParaRPr lang="en-US" sz="2800" dirty="0">
              <a:solidFill>
                <a:srgbClr val="00B0F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468250" y="5365715"/>
            <a:ext cx="324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B0F0"/>
                </a:solidFill>
                <a:latin typeface="Arial" charset="0"/>
                <a:ea typeface="Arial" charset="0"/>
                <a:cs typeface="Arial" charset="0"/>
              </a:rPr>
              <a:t>#</a:t>
            </a:r>
            <a:r>
              <a:rPr lang="en-US" sz="2800" dirty="0" err="1">
                <a:solidFill>
                  <a:srgbClr val="00B0F0"/>
                </a:solidFill>
                <a:latin typeface="Arial" charset="0"/>
                <a:ea typeface="Arial" charset="0"/>
                <a:cs typeface="Arial" charset="0"/>
              </a:rPr>
              <a:t>campuslondon</a:t>
            </a:r>
            <a:endParaRPr lang="en-US" sz="2800" dirty="0">
              <a:solidFill>
                <a:srgbClr val="00B0F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3700" y="5991207"/>
            <a:ext cx="324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B0F0"/>
                </a:solidFill>
              </a:rPr>
              <a:t>@</a:t>
            </a:r>
            <a:r>
              <a:rPr lang="en-US" sz="2800" dirty="0" err="1">
                <a:solidFill>
                  <a:srgbClr val="00B0F0"/>
                </a:solidFill>
              </a:rPr>
              <a:t>DNADigest</a:t>
            </a:r>
            <a:endParaRPr lang="en-US" sz="2800" dirty="0">
              <a:solidFill>
                <a:srgbClr val="00B0F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972700" y="5365715"/>
            <a:ext cx="324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B0F0"/>
                </a:solidFill>
                <a:latin typeface="Arial" charset="0"/>
                <a:ea typeface="Arial" charset="0"/>
                <a:cs typeface="Arial" charset="0"/>
              </a:rPr>
              <a:t>#genomics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28100" y="5991207"/>
            <a:ext cx="324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B0F0"/>
                </a:solidFill>
              </a:rPr>
              <a:t>@</a:t>
            </a:r>
            <a:r>
              <a:rPr lang="en-US" sz="2800" dirty="0" err="1" smtClean="0">
                <a:solidFill>
                  <a:srgbClr val="00B0F0"/>
                </a:solidFill>
              </a:rPr>
              <a:t>repositiveio</a:t>
            </a:r>
            <a:endParaRPr lang="en-US" sz="2800" dirty="0">
              <a:solidFill>
                <a:srgbClr val="00B0F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72700" y="5991207"/>
            <a:ext cx="324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B0F0"/>
                </a:solidFill>
              </a:rPr>
              <a:t>@</a:t>
            </a:r>
            <a:r>
              <a:rPr lang="en-US" sz="2800" dirty="0" err="1" smtClean="0">
                <a:solidFill>
                  <a:srgbClr val="00B0F0"/>
                </a:solidFill>
              </a:rPr>
              <a:t>bionode</a:t>
            </a:r>
            <a:endParaRPr lang="en-US" sz="2800" dirty="0">
              <a:solidFill>
                <a:srgbClr val="00B0F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468250" y="5991207"/>
            <a:ext cx="324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B0F0"/>
                </a:solidFill>
              </a:rPr>
              <a:t>@</a:t>
            </a:r>
            <a:r>
              <a:rPr lang="en-US" sz="2800" dirty="0" err="1" smtClean="0">
                <a:solidFill>
                  <a:srgbClr val="00B0F0"/>
                </a:solidFill>
              </a:rPr>
              <a:t>CampusLondon</a:t>
            </a:r>
            <a:endParaRPr lang="en-US" sz="2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1377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393700" y="2566119"/>
            <a:ext cx="11328400" cy="1935542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sz="4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Network</a:t>
            </a:r>
            <a:r>
              <a:rPr lang="en-US" sz="4400" b="1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: Campus </a:t>
            </a:r>
            <a:r>
              <a:rPr lang="en-US" sz="4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Community</a:t>
            </a:r>
            <a:endParaRPr 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  <a:cs typeface="Arial" charset="0"/>
            </a:endParaRPr>
          </a:p>
          <a:p>
            <a:pPr marL="0" indent="0" algn="ctr">
              <a:buNone/>
            </a:pPr>
            <a:r>
              <a:rPr lang="en-US" sz="4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Password</a:t>
            </a:r>
            <a:r>
              <a:rPr lang="en-US" sz="4400" b="1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: dotheimpossible</a:t>
            </a:r>
            <a:r>
              <a:rPr lang="en-US" sz="240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/>
            </a:r>
            <a:br>
              <a:rPr lang="en-US" sz="240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</a:b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393700" y="5576733"/>
            <a:ext cx="11314550" cy="1148712"/>
            <a:chOff x="393700" y="4451316"/>
            <a:chExt cx="11314550" cy="1148712"/>
          </a:xfrm>
        </p:grpSpPr>
        <p:sp>
          <p:nvSpPr>
            <p:cNvPr id="3" name="TextBox 2"/>
            <p:cNvSpPr txBox="1"/>
            <p:nvPr/>
          </p:nvSpPr>
          <p:spPr>
            <a:xfrm>
              <a:off x="393700" y="4451316"/>
              <a:ext cx="3240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00B0F0"/>
                  </a:solidFill>
                  <a:latin typeface="Arial" charset="0"/>
                  <a:ea typeface="Arial" charset="0"/>
                  <a:cs typeface="Arial" charset="0"/>
                </a:rPr>
                <a:t>#</a:t>
              </a:r>
              <a:r>
                <a:rPr lang="en-US" sz="2800" dirty="0" err="1">
                  <a:solidFill>
                    <a:srgbClr val="00B0F0"/>
                  </a:solidFill>
                  <a:latin typeface="Arial" charset="0"/>
                  <a:ea typeface="Arial" charset="0"/>
                  <a:cs typeface="Arial" charset="0"/>
                </a:rPr>
                <a:t>bionodehack</a:t>
              </a:r>
              <a:endParaRPr lang="en-US" sz="2800" dirty="0">
                <a:solidFill>
                  <a:srgbClr val="00B0F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328100" y="4451316"/>
              <a:ext cx="3240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rgbClr val="00B0F0"/>
                  </a:solidFill>
                  <a:latin typeface="Arial" charset="0"/>
                  <a:ea typeface="Arial" charset="0"/>
                  <a:cs typeface="Arial" charset="0"/>
                </a:rPr>
                <a:t>#</a:t>
              </a:r>
              <a:r>
                <a:rPr lang="en-US" sz="2800" dirty="0" err="1" smtClean="0">
                  <a:solidFill>
                    <a:srgbClr val="00B0F0"/>
                  </a:solidFill>
                  <a:latin typeface="Arial" charset="0"/>
                  <a:ea typeface="Arial" charset="0"/>
                  <a:cs typeface="Arial" charset="0"/>
                </a:rPr>
                <a:t>nodejs</a:t>
              </a:r>
              <a:endParaRPr lang="en-US" sz="2800" dirty="0">
                <a:solidFill>
                  <a:srgbClr val="00B0F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468250" y="4451316"/>
              <a:ext cx="3240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00B0F0"/>
                  </a:solidFill>
                  <a:latin typeface="Arial" charset="0"/>
                  <a:ea typeface="Arial" charset="0"/>
                  <a:cs typeface="Arial" charset="0"/>
                </a:rPr>
                <a:t>#</a:t>
              </a:r>
              <a:r>
                <a:rPr lang="en-US" sz="2800" dirty="0" err="1">
                  <a:solidFill>
                    <a:srgbClr val="00B0F0"/>
                  </a:solidFill>
                  <a:latin typeface="Arial" charset="0"/>
                  <a:ea typeface="Arial" charset="0"/>
                  <a:cs typeface="Arial" charset="0"/>
                </a:rPr>
                <a:t>campuslondon</a:t>
              </a:r>
              <a:endParaRPr lang="en-US" sz="2800" dirty="0">
                <a:solidFill>
                  <a:srgbClr val="00B0F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93700" y="5076808"/>
              <a:ext cx="3240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00B0F0"/>
                  </a:solidFill>
                </a:rPr>
                <a:t>@</a:t>
              </a:r>
              <a:r>
                <a:rPr lang="en-US" sz="2800" dirty="0" err="1">
                  <a:solidFill>
                    <a:srgbClr val="00B0F0"/>
                  </a:solidFill>
                </a:rPr>
                <a:t>DNADigest</a:t>
              </a:r>
              <a:endParaRPr lang="en-US" sz="2800" dirty="0">
                <a:solidFill>
                  <a:srgbClr val="00B0F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972700" y="4451316"/>
              <a:ext cx="3240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00B0F0"/>
                  </a:solidFill>
                  <a:latin typeface="Arial" charset="0"/>
                  <a:ea typeface="Arial" charset="0"/>
                  <a:cs typeface="Arial" charset="0"/>
                </a:rPr>
                <a:t>#genomics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328100" y="5076808"/>
              <a:ext cx="3240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rgbClr val="00B0F0"/>
                  </a:solidFill>
                </a:rPr>
                <a:t>@</a:t>
              </a:r>
              <a:r>
                <a:rPr lang="en-US" sz="2800" dirty="0" err="1" smtClean="0">
                  <a:solidFill>
                    <a:srgbClr val="00B0F0"/>
                  </a:solidFill>
                </a:rPr>
                <a:t>repositiveio</a:t>
              </a:r>
              <a:endParaRPr lang="en-US" sz="2800" dirty="0">
                <a:solidFill>
                  <a:srgbClr val="00B0F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972700" y="5076808"/>
              <a:ext cx="3240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rgbClr val="00B0F0"/>
                  </a:solidFill>
                </a:rPr>
                <a:t>@</a:t>
              </a:r>
              <a:r>
                <a:rPr lang="en-US" sz="2800" dirty="0" err="1" smtClean="0">
                  <a:solidFill>
                    <a:srgbClr val="00B0F0"/>
                  </a:solidFill>
                </a:rPr>
                <a:t>bionode</a:t>
              </a:r>
              <a:endParaRPr lang="en-US" sz="2800" dirty="0">
                <a:solidFill>
                  <a:srgbClr val="00B0F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468250" y="5076808"/>
              <a:ext cx="3240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00B0F0"/>
                  </a:solidFill>
                </a:rPr>
                <a:t>@</a:t>
              </a:r>
              <a:r>
                <a:rPr lang="en-US" sz="2800" dirty="0" err="1" smtClean="0">
                  <a:solidFill>
                    <a:srgbClr val="00B0F0"/>
                  </a:solidFill>
                </a:rPr>
                <a:t>CampusLondon</a:t>
              </a:r>
              <a:endParaRPr lang="en-US" sz="2800" dirty="0">
                <a:solidFill>
                  <a:srgbClr val="00B0F0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206118" y="174572"/>
            <a:ext cx="9779765" cy="900000"/>
            <a:chOff x="1209724" y="146436"/>
            <a:chExt cx="9779765" cy="90000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09724" y="146436"/>
              <a:ext cx="900000" cy="900000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73073" y="146436"/>
              <a:ext cx="779426" cy="90000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15848" y="146436"/>
              <a:ext cx="900000" cy="900000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79197" y="146436"/>
              <a:ext cx="870833" cy="90000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513379" y="146436"/>
              <a:ext cx="779426" cy="900000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256156" y="146436"/>
              <a:ext cx="733333" cy="90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88030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431800" y="1384433"/>
            <a:ext cx="11328400" cy="3989424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http://</a:t>
            </a:r>
            <a:r>
              <a:rPr lang="en-US" sz="32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hack.bionode.io</a:t>
            </a:r>
            <a:endParaRPr 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  <a:cs typeface="Arial" charset="0"/>
            </a:endParaRPr>
          </a:p>
          <a:p>
            <a:pPr marL="0" indent="0" algn="ctr">
              <a:buNone/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Please 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join the </a:t>
            </a:r>
            <a:r>
              <a:rPr lang="en-US" sz="24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bionode</a:t>
            </a:r>
            <a:r>
              <a:rPr lang="en-US" sz="2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-hack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github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organisation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  <a:p>
            <a:pPr marL="0" indent="0" algn="ctr">
              <a:buNone/>
            </a:pP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/>
            </a:r>
            <a:b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http://</a:t>
            </a:r>
            <a:r>
              <a:rPr lang="en-US" sz="32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github.com</a:t>
            </a:r>
            <a:r>
              <a:rPr 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/</a:t>
            </a:r>
            <a:r>
              <a:rPr lang="en-US" sz="32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bionode</a:t>
            </a:r>
            <a:r>
              <a:rPr 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-hack</a:t>
            </a:r>
            <a:endParaRPr 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  <a:cs typeface="Arial" charset="0"/>
            </a:endParaRPr>
          </a:p>
          <a:p>
            <a:pPr marL="0" indent="0" algn="ctr">
              <a:buNone/>
            </a:pP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github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organisation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homepage</a:t>
            </a:r>
          </a:p>
          <a:p>
            <a:pPr marL="0" indent="0" algn="ctr">
              <a:buNone/>
            </a:pP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/>
            </a:r>
            <a:b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http://</a:t>
            </a:r>
            <a:r>
              <a:rPr lang="en-US" sz="32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gitter.im</a:t>
            </a:r>
            <a:r>
              <a:rPr 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/</a:t>
            </a:r>
            <a:r>
              <a:rPr lang="en-US" sz="32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bionode</a:t>
            </a:r>
            <a:r>
              <a:rPr 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-hack/discussions </a:t>
            </a:r>
            <a:endParaRPr 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  <a:cs typeface="Arial" charset="0"/>
            </a:endParaRPr>
          </a:p>
          <a:p>
            <a:pPr marL="0" indent="0" algn="ctr">
              <a:buNone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Instant messaging and general discussions </a:t>
            </a:r>
            <a:b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</a:br>
            <a:endParaRPr lang="en-US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393700" y="5576733"/>
            <a:ext cx="11314550" cy="1148712"/>
            <a:chOff x="393700" y="4451316"/>
            <a:chExt cx="11314550" cy="1148712"/>
          </a:xfrm>
        </p:grpSpPr>
        <p:sp>
          <p:nvSpPr>
            <p:cNvPr id="3" name="TextBox 2"/>
            <p:cNvSpPr txBox="1"/>
            <p:nvPr/>
          </p:nvSpPr>
          <p:spPr>
            <a:xfrm>
              <a:off x="393700" y="4451316"/>
              <a:ext cx="3240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00B0F0"/>
                  </a:solidFill>
                  <a:latin typeface="Arial" charset="0"/>
                  <a:ea typeface="Arial" charset="0"/>
                  <a:cs typeface="Arial" charset="0"/>
                </a:rPr>
                <a:t>#</a:t>
              </a:r>
              <a:r>
                <a:rPr lang="en-US" sz="2800" dirty="0" err="1">
                  <a:solidFill>
                    <a:srgbClr val="00B0F0"/>
                  </a:solidFill>
                  <a:latin typeface="Arial" charset="0"/>
                  <a:ea typeface="Arial" charset="0"/>
                  <a:cs typeface="Arial" charset="0"/>
                </a:rPr>
                <a:t>bionodehack</a:t>
              </a:r>
              <a:endParaRPr lang="en-US" sz="2800" dirty="0">
                <a:solidFill>
                  <a:srgbClr val="00B0F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328100" y="4451316"/>
              <a:ext cx="3240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rgbClr val="00B0F0"/>
                  </a:solidFill>
                  <a:latin typeface="Arial" charset="0"/>
                  <a:ea typeface="Arial" charset="0"/>
                  <a:cs typeface="Arial" charset="0"/>
                </a:rPr>
                <a:t>#</a:t>
              </a:r>
              <a:r>
                <a:rPr lang="en-US" sz="2800" dirty="0" err="1" smtClean="0">
                  <a:solidFill>
                    <a:srgbClr val="00B0F0"/>
                  </a:solidFill>
                  <a:latin typeface="Arial" charset="0"/>
                  <a:ea typeface="Arial" charset="0"/>
                  <a:cs typeface="Arial" charset="0"/>
                </a:rPr>
                <a:t>nodejs</a:t>
              </a:r>
              <a:endParaRPr lang="en-US" sz="2800" dirty="0">
                <a:solidFill>
                  <a:srgbClr val="00B0F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468250" y="4451316"/>
              <a:ext cx="3240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00B0F0"/>
                  </a:solidFill>
                  <a:latin typeface="Arial" charset="0"/>
                  <a:ea typeface="Arial" charset="0"/>
                  <a:cs typeface="Arial" charset="0"/>
                </a:rPr>
                <a:t>#</a:t>
              </a:r>
              <a:r>
                <a:rPr lang="en-US" sz="2800" dirty="0" err="1">
                  <a:solidFill>
                    <a:srgbClr val="00B0F0"/>
                  </a:solidFill>
                  <a:latin typeface="Arial" charset="0"/>
                  <a:ea typeface="Arial" charset="0"/>
                  <a:cs typeface="Arial" charset="0"/>
                </a:rPr>
                <a:t>campuslondon</a:t>
              </a:r>
              <a:endParaRPr lang="en-US" sz="2800" dirty="0">
                <a:solidFill>
                  <a:srgbClr val="00B0F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93700" y="5076808"/>
              <a:ext cx="3240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00B0F0"/>
                  </a:solidFill>
                </a:rPr>
                <a:t>@</a:t>
              </a:r>
              <a:r>
                <a:rPr lang="en-US" sz="2800" dirty="0" err="1">
                  <a:solidFill>
                    <a:srgbClr val="00B0F0"/>
                  </a:solidFill>
                </a:rPr>
                <a:t>DNADigest</a:t>
              </a:r>
              <a:endParaRPr lang="en-US" sz="2800" dirty="0">
                <a:solidFill>
                  <a:srgbClr val="00B0F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972700" y="4451316"/>
              <a:ext cx="3240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00B0F0"/>
                  </a:solidFill>
                  <a:latin typeface="Arial" charset="0"/>
                  <a:ea typeface="Arial" charset="0"/>
                  <a:cs typeface="Arial" charset="0"/>
                </a:rPr>
                <a:t>#genomics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328100" y="5076808"/>
              <a:ext cx="3240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rgbClr val="00B0F0"/>
                  </a:solidFill>
                </a:rPr>
                <a:t>@</a:t>
              </a:r>
              <a:r>
                <a:rPr lang="en-US" sz="2800" dirty="0" err="1" smtClean="0">
                  <a:solidFill>
                    <a:srgbClr val="00B0F0"/>
                  </a:solidFill>
                </a:rPr>
                <a:t>repositiveio</a:t>
              </a:r>
              <a:endParaRPr lang="en-US" sz="2800" dirty="0">
                <a:solidFill>
                  <a:srgbClr val="00B0F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972700" y="5076808"/>
              <a:ext cx="3240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rgbClr val="00B0F0"/>
                  </a:solidFill>
                </a:rPr>
                <a:t>@</a:t>
              </a:r>
              <a:r>
                <a:rPr lang="en-US" sz="2800" dirty="0" err="1" smtClean="0">
                  <a:solidFill>
                    <a:srgbClr val="00B0F0"/>
                  </a:solidFill>
                </a:rPr>
                <a:t>bionode</a:t>
              </a:r>
              <a:endParaRPr lang="en-US" sz="2800" dirty="0">
                <a:solidFill>
                  <a:srgbClr val="00B0F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468250" y="5076808"/>
              <a:ext cx="3240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00B0F0"/>
                  </a:solidFill>
                </a:rPr>
                <a:t>@</a:t>
              </a:r>
              <a:r>
                <a:rPr lang="en-US" sz="2800" dirty="0" err="1" smtClean="0">
                  <a:solidFill>
                    <a:srgbClr val="00B0F0"/>
                  </a:solidFill>
                </a:rPr>
                <a:t>CampusLondon</a:t>
              </a:r>
              <a:endParaRPr lang="en-US" sz="2800" dirty="0">
                <a:solidFill>
                  <a:srgbClr val="00B0F0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206118" y="174572"/>
            <a:ext cx="9779765" cy="900000"/>
            <a:chOff x="1209724" y="146436"/>
            <a:chExt cx="9779765" cy="90000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09724" y="146436"/>
              <a:ext cx="900000" cy="900000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73073" y="146436"/>
              <a:ext cx="779426" cy="90000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15848" y="146436"/>
              <a:ext cx="900000" cy="900000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79197" y="146436"/>
              <a:ext cx="870833" cy="90000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513379" y="146436"/>
              <a:ext cx="779426" cy="900000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256156" y="146436"/>
              <a:ext cx="733333" cy="90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6016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and what is </a:t>
            </a:r>
            <a:r>
              <a:rPr lang="en-US" dirty="0" err="1" smtClean="0"/>
              <a:t>DNAdigest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5800" y="1581150"/>
            <a:ext cx="7035800" cy="527685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1150"/>
            <a:ext cx="7035800" cy="52768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44014" y="365125"/>
            <a:ext cx="900000" cy="900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386730" y="6318930"/>
            <a:ext cx="5787683" cy="52322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>
                <a:solidFill>
                  <a:schemeClr val="bg1"/>
                </a:solidFill>
              </a:rPr>
              <a:t>#</a:t>
            </a:r>
            <a:r>
              <a:rPr lang="en-US" sz="2800" b="1" dirty="0" err="1" smtClean="0">
                <a:solidFill>
                  <a:schemeClr val="bg1"/>
                </a:solidFill>
              </a:rPr>
              <a:t>BionodeHack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956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DNA data? Why care? 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026400" y="1690688"/>
            <a:ext cx="3619500" cy="48402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/>
              <a:buNone/>
            </a:pPr>
            <a:r>
              <a:rPr lang="en-US" dirty="0" smtClean="0"/>
              <a:t>DNA interpretation is hard</a:t>
            </a:r>
          </a:p>
          <a:p>
            <a:pPr marL="457200" lvl="1" indent="0">
              <a:buFont typeface="Arial"/>
              <a:buNone/>
            </a:pPr>
            <a:endParaRPr lang="en-US" dirty="0"/>
          </a:p>
          <a:p>
            <a:pPr marL="457200" lvl="1" indent="0">
              <a:buFont typeface="Arial"/>
              <a:buNone/>
            </a:pPr>
            <a:r>
              <a:rPr lang="en-US" dirty="0" smtClean="0"/>
              <a:t>All information comes from comparison: </a:t>
            </a:r>
          </a:p>
          <a:p>
            <a:pPr lvl="1">
              <a:buFontTx/>
              <a:buChar char="-"/>
            </a:pPr>
            <a:r>
              <a:rPr lang="en-US" dirty="0" smtClean="0"/>
              <a:t>Cancer mutations</a:t>
            </a:r>
          </a:p>
          <a:p>
            <a:pPr lvl="1">
              <a:buFontTx/>
              <a:buChar char="-"/>
            </a:pPr>
            <a:r>
              <a:rPr lang="en-US" dirty="0" smtClean="0"/>
              <a:t>Evolutionary trees</a:t>
            </a:r>
          </a:p>
          <a:p>
            <a:pPr lvl="1">
              <a:buFontTx/>
              <a:buChar char="-"/>
            </a:pPr>
            <a:r>
              <a:rPr lang="en-US" dirty="0" smtClean="0"/>
              <a:t>Functions of the cell</a:t>
            </a:r>
          </a:p>
          <a:p>
            <a:pPr lvl="1">
              <a:buFontTx/>
              <a:buChar char="-"/>
            </a:pP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Human DNA data is key for research in cancer and genetic diseases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208" y="1690688"/>
            <a:ext cx="6934736" cy="4351338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4014" y="365125"/>
            <a:ext cx="900000" cy="900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386730" y="6318930"/>
            <a:ext cx="57876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>
                <a:solidFill>
                  <a:schemeClr val="tx2"/>
                </a:solidFill>
              </a:rPr>
              <a:t>#</a:t>
            </a:r>
            <a:r>
              <a:rPr lang="en-US" sz="2800" b="1" dirty="0" err="1" smtClean="0">
                <a:solidFill>
                  <a:schemeClr val="tx2"/>
                </a:solidFill>
              </a:rPr>
              <a:t>BionodeHack</a:t>
            </a:r>
            <a:endParaRPr lang="en-US" sz="28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102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do events, workshops, hackathons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686300" cy="484021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 smtClean="0"/>
              <a:t>Latest events: #</a:t>
            </a:r>
            <a:r>
              <a:rPr lang="en-US" dirty="0" err="1" smtClean="0"/>
              <a:t>hackDNA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/>
              <a:t>S</a:t>
            </a:r>
            <a:r>
              <a:rPr lang="en-US" dirty="0" smtClean="0"/>
              <a:t>ymposium on challenges of data sharing in genomics research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err="1" smtClean="0"/>
              <a:t>ContentMine</a:t>
            </a:r>
            <a:r>
              <a:rPr lang="en-US" dirty="0" smtClean="0"/>
              <a:t> </a:t>
            </a:r>
            <a:r>
              <a:rPr lang="en-US" dirty="0" err="1" smtClean="0"/>
              <a:t>hackday</a:t>
            </a:r>
            <a:r>
              <a:rPr lang="en-US" dirty="0" smtClean="0"/>
              <a:t>  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/>
              <a:t>W</a:t>
            </a:r>
            <a:r>
              <a:rPr lang="en-US" dirty="0" smtClean="0"/>
              <a:t>orkshop </a:t>
            </a:r>
            <a:r>
              <a:rPr lang="en-US" dirty="0" err="1" smtClean="0"/>
              <a:t>Uni</a:t>
            </a:r>
            <a:r>
              <a:rPr lang="en-US" dirty="0" smtClean="0"/>
              <a:t> of Cambridge on how to find and access genomics data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screen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98136" y="2131039"/>
            <a:ext cx="5350864" cy="3386566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9" name="TextBox 8"/>
          <p:cNvSpPr txBox="1"/>
          <p:nvPr/>
        </p:nvSpPr>
        <p:spPr>
          <a:xfrm>
            <a:off x="5261317" y="5729357"/>
            <a:ext cx="57876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b="1" dirty="0" smtClean="0">
                <a:solidFill>
                  <a:schemeClr val="tx2"/>
                </a:solidFill>
              </a:rPr>
              <a:t>Today: #</a:t>
            </a:r>
            <a:r>
              <a:rPr lang="en-US" sz="4000" b="1" dirty="0" err="1" smtClean="0">
                <a:solidFill>
                  <a:schemeClr val="tx2"/>
                </a:solidFill>
              </a:rPr>
              <a:t>BionodeHack</a:t>
            </a:r>
            <a:endParaRPr lang="en-US" sz="4000" b="1" dirty="0">
              <a:solidFill>
                <a:schemeClr val="tx2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44014" y="365125"/>
            <a:ext cx="900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47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Aim of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Community learning experience</a:t>
            </a:r>
          </a:p>
          <a:p>
            <a:r>
              <a:rPr lang="en-US" dirty="0" smtClean="0"/>
              <a:t>Share best practices for data access</a:t>
            </a:r>
          </a:p>
          <a:p>
            <a:endParaRPr lang="en-US" dirty="0"/>
          </a:p>
          <a:p>
            <a:r>
              <a:rPr lang="en-US" dirty="0" smtClean="0"/>
              <a:t>Have fun! </a:t>
            </a:r>
            <a:r>
              <a:rPr lang="en-US" dirty="0" smtClean="0">
                <a:sym typeface="Wingdings"/>
              </a:rPr>
              <a:t> 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48" r="1180"/>
          <a:stretch/>
        </p:blipFill>
        <p:spPr>
          <a:xfrm>
            <a:off x="7101417" y="1263649"/>
            <a:ext cx="4252383" cy="24899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137"/>
          <a:stretch/>
        </p:blipFill>
        <p:spPr>
          <a:xfrm>
            <a:off x="2135717" y="4136233"/>
            <a:ext cx="4635500" cy="26027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8" b="21111"/>
          <a:stretch/>
        </p:blipFill>
        <p:spPr>
          <a:xfrm>
            <a:off x="6771217" y="3753643"/>
            <a:ext cx="4967817" cy="29474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44014" y="365125"/>
            <a:ext cx="900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53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What will focus on today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838200" y="2346132"/>
            <a:ext cx="10515600" cy="3576369"/>
          </a:xfrm>
          <a:prstGeom prst="rect">
            <a:avLst/>
          </a:prstGeo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Improve the NCBI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module -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bionode-ncbi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  <a:cs typeface="Arial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Prototyping new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bionode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 modules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for selected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data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sources.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 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  <a:cs typeface="Arial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Architecture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challenges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in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bionode.io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 for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designing a library of modules for fetching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genomic data.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 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4014" y="365125"/>
            <a:ext cx="900000" cy="900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386730" y="6318930"/>
            <a:ext cx="57876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>
                <a:solidFill>
                  <a:schemeClr val="tx2"/>
                </a:solidFill>
              </a:rPr>
              <a:t>#</a:t>
            </a:r>
            <a:r>
              <a:rPr lang="en-US" sz="2800" b="1" dirty="0" err="1" smtClean="0">
                <a:solidFill>
                  <a:schemeClr val="tx2"/>
                </a:solidFill>
              </a:rPr>
              <a:t>BionodeHack</a:t>
            </a:r>
            <a:endParaRPr lang="en-US" sz="28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51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C-01-template" id="{4D22F296-8834-E940-87D9-785BC35F6C7D}" vid="{EB2FD12B-C5EB-9443-8805-BB3A483826F0}"/>
    </a:ext>
  </a:extLst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C-01-template" id="{4D22F296-8834-E940-87D9-785BC35F6C7D}" vid="{EB2FD12B-C5EB-9443-8805-BB3A483826F0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C-01-template" id="{4D22F296-8834-E940-87D9-785BC35F6C7D}" vid="{31CB5896-7163-4D48-AD9B-668482BDEF94}"/>
    </a:ext>
  </a:extLst>
</a:theme>
</file>

<file path=ppt/theme/theme4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C-01-template" id="{4D22F296-8834-E940-87D9-785BC35F6C7D}" vid="{31CB5896-7163-4D48-AD9B-668482BDEF94}"/>
    </a:ext>
  </a:extLst>
</a:theme>
</file>

<file path=ppt/theme/theme5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C-01-template" id="{4D22F296-8834-E940-87D9-785BC35F6C7D}" vid="{31CB5896-7163-4D48-AD9B-668482BDEF94}"/>
    </a:ext>
  </a:extLst>
</a:theme>
</file>

<file path=ppt/theme/theme6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C-01-template" id="{4D22F296-8834-E940-87D9-785BC35F6C7D}" vid="{31CB5896-7163-4D48-AD9B-668482BDEF94}"/>
    </a:ext>
  </a:extLst>
</a:theme>
</file>

<file path=ppt/theme/theme7.xml><?xml version="1.0" encoding="utf-8"?>
<a:theme xmlns:a="http://schemas.openxmlformats.org/drawingml/2006/main" name="4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C-01-template" id="{4D22F296-8834-E940-87D9-785BC35F6C7D}" vid="{31CB5896-7163-4D48-AD9B-668482BDEF94}"/>
    </a:ext>
  </a:extLst>
</a:theme>
</file>

<file path=ppt/theme/theme8.xml><?xml version="1.0" encoding="utf-8"?>
<a:theme xmlns:a="http://schemas.openxmlformats.org/drawingml/2006/main" name="5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C-01-template" id="{4D22F296-8834-E940-87D9-785BC35F6C7D}" vid="{31CB5896-7163-4D48-AD9B-668482BDEF94}"/>
    </a:ext>
  </a:extLst>
</a:theme>
</file>

<file path=ppt/theme/theme9.xml><?xml version="1.0" encoding="utf-8"?>
<a:theme xmlns:a="http://schemas.openxmlformats.org/drawingml/2006/main" name="6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C-01-template" id="{4D22F296-8834-E940-87D9-785BC35F6C7D}" vid="{31CB5896-7163-4D48-AD9B-668482BDEF9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4B042D7B008634095ECAD0253C0D3AD" ma:contentTypeVersion="2" ma:contentTypeDescription="Create a new document." ma:contentTypeScope="" ma:versionID="64163ed12347ed775a8054bbd1cfef83">
  <xsd:schema xmlns:xsd="http://www.w3.org/2001/XMLSchema" xmlns:xs="http://www.w3.org/2001/XMLSchema" xmlns:p="http://schemas.microsoft.com/office/2006/metadata/properties" xmlns:ns2="bc3119b2-7b05-4559-bba2-2b61cbe2c80d" targetNamespace="http://schemas.microsoft.com/office/2006/metadata/properties" ma:root="true" ma:fieldsID="549412416ee5359e0f6f57899a4a45c3" ns2:_="">
    <xsd:import namespace="bc3119b2-7b05-4559-bba2-2b61cbe2c80d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3119b2-7b05-4559-bba2-2b61cbe2c80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2F29F8F-86B3-4CA6-B902-FA4E769023B9}">
  <ds:schemaRefs>
    <ds:schemaRef ds:uri="http://www.w3.org/XML/1998/namespace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purl.org/dc/dcmitype/"/>
    <ds:schemaRef ds:uri="bc3119b2-7b05-4559-bba2-2b61cbe2c80d"/>
    <ds:schemaRef ds:uri="http://purl.org/dc/terms/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947CBE1E-26D1-4248-946D-274C06B515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c3119b2-7b05-4559-bba2-2b61cbe2c80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0E20F1A-B17C-4108-9952-E24594B2089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MC-01-template</Template>
  <TotalTime>38222</TotalTime>
  <Words>646</Words>
  <Application>Microsoft Macintosh PowerPoint</Application>
  <PresentationFormat>Widescreen</PresentationFormat>
  <Paragraphs>203</Paragraphs>
  <Slides>19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19</vt:i4>
      </vt:variant>
    </vt:vector>
  </HeadingPairs>
  <TitlesOfParts>
    <vt:vector size="33" baseType="lpstr">
      <vt:lpstr>Calibri</vt:lpstr>
      <vt:lpstr>Calibri Light</vt:lpstr>
      <vt:lpstr>Howie's_Funhouse</vt:lpstr>
      <vt:lpstr>Wingdings</vt:lpstr>
      <vt:lpstr>Arial</vt:lpstr>
      <vt:lpstr>1_Office Theme</vt:lpstr>
      <vt:lpstr>2_Office Theme</vt:lpstr>
      <vt:lpstr>Custom Design</vt:lpstr>
      <vt:lpstr>1_Custom Design</vt:lpstr>
      <vt:lpstr>2_Custom Design</vt:lpstr>
      <vt:lpstr>3_Custom Design</vt:lpstr>
      <vt:lpstr>4_Custom Design</vt:lpstr>
      <vt:lpstr>5_Custom Design</vt:lpstr>
      <vt:lpstr>6_Custom Design</vt:lpstr>
      <vt:lpstr>PowerPoint Presentation</vt:lpstr>
      <vt:lpstr>PowerPoint Presentation</vt:lpstr>
      <vt:lpstr>PowerPoint Presentation</vt:lpstr>
      <vt:lpstr>PowerPoint Presentation</vt:lpstr>
      <vt:lpstr>Who and what is DNAdigest?</vt:lpstr>
      <vt:lpstr>What is DNA data? Why care? </vt:lpstr>
      <vt:lpstr>We do events, workshops, hackathons</vt:lpstr>
      <vt:lpstr>Aim of today</vt:lpstr>
      <vt:lpstr>What will focus on today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Adrian Alexa</dc:creator>
  <cp:lastModifiedBy>Adrian Alexa</cp:lastModifiedBy>
  <cp:revision>926</cp:revision>
  <cp:lastPrinted>2015-11-25T12:38:32Z</cp:lastPrinted>
  <dcterms:created xsi:type="dcterms:W3CDTF">2015-09-29T10:23:44Z</dcterms:created>
  <dcterms:modified xsi:type="dcterms:W3CDTF">2016-07-09T11:17:48Z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0x01010054B042D7B008634095ECAD0253C0D3AD</vt:lpwstr>
  </property>
</Properties>
</file>