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278312" y="10156825"/>
            <a:ext cx="32702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>
            <p:ph idx="2" type="sldImg"/>
          </p:nvPr>
        </p:nvSpPr>
        <p:spPr>
          <a:xfrm>
            <a:off x="1106487" y="812800"/>
            <a:ext cx="5334000" cy="3997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" name="Google Shape;11;n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n"/>
          <p:cNvSpPr txBox="1"/>
          <p:nvPr>
            <p:ph idx="3" type="hdr"/>
          </p:nvPr>
        </p:nvSpPr>
        <p:spPr>
          <a:xfrm>
            <a:off x="0" y="0"/>
            <a:ext cx="32702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n"/>
          <p:cNvSpPr txBox="1"/>
          <p:nvPr>
            <p:ph idx="10" type="dt"/>
          </p:nvPr>
        </p:nvSpPr>
        <p:spPr>
          <a:xfrm>
            <a:off x="4278312" y="0"/>
            <a:ext cx="32702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n"/>
          <p:cNvSpPr txBox="1"/>
          <p:nvPr>
            <p:ph idx="11" type="ftr"/>
          </p:nvPr>
        </p:nvSpPr>
        <p:spPr>
          <a:xfrm>
            <a:off x="0" y="10156825"/>
            <a:ext cx="32702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n"/>
          <p:cNvSpPr txBox="1"/>
          <p:nvPr>
            <p:ph idx="4" type="sldNum"/>
          </p:nvPr>
        </p:nvSpPr>
        <p:spPr>
          <a:xfrm>
            <a:off x="4278312" y="10156825"/>
            <a:ext cx="32702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6" name="Google Shape;36;p1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9" name="Google Shape;99;p10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:notes"/>
          <p:cNvSpPr/>
          <p:nvPr>
            <p:ph idx="2" type="sldImg"/>
          </p:nvPr>
        </p:nvSpPr>
        <p:spPr>
          <a:xfrm>
            <a:off x="1106487" y="812800"/>
            <a:ext cx="5341937" cy="400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6" name="Google Shape;106;p11:notes"/>
          <p:cNvSpPr/>
          <p:nvPr/>
        </p:nvSpPr>
        <p:spPr>
          <a:xfrm>
            <a:off x="755650" y="5078412"/>
            <a:ext cx="6045200" cy="4808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:notes"/>
          <p:cNvSpPr/>
          <p:nvPr>
            <p:ph idx="2" type="sldImg"/>
          </p:nvPr>
        </p:nvSpPr>
        <p:spPr>
          <a:xfrm>
            <a:off x="1106487" y="812800"/>
            <a:ext cx="5341800" cy="40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3" name="Google Shape;113;p12:notes"/>
          <p:cNvSpPr/>
          <p:nvPr/>
        </p:nvSpPr>
        <p:spPr>
          <a:xfrm>
            <a:off x="755650" y="5078412"/>
            <a:ext cx="6045300" cy="48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2:notes"/>
          <p:cNvSpPr txBox="1"/>
          <p:nvPr>
            <p:ph idx="1" type="body"/>
          </p:nvPr>
        </p:nvSpPr>
        <p:spPr>
          <a:xfrm>
            <a:off x="755650" y="5078412"/>
            <a:ext cx="6037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0" name="Google Shape;120;p13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3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7" name="Google Shape;127;p14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4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/>
          <p:nvPr>
            <p:ph idx="2" type="sldImg"/>
          </p:nvPr>
        </p:nvSpPr>
        <p:spPr>
          <a:xfrm>
            <a:off x="1106487" y="812800"/>
            <a:ext cx="5341937" cy="400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34" name="Google Shape;134;p15:notes"/>
          <p:cNvSpPr/>
          <p:nvPr/>
        </p:nvSpPr>
        <p:spPr>
          <a:xfrm>
            <a:off x="755650" y="5078412"/>
            <a:ext cx="6045200" cy="4808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1" name="Google Shape;141;p16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6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8" name="Google Shape;148;p17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7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:notes"/>
          <p:cNvSpPr/>
          <p:nvPr>
            <p:ph idx="2" type="sldImg"/>
          </p:nvPr>
        </p:nvSpPr>
        <p:spPr>
          <a:xfrm>
            <a:off x="1106487" y="812800"/>
            <a:ext cx="5341937" cy="400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5" name="Google Shape;155;p18:notes"/>
          <p:cNvSpPr/>
          <p:nvPr/>
        </p:nvSpPr>
        <p:spPr>
          <a:xfrm>
            <a:off x="755650" y="5078412"/>
            <a:ext cx="6045200" cy="4808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8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2" name="Google Shape;162;p19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9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/>
          <p:nvPr>
            <p:ph idx="2" type="sldImg"/>
          </p:nvPr>
        </p:nvSpPr>
        <p:spPr>
          <a:xfrm>
            <a:off x="1106487" y="812800"/>
            <a:ext cx="5341937" cy="400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3" name="Google Shape;43;p2:notes"/>
          <p:cNvSpPr/>
          <p:nvPr/>
        </p:nvSpPr>
        <p:spPr>
          <a:xfrm>
            <a:off x="755650" y="5078412"/>
            <a:ext cx="6045200" cy="4808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/>
          <p:nvPr>
            <p:ph idx="2" type="sldImg"/>
          </p:nvPr>
        </p:nvSpPr>
        <p:spPr>
          <a:xfrm>
            <a:off x="1106487" y="812800"/>
            <a:ext cx="5341937" cy="400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0" name="Google Shape;50;p3:notes"/>
          <p:cNvSpPr/>
          <p:nvPr/>
        </p:nvSpPr>
        <p:spPr>
          <a:xfrm>
            <a:off x="755650" y="5078412"/>
            <a:ext cx="6045200" cy="4808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/>
          <p:nvPr>
            <p:ph idx="2" type="sldImg"/>
          </p:nvPr>
        </p:nvSpPr>
        <p:spPr>
          <a:xfrm>
            <a:off x="1106487" y="812800"/>
            <a:ext cx="5341937" cy="400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7" name="Google Shape;57;p4:notes"/>
          <p:cNvSpPr/>
          <p:nvPr/>
        </p:nvSpPr>
        <p:spPr>
          <a:xfrm>
            <a:off x="755650" y="5078412"/>
            <a:ext cx="6045200" cy="4808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4" name="Google Shape;64;p5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5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:notes"/>
          <p:cNvSpPr/>
          <p:nvPr>
            <p:ph idx="2" type="sldImg"/>
          </p:nvPr>
        </p:nvSpPr>
        <p:spPr>
          <a:xfrm>
            <a:off x="1106487" y="812800"/>
            <a:ext cx="5341937" cy="400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1" name="Google Shape;71;p6:notes"/>
          <p:cNvSpPr/>
          <p:nvPr/>
        </p:nvSpPr>
        <p:spPr>
          <a:xfrm>
            <a:off x="755650" y="5078412"/>
            <a:ext cx="6045200" cy="4808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6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/>
          <p:nvPr>
            <p:ph idx="2" type="sldImg"/>
          </p:nvPr>
        </p:nvSpPr>
        <p:spPr>
          <a:xfrm>
            <a:off x="1106487" y="812800"/>
            <a:ext cx="5341937" cy="400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8" name="Google Shape;78;p7:notes"/>
          <p:cNvSpPr/>
          <p:nvPr/>
        </p:nvSpPr>
        <p:spPr>
          <a:xfrm>
            <a:off x="755650" y="5078412"/>
            <a:ext cx="6045200" cy="4808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:notes"/>
          <p:cNvSpPr/>
          <p:nvPr>
            <p:ph idx="2" type="sldImg"/>
          </p:nvPr>
        </p:nvSpPr>
        <p:spPr>
          <a:xfrm>
            <a:off x="1106487" y="812800"/>
            <a:ext cx="5341937" cy="400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5" name="Google Shape;85;p8:notes"/>
          <p:cNvSpPr/>
          <p:nvPr/>
        </p:nvSpPr>
        <p:spPr>
          <a:xfrm>
            <a:off x="755650" y="5078412"/>
            <a:ext cx="6045200" cy="4808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/>
          <p:nvPr>
            <p:ph idx="2" type="sldImg"/>
          </p:nvPr>
        </p:nvSpPr>
        <p:spPr>
          <a:xfrm>
            <a:off x="1106487" y="812800"/>
            <a:ext cx="5341937" cy="400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2" name="Google Shape;92;p9:notes"/>
          <p:cNvSpPr/>
          <p:nvPr/>
        </p:nvSpPr>
        <p:spPr>
          <a:xfrm>
            <a:off x="755650" y="5078412"/>
            <a:ext cx="6045200" cy="4808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539750" y="6419850"/>
            <a:ext cx="2336800" cy="509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3448050" y="6419850"/>
            <a:ext cx="3184525" cy="509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7083425" y="6419850"/>
            <a:ext cx="2336800" cy="509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503237" y="554037"/>
            <a:ext cx="8845550" cy="1250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792162" y="1979612"/>
            <a:ext cx="8269287" cy="4373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539750" y="6419850"/>
            <a:ext cx="2336800" cy="509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3448050" y="6419850"/>
            <a:ext cx="3184525" cy="509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7083425" y="6419850"/>
            <a:ext cx="2336800" cy="509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"/>
          <p:cNvSpPr txBox="1"/>
          <p:nvPr>
            <p:ph type="title"/>
          </p:nvPr>
        </p:nvSpPr>
        <p:spPr>
          <a:xfrm>
            <a:off x="503237" y="554037"/>
            <a:ext cx="8845550" cy="1250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792162" y="1979612"/>
            <a:ext cx="8269287" cy="4373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539750" y="6419850"/>
            <a:ext cx="2336800" cy="509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3448050" y="6419850"/>
            <a:ext cx="3184525" cy="509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7083425" y="6419850"/>
            <a:ext cx="2336800" cy="509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idx="4294967295" type="title"/>
          </p:nvPr>
        </p:nvSpPr>
        <p:spPr>
          <a:xfrm>
            <a:off x="503237" y="554037"/>
            <a:ext cx="8856662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Análise de Regressão</a:t>
            </a:r>
            <a:endParaRPr/>
          </a:p>
        </p:txBody>
      </p:sp>
      <p:sp>
        <p:nvSpPr>
          <p:cNvPr id="40" name="Google Shape;40;p4"/>
          <p:cNvSpPr txBox="1"/>
          <p:nvPr>
            <p:ph idx="1" type="subTitle"/>
          </p:nvPr>
        </p:nvSpPr>
        <p:spPr>
          <a:xfrm>
            <a:off x="792162" y="1979612"/>
            <a:ext cx="8280400" cy="438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8075">
            <a:noAutofit/>
          </a:bodyPr>
          <a:lstStyle/>
          <a:p>
            <a:pPr indent="-342900" lvl="0" marL="3429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Tópicos em Zoologia 1</a:t>
            </a:r>
            <a:r>
              <a:rPr lang="en-US">
                <a:solidFill>
                  <a:srgbClr val="000000"/>
                </a:solidFill>
              </a:rPr>
              <a:t> 2024-02</a:t>
            </a:r>
            <a:endParaRPr/>
          </a:p>
          <a:p>
            <a:pPr indent="-342900" lvl="0" marL="3429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Departamento de Zoologia – UnB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Módulo 07 - Regressão</a:t>
            </a:r>
            <a:endParaRPr>
              <a:solidFill>
                <a:srgbClr val="000000"/>
              </a:solidFill>
            </a:endParaRPr>
          </a:p>
          <a:p>
            <a:pPr indent="-342900" lvl="0" marL="3429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03 de dezembro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20</a:t>
            </a:r>
            <a:r>
              <a:rPr lang="en-US">
                <a:solidFill>
                  <a:srgbClr val="000000"/>
                </a:solidFill>
              </a:rPr>
              <a:t>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title"/>
          </p:nvPr>
        </p:nvSpPr>
        <p:spPr>
          <a:xfrm>
            <a:off x="503237" y="554037"/>
            <a:ext cx="8856662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Premissas</a:t>
            </a:r>
            <a:endParaRPr/>
          </a:p>
        </p:txBody>
      </p:sp>
      <p:sp>
        <p:nvSpPr>
          <p:cNvPr id="103" name="Google Shape;103;p13"/>
          <p:cNvSpPr txBox="1"/>
          <p:nvPr>
            <p:ph idx="1" type="body"/>
          </p:nvPr>
        </p:nvSpPr>
        <p:spPr>
          <a:xfrm>
            <a:off x="731837" y="1393825"/>
            <a:ext cx="8280400" cy="5102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27025" lvl="0" marL="4286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4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0" marL="428625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Variável independente medida com exatidão</a:t>
            </a:r>
            <a:endParaRPr/>
          </a:p>
          <a:p>
            <a:pPr indent="-327025" lvl="0" marL="428625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Variável dependente com distribuição de erros normal e homoscedástica</a:t>
            </a:r>
            <a:endParaRPr b="0" i="0" sz="3200" u="none" cap="none" strike="noStrike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0" marL="428625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US"/>
              <a:t>Normalidade dos resíduos</a:t>
            </a:r>
            <a:endParaRPr/>
          </a:p>
          <a:p>
            <a:pPr indent="-342900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3200" u="none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503237" y="554037"/>
            <a:ext cx="8853487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Premissas</a:t>
            </a:r>
            <a:endParaRPr/>
          </a:p>
        </p:txBody>
      </p:sp>
      <p:pic>
        <p:nvPicPr>
          <p:cNvPr id="110" name="Google Shape;11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5437" y="1979612"/>
            <a:ext cx="6669087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503225" y="0"/>
            <a:ext cx="8853600" cy="18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Quarteto de Anscombe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4 distribuições mesma med var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Qual é linear?</a:t>
            </a:r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9600" y="1938000"/>
            <a:ext cx="6741424" cy="490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457200" y="658812"/>
            <a:ext cx="8856662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Hipóteses</a:t>
            </a:r>
            <a:endParaRPr/>
          </a:p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792162" y="1979612"/>
            <a:ext cx="8280400" cy="438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20675" lvl="0" marL="42227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Hipóteses a respeito da inclinação</a:t>
            </a:r>
            <a:endParaRPr/>
          </a:p>
          <a:p>
            <a:pPr indent="-320675" lvl="0" marL="422275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Hipóteses a respeito do intercepto</a:t>
            </a:r>
            <a:endParaRPr/>
          </a:p>
          <a:p>
            <a:pPr indent="-320675" lvl="0" marL="422275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Hipóteses sobre a linearidade (análise dos resíduos)</a:t>
            </a:r>
            <a:endParaRPr/>
          </a:p>
          <a:p>
            <a:pPr indent="-342900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3200" u="none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503237" y="554037"/>
            <a:ext cx="8856662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Usos</a:t>
            </a:r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792162" y="1979612"/>
            <a:ext cx="8280400" cy="438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217487" lvl="0" marL="54768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Examinar relação entre variáveis</a:t>
            </a:r>
            <a:endParaRPr/>
          </a:p>
          <a:p>
            <a:pPr indent="-217487" lvl="0" marL="547687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Ajustar/testar modelo aos dados observados</a:t>
            </a:r>
            <a:endParaRPr/>
          </a:p>
          <a:p>
            <a:pPr indent="-217487" lvl="0" marL="547687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Estimar valor e variância de variável dependente para determinados valores da variável independente</a:t>
            </a:r>
            <a:endParaRPr/>
          </a:p>
          <a:p>
            <a:pPr indent="-217487" lvl="0" marL="547687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Projetar valores da variável dependente em situações não amostradas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503237" y="554037"/>
            <a:ext cx="8853487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– Predação em lobeira</a:t>
            </a:r>
            <a:endParaRPr/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9900" y="1700074"/>
            <a:ext cx="8820150" cy="46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457200" y="658812"/>
            <a:ext cx="8856662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– Predação em Lobeira</a:t>
            </a:r>
            <a:endParaRPr/>
          </a:p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792162" y="1979612"/>
            <a:ext cx="8280400" cy="438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20675" lvl="0" marL="42227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Quais fatores influenciam a intensidade do ataque de roedores a frutos de lobeira (</a:t>
            </a:r>
            <a:r>
              <a:rPr b="0" i="1" lang="en-US" sz="3200" u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Solanum lycocarpum</a:t>
            </a:r>
            <a:r>
              <a:rPr b="0" i="0" lang="en-US" sz="3200" u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) no cerrado?</a:t>
            </a:r>
            <a:endParaRPr/>
          </a:p>
          <a:p>
            <a:pPr indent="-320675" lvl="0" marL="422275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Distância da planta-mãe?  Quantidade de frutos produzidos?</a:t>
            </a:r>
            <a:endParaRPr/>
          </a:p>
          <a:p>
            <a:pPr indent="-320675" lvl="0" marL="422275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Armadilhas para roedores na árvore, e a 0m, 5m, 10m</a:t>
            </a:r>
            <a:endParaRPr/>
          </a:p>
          <a:p>
            <a:pPr indent="-320675" lvl="0" marL="422275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Regressão linear para relação entre tamanho da safra e proporção de frutos consumidos</a:t>
            </a:r>
            <a:endParaRPr/>
          </a:p>
          <a:p>
            <a:pPr indent="-342900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3200" u="none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337825" y="177537"/>
            <a:ext cx="8856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– Predação em Lobeira</a:t>
            </a:r>
            <a:endParaRPr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625987" y="1231962"/>
            <a:ext cx="82803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20675" lvl="0" marL="42227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Ajuste da equação y= ax</a:t>
            </a:r>
            <a:r>
              <a:rPr b="0" baseline="30000" i="0" lang="en-US" sz="3200" u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  <a:p>
            <a:pPr indent="-320675" lvl="0" marL="422275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y = número frutos intactos</a:t>
            </a:r>
            <a:endParaRPr/>
          </a:p>
          <a:p>
            <a:pPr indent="-320675" lvl="0" marL="422275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a= parâmetro</a:t>
            </a:r>
            <a:endParaRPr/>
          </a:p>
          <a:p>
            <a:pPr indent="-320675" lvl="0" marL="422275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x= número total de frutos</a:t>
            </a:r>
            <a:endParaRPr/>
          </a:p>
          <a:p>
            <a:pPr indent="-320675" lvl="0" marL="422275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b= parâmetro: b=1 não há efeito do tamanho da safra sobre proporção de ataque; b&gt;1 efeito positivo ataque maior nas safras maiores; b&lt;1 efeito negativo</a:t>
            </a:r>
            <a:endParaRPr/>
          </a:p>
          <a:p>
            <a:pPr indent="-320675" lvl="0" marL="422275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Equação linearizada :</a:t>
            </a:r>
            <a:endParaRPr/>
          </a:p>
          <a:p>
            <a:pPr indent="-320675" lvl="0" marL="422275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80"/>
              </a:buClr>
              <a:buSzPts val="1400"/>
              <a:buFont typeface="Arial"/>
              <a:buNone/>
            </a:pPr>
            <a:r>
              <a:rPr b="0" i="0" lang="en-US" sz="3200" u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log (y+1) =  b log (x+1) + log (a)</a:t>
            </a:r>
            <a:endParaRPr/>
          </a:p>
          <a:p>
            <a:pPr indent="-320675" lvl="0" marL="422275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80"/>
              </a:buClr>
              <a:buSzPts val="1400"/>
              <a:buFont typeface="Arial"/>
              <a:buNone/>
            </a:pPr>
            <a:r>
              <a:t/>
            </a:r>
            <a:endParaRPr b="0" i="0" sz="3200" u="none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3200" u="none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503237" y="554037"/>
            <a:ext cx="8853487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– Predação em lobeira</a:t>
            </a:r>
            <a:endParaRPr/>
          </a:p>
        </p:txBody>
      </p:sp>
      <p:pic>
        <p:nvPicPr>
          <p:cNvPr id="159" name="Google Shape;15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1837" y="1646237"/>
            <a:ext cx="8321675" cy="5303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503237" y="554037"/>
            <a:ext cx="8856662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Aplicações</a:t>
            </a:r>
            <a:endParaRPr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792162" y="1979612"/>
            <a:ext cx="8280400" cy="438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20675" lvl="0" marL="42227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Análises com múltiplas variáveis dependentes</a:t>
            </a:r>
            <a:endParaRPr/>
          </a:p>
          <a:p>
            <a:pPr indent="-320675" lvl="0" marL="422275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Modelos lineares em combinação com outros métodos como Anova (análise de covariância)</a:t>
            </a:r>
            <a:endParaRPr/>
          </a:p>
          <a:p>
            <a:pPr indent="-320675" lvl="0" marL="422275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Quadro lógico para partição de variâncias e estimativas de erros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503237" y="554037"/>
            <a:ext cx="8853487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Referências</a:t>
            </a:r>
            <a:endParaRPr/>
          </a:p>
        </p:txBody>
      </p:sp>
      <p:sp>
        <p:nvSpPr>
          <p:cNvPr id="47" name="Google Shape;47;p5"/>
          <p:cNvSpPr txBox="1"/>
          <p:nvPr>
            <p:ph idx="1" type="body"/>
          </p:nvPr>
        </p:nvSpPr>
        <p:spPr>
          <a:xfrm>
            <a:off x="792162" y="1979612"/>
            <a:ext cx="8277225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552450" lvl="0" marL="5524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Andrade e Ogliari cap. 9</a:t>
            </a:r>
            <a:endParaRPr/>
          </a:p>
          <a:p>
            <a:pPr indent="-552450" lvl="0" marL="5524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Sokal &amp; Rohlf cap 14 (sec 14.1 a 14.7)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503237" y="554037"/>
            <a:ext cx="8853487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Conceitos Centrais</a:t>
            </a:r>
            <a:endParaRPr/>
          </a:p>
        </p:txBody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792150" y="1677975"/>
            <a:ext cx="82773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552450" lvl="0" marL="5524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Equação Linear: equação em que cada termo é uma constante ou o produto de uma constante e uma única variável</a:t>
            </a:r>
            <a:endParaRPr/>
          </a:p>
          <a:p>
            <a:pPr indent="-552450" lvl="0" marL="5524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Modelo Linear Geral (GLM)</a:t>
            </a:r>
            <a:endParaRPr/>
          </a:p>
          <a:p>
            <a:pPr indent="-552450" lvl="0" marL="5524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80"/>
              </a:buClr>
              <a:buSzPts val="1400"/>
              <a:buFont typeface="Arial"/>
              <a:buNone/>
            </a:pPr>
            <a:r>
              <a:rPr b="0" i="0" lang="en-US" sz="32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Y= XB + U</a:t>
            </a:r>
            <a:endParaRPr/>
          </a:p>
          <a:p>
            <a:pPr indent="-552450" lvl="0" marL="5524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Y é matriz de observações</a:t>
            </a:r>
            <a:endParaRPr/>
          </a:p>
          <a:p>
            <a:pPr indent="-552450" lvl="0" marL="5524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X é matriz de variáveis</a:t>
            </a:r>
            <a:endParaRPr/>
          </a:p>
          <a:p>
            <a:pPr indent="-552450" lvl="0" marL="5524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B é matriz de parâmetros</a:t>
            </a:r>
            <a:endParaRPr/>
          </a:p>
          <a:p>
            <a:pPr indent="-552450" lvl="0" marL="5524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U é matriz de erros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503237" y="554037"/>
            <a:ext cx="8853487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Conceitos Centrais</a:t>
            </a:r>
            <a:endParaRPr/>
          </a:p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792162" y="1979612"/>
            <a:ext cx="8277225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552450" lvl="0" marL="5524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Mínimos Quadrados</a:t>
            </a:r>
            <a:endParaRPr/>
          </a:p>
          <a:p>
            <a:pPr indent="-552450" lvl="0" marL="5524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Ajuste por Mínimos Quadrados</a:t>
            </a:r>
            <a:endParaRPr/>
          </a:p>
          <a:p>
            <a:pPr indent="-552450" lvl="0" marL="5524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Resíduos e interpretação</a:t>
            </a:r>
            <a:endParaRPr/>
          </a:p>
          <a:p>
            <a:pPr indent="-552450" lvl="0" marL="5524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Hipóteses em modelos lineares</a:t>
            </a:r>
            <a:endParaRPr/>
          </a:p>
          <a:p>
            <a:pPr indent="-552450" lvl="0" marL="5524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Tamanho amostral e universo amostral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type="title"/>
          </p:nvPr>
        </p:nvSpPr>
        <p:spPr>
          <a:xfrm>
            <a:off x="503237" y="554037"/>
            <a:ext cx="8856662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Conceito</a:t>
            </a:r>
            <a:endParaRPr/>
          </a:p>
        </p:txBody>
      </p:sp>
      <p:sp>
        <p:nvSpPr>
          <p:cNvPr id="68" name="Google Shape;68;p8"/>
          <p:cNvSpPr txBox="1"/>
          <p:nvPr>
            <p:ph idx="1" type="body"/>
          </p:nvPr>
        </p:nvSpPr>
        <p:spPr>
          <a:xfrm>
            <a:off x="731837" y="1393825"/>
            <a:ext cx="8280400" cy="5102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27025" lvl="0" marL="4286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4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0" marL="428625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Ajuste de uma equação linear a um conjunto de dados usando o método dos mínimos quadrados.</a:t>
            </a:r>
            <a:endParaRPr/>
          </a:p>
          <a:p>
            <a:pPr indent="-327025" lvl="0" marL="428625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Uma variável dependente e uma ou mais independentes</a:t>
            </a:r>
            <a:endParaRPr/>
          </a:p>
          <a:p>
            <a:pPr indent="-327025" lvl="0" marL="428625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Estimativa dos parâmetros e teste de hipóteses relativas aos mesmos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title"/>
          </p:nvPr>
        </p:nvSpPr>
        <p:spPr>
          <a:xfrm>
            <a:off x="503237" y="554037"/>
            <a:ext cx="8853487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Equação Regressão</a:t>
            </a:r>
            <a:endParaRPr/>
          </a:p>
        </p:txBody>
      </p:sp>
      <p:pic>
        <p:nvPicPr>
          <p:cNvPr id="75" name="Google Shape;7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0575" y="3178175"/>
            <a:ext cx="8277225" cy="19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>
            <p:ph type="title"/>
          </p:nvPr>
        </p:nvSpPr>
        <p:spPr>
          <a:xfrm>
            <a:off x="503237" y="554037"/>
            <a:ext cx="8853487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Distribuição de Variáveis</a:t>
            </a:r>
            <a:endParaRPr/>
          </a:p>
        </p:txBody>
      </p:sp>
      <p:pic>
        <p:nvPicPr>
          <p:cNvPr id="82" name="Google Shape;8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7550" y="1979612"/>
            <a:ext cx="5884862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503237" y="554037"/>
            <a:ext cx="8853487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Cálculo do modelo</a:t>
            </a:r>
            <a:endParaRPr/>
          </a:p>
        </p:txBody>
      </p:sp>
      <p:pic>
        <p:nvPicPr>
          <p:cNvPr id="89" name="Google Shape;8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5212" y="1979612"/>
            <a:ext cx="7729537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>
            <a:off x="503237" y="554037"/>
            <a:ext cx="8853487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Ajuste</a:t>
            </a:r>
            <a:endParaRPr/>
          </a:p>
        </p:txBody>
      </p:sp>
      <p:pic>
        <p:nvPicPr>
          <p:cNvPr id="96" name="Google Shape;9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1913" y="1653825"/>
            <a:ext cx="5276799" cy="518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