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202"/>
    <a:srgbClr val="FF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19CF-B575-4178-A2CF-B353490BA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9C01B-BF2F-4945-9F18-92D6FDD7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BDE7-8A3C-4D08-9D98-C7D5F100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07249-FA41-4B7B-A3BE-2A023A65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4DA81-B61B-4813-98BA-CB68DFB6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2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FA8A-2D72-414F-891D-5540512A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BE54D-0A6A-4C87-96CE-A6D062B2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8634C-F3FF-46DA-A999-8A6F2F1B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05E8-FC0F-4ECB-8421-8604A248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357C2-C691-44AD-8FB5-74220AED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3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05285-848C-4F80-B6DD-3D6F81BF6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818A7-F5C1-4FAF-95BC-E6D667FCA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848E1-7FDF-4F1B-804C-D0FBD597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0FA7-B053-437B-8D34-C9F0E94D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7318E-740B-4FF8-9817-8D618CB7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2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D94E-56EA-4EFB-B1F2-57A3B797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375C6-5BCF-4396-85F1-60F4B3391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A0B24-61BD-4EAC-9B38-278F3B67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60F0-5340-423B-9CF9-2EA4B5BD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E115C-8BA1-4FED-951C-AAEF7A69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FB32-C2D8-4526-833E-60CDA0FA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A3889-4F0E-4F12-B3D7-B56C8BC1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0C1E5-E219-43D1-B7F1-2D525A1E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5B04-EF12-492E-8F4E-DADD62D4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7100F-E720-4179-919F-7BC78644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8DD9-2D81-44CC-9FCA-BD5BB744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E275-0939-423A-8451-0D37650BA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A9B1C-CF0B-4E1B-B87A-AC7E72CDF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674A7-029E-4F80-B6D1-06D85E85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CBA67-5176-44D1-9045-8B061F7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D1A8B-E9F6-4CF5-9CDC-C14528ED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0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9580-2330-4185-BFCE-25338119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73250-C020-46A1-9902-4594E4AA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595A5-2FB7-4966-AED5-2EEE348C7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6AEC3-F2CF-4941-9DD5-36E67BCB0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53C80-6B79-49FC-914C-7D660CB3F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5AD86-DDA0-4A8C-8BBE-02277E57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4C62C-C6AA-4EE8-A106-1E162B4E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92013-4E79-4A5D-9547-829ABAD6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4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8CF7-12E2-4C80-8D76-72A35A43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3088B-E803-4E9B-B46D-C4961F0B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1AF9A-6A4D-4194-A6BD-6F98B8BB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22EC4-5729-48DE-BC22-3E781879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9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ADFA9-6111-4614-A675-4F3EE68A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83005-F70E-4740-953F-72DBC753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8820C-C111-4F15-B1D4-C37EEA6C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FBAC-7AF8-4CE9-9E52-8A6CAC7D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12C54-CA0A-42E4-984F-611BE2822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3E27F-015E-4FDC-A718-0415B7DC5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4C2D3-1B3F-434A-AA67-6A3B825B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C3892-4017-4666-8A03-CC941D84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670D2-97E1-4F46-BBE1-D9CC74EC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8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05BF-834D-438C-8F40-9F7710F6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2A839-1780-4331-BCEF-BA6A274B5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D88AC-7267-4095-A793-07D228D9C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47481-C385-48D8-9D80-270F38CC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1869A-2AF4-4959-8531-9466C3E2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2A1C8-AEFF-40E5-90A7-3433804C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9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9C25C-8C3B-4AF1-8195-61EA38E3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DC8AF-99FD-4260-981B-97C74EEB5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D73E5-5538-4A0C-883C-961C0A89A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7D8E-51E4-4162-86B4-7AB8E00F03B0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D292A-328B-4323-ACC8-88DE2AF52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43271-F5DC-478D-AC4F-EA6B42AF1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42A12F1-13F0-48D8-8786-E315750666E8}"/>
              </a:ext>
            </a:extLst>
          </p:cNvPr>
          <p:cNvSpPr/>
          <p:nvPr/>
        </p:nvSpPr>
        <p:spPr>
          <a:xfrm>
            <a:off x="1227945" y="1118234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27BCCD-E296-4EFE-879D-61E83E6C8B9C}"/>
              </a:ext>
            </a:extLst>
          </p:cNvPr>
          <p:cNvSpPr/>
          <p:nvPr/>
        </p:nvSpPr>
        <p:spPr>
          <a:xfrm>
            <a:off x="2090375" y="2257856"/>
            <a:ext cx="2794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3CB8B313-411D-4AF9-AD05-2C3389714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B631E8-E70F-4569-9E4F-DC75AD482FBC}"/>
              </a:ext>
            </a:extLst>
          </p:cNvPr>
          <p:cNvSpPr/>
          <p:nvPr/>
        </p:nvSpPr>
        <p:spPr>
          <a:xfrm>
            <a:off x="1227945" y="2072891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5" name="Graphic 26" descr="Rat">
            <a:extLst>
              <a:ext uri="{FF2B5EF4-FFF2-40B4-BE49-F238E27FC236}">
                <a16:creationId xmlns:a16="http://schemas.microsoft.com/office/drawing/2014/main" id="{9C49CF16-25DD-47A1-B90D-69B9879E20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611909" y="2032309"/>
            <a:ext cx="771226" cy="62865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6E576D1F-DC30-476B-9C57-0B1B2059F55A}"/>
              </a:ext>
            </a:extLst>
          </p:cNvPr>
          <p:cNvSpPr/>
          <p:nvPr/>
        </p:nvSpPr>
        <p:spPr>
          <a:xfrm>
            <a:off x="6600045" y="1154535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4E72CA-B423-41BD-9EB6-F317D7324B8D}"/>
              </a:ext>
            </a:extLst>
          </p:cNvPr>
          <p:cNvSpPr/>
          <p:nvPr/>
        </p:nvSpPr>
        <p:spPr>
          <a:xfrm>
            <a:off x="7462475" y="2294157"/>
            <a:ext cx="2794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44554C-D881-4FE8-9660-A4221FCEAC17}"/>
              </a:ext>
            </a:extLst>
          </p:cNvPr>
          <p:cNvSpPr/>
          <p:nvPr/>
        </p:nvSpPr>
        <p:spPr>
          <a:xfrm>
            <a:off x="7882565" y="1154534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0A6B67-8045-4541-A8FA-2E51D938BE27}"/>
              </a:ext>
            </a:extLst>
          </p:cNvPr>
          <p:cNvSpPr/>
          <p:nvPr/>
        </p:nvSpPr>
        <p:spPr>
          <a:xfrm>
            <a:off x="6600045" y="2109192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7314A4-89E9-4A3D-9CBC-8B31E8F4DE51}"/>
              </a:ext>
            </a:extLst>
          </p:cNvPr>
          <p:cNvSpPr/>
          <p:nvPr/>
        </p:nvSpPr>
        <p:spPr>
          <a:xfrm>
            <a:off x="7882565" y="2109191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07DF06-3CD5-4F4D-AD42-B6BBF72A983F}"/>
              </a:ext>
            </a:extLst>
          </p:cNvPr>
          <p:cNvCxnSpPr>
            <a:cxnSpLocks/>
          </p:cNvCxnSpPr>
          <p:nvPr/>
        </p:nvCxnSpPr>
        <p:spPr>
          <a:xfrm flipH="1">
            <a:off x="8170293" y="2427507"/>
            <a:ext cx="799021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w="lg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2C2A6D-BFD1-46CC-9921-06E64E0053A0}"/>
              </a:ext>
            </a:extLst>
          </p:cNvPr>
          <p:cNvCxnSpPr>
            <a:cxnSpLocks/>
          </p:cNvCxnSpPr>
          <p:nvPr/>
        </p:nvCxnSpPr>
        <p:spPr>
          <a:xfrm flipH="1">
            <a:off x="8496300" y="3856257"/>
            <a:ext cx="473015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w="lg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BDDB97-8201-4D30-A5C4-17E351E0E3AE}"/>
              </a:ext>
            </a:extLst>
          </p:cNvPr>
          <p:cNvSpPr txBox="1"/>
          <p:nvPr/>
        </p:nvSpPr>
        <p:spPr>
          <a:xfrm>
            <a:off x="1300161" y="368004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 moves horizontally and finds food.</a:t>
            </a:r>
          </a:p>
          <a:p>
            <a:r>
              <a:rPr lang="en-US" dirty="0"/>
              <a:t>Action reinforced by both red cells.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C39B2D-E217-4005-9945-1ADF5B9B584F}"/>
              </a:ext>
            </a:extLst>
          </p:cNvPr>
          <p:cNvSpPr/>
          <p:nvPr/>
        </p:nvSpPr>
        <p:spPr>
          <a:xfrm>
            <a:off x="2510465" y="2072890"/>
            <a:ext cx="2369269" cy="2211561"/>
          </a:xfrm>
          <a:prstGeom prst="ellipse">
            <a:avLst/>
          </a:prstGeom>
          <a:solidFill>
            <a:srgbClr val="FF7777">
              <a:alpha val="77647"/>
            </a:srgbClr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E9D481-26D0-45B7-AF60-DADFC33A78D5}"/>
              </a:ext>
            </a:extLst>
          </p:cNvPr>
          <p:cNvSpPr/>
          <p:nvPr/>
        </p:nvSpPr>
        <p:spPr>
          <a:xfrm>
            <a:off x="2510465" y="1118233"/>
            <a:ext cx="2369269" cy="2211561"/>
          </a:xfrm>
          <a:prstGeom prst="ellipse">
            <a:avLst/>
          </a:prstGeom>
          <a:solidFill>
            <a:srgbClr val="FE0202">
              <a:alpha val="78000"/>
            </a:srgbClr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Graphic 26" descr="Rat">
            <a:extLst>
              <a:ext uri="{FF2B5EF4-FFF2-40B4-BE49-F238E27FC236}">
                <a16:creationId xmlns:a16="http://schemas.microsoft.com/office/drawing/2014/main" id="{16270DA1-5180-4797-B8F4-BBE1D0A18D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309486" y="2032309"/>
            <a:ext cx="771226" cy="6286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17D04F-B933-40D4-8CCF-3E82372CB877}"/>
              </a:ext>
            </a:extLst>
          </p:cNvPr>
          <p:cNvCxnSpPr>
            <a:cxnSpLocks/>
          </p:cNvCxnSpPr>
          <p:nvPr/>
        </p:nvCxnSpPr>
        <p:spPr>
          <a:xfrm flipH="1">
            <a:off x="2510465" y="2391206"/>
            <a:ext cx="799021" cy="0"/>
          </a:xfrm>
          <a:prstGeom prst="straightConnector1">
            <a:avLst/>
          </a:prstGeom>
          <a:ln w="57150">
            <a:headEnd w="lg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407798-7F9A-42F2-88C8-93BB5D4B2C98}"/>
              </a:ext>
            </a:extLst>
          </p:cNvPr>
          <p:cNvSpPr txBox="1"/>
          <p:nvPr/>
        </p:nvSpPr>
        <p:spPr>
          <a:xfrm>
            <a:off x="6682550" y="403111"/>
            <a:ext cx="4100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upper cell reinforces the action a lot.</a:t>
            </a:r>
          </a:p>
          <a:p>
            <a:r>
              <a:rPr lang="en-US" dirty="0"/>
              <a:t>The lower cell reinforces the action a bit.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9310F0-D79F-490D-8072-F659D99124A9}"/>
              </a:ext>
            </a:extLst>
          </p:cNvPr>
          <p:cNvSpPr txBox="1"/>
          <p:nvPr/>
        </p:nvSpPr>
        <p:spPr>
          <a:xfrm>
            <a:off x="1653420" y="4638942"/>
            <a:ext cx="8366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lower action does not make sense.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reinforced action should point towards the position reached by the rat.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using random movements this issue might be partially hidden, never the less, if any bias repeats the action often, the lower action will be reinforced </a:t>
            </a:r>
            <a:r>
              <a:rPr lang="en-US" dirty="0" err="1"/>
              <a:t>reppitedly</a:t>
            </a:r>
            <a:r>
              <a:rPr lang="en-US" dirty="0"/>
              <a:t> and may dominate the action selection process.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98C89-2CD2-4B95-94ED-07ADE8B237F7}"/>
              </a:ext>
            </a:extLst>
          </p:cNvPr>
          <p:cNvSpPr txBox="1"/>
          <p:nvPr/>
        </p:nvSpPr>
        <p:spPr>
          <a:xfrm>
            <a:off x="115042" y="8786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 1</a:t>
            </a:r>
          </a:p>
        </p:txBody>
      </p:sp>
    </p:spTree>
    <p:extLst>
      <p:ext uri="{BB962C8B-B14F-4D97-AF65-F5344CB8AC3E}">
        <p14:creationId xmlns:p14="http://schemas.microsoft.com/office/powerpoint/2010/main" val="167985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CCD11-09DD-442C-8421-31C2E2C8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631B9-3401-4764-A1EB-E570433A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31" y="937309"/>
            <a:ext cx="10515601" cy="5920691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id="{BB08C9FD-1A47-46B0-B9E4-147974503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706"/>
            <a:ext cx="119684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ISSUE 2:  Negative value ring forms around reward site. Possibly related to issue 1, plus issue with equations of the model (see</a:t>
            </a:r>
            <a:br>
              <a:rPr lang="en-US" dirty="0"/>
            </a:br>
            <a:r>
              <a:rPr lang="en-US" dirty="0"/>
              <a:t>issue 3).</a:t>
            </a:r>
          </a:p>
        </p:txBody>
      </p:sp>
    </p:spTree>
    <p:extLst>
      <p:ext uri="{BB962C8B-B14F-4D97-AF65-F5344CB8AC3E}">
        <p14:creationId xmlns:p14="http://schemas.microsoft.com/office/powerpoint/2010/main" val="230717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4">
                <a:extLst>
                  <a:ext uri="{FF2B5EF4-FFF2-40B4-BE49-F238E27FC236}">
                    <a16:creationId xmlns:a16="http://schemas.microsoft.com/office/drawing/2014/main" id="{E20968A8-ABB4-4FB1-860A-323ECEB00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34" y="426283"/>
                <a:ext cx="11153118" cy="3728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ISSUE 3:  Implemented model has a tendency to keep increasing or decreasing the value function.</a:t>
                </a:r>
                <a:br>
                  <a:rPr lang="en-US" dirty="0"/>
                </a:br>
                <a:r>
                  <a:rPr lang="en-US" dirty="0"/>
                  <a:t>To reduce computational costs, when using radial basis function the current value was calculated only once per cycle.</a:t>
                </a:r>
              </a:p>
              <a:p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 are the errors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theory and in practice respectively, we have: </a:t>
                </a:r>
              </a:p>
              <a:p>
                <a:endParaRPr lang="en-US" dirty="0"/>
              </a:p>
              <a:p>
                <a:r>
                  <a:rPr lang="en-US" dirty="0"/>
                  <a:t>Theoretically: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practice model did: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Now, 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b="0" dirty="0"/>
                  <a:t> then: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Observing that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 the first inequality will bi a strict inequality, then the last inequality will also be strict.</a:t>
                </a:r>
              </a:p>
              <a:p>
                <a:pPr algn="ctr"/>
                <a:r>
                  <a:rPr lang="en-US" b="0" dirty="0"/>
                  <a:t>The same equations will be true by inverting all inequalities.</a:t>
                </a:r>
              </a:p>
            </p:txBody>
          </p:sp>
        </mc:Choice>
        <mc:Fallback xmlns="">
          <p:sp>
            <p:nvSpPr>
              <p:cNvPr id="4" name="Rectangle 14">
                <a:extLst>
                  <a:ext uri="{FF2B5EF4-FFF2-40B4-BE49-F238E27FC236}">
                    <a16:creationId xmlns:a16="http://schemas.microsoft.com/office/drawing/2014/main" id="{E20968A8-ABB4-4FB1-860A-323ECEB00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034" y="426283"/>
                <a:ext cx="11153118" cy="3728072"/>
              </a:xfrm>
              <a:prstGeom prst="rect">
                <a:avLst/>
              </a:prstGeom>
              <a:blipFill>
                <a:blip r:embed="rId2"/>
                <a:stretch>
                  <a:fillRect l="-492" t="-491" b="-22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30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841A-1025-45A2-9C10-C4FD33CF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088"/>
            <a:ext cx="10515600" cy="721803"/>
          </a:xfrm>
        </p:spPr>
        <p:txBody>
          <a:bodyPr>
            <a:normAutofit fontScale="90000"/>
          </a:bodyPr>
          <a:lstStyle/>
          <a:p>
            <a:r>
              <a:rPr lang="en-US" dirty="0"/>
              <a:t>Issue 3 – modifying awake model to solve issue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7EBA59-80CA-440E-88F0-E458F2276813}"/>
                  </a:ext>
                </a:extLst>
              </p:cNvPr>
              <p:cNvSpPr txBox="1"/>
              <p:nvPr/>
            </p:nvSpPr>
            <p:spPr>
              <a:xfrm>
                <a:off x="431327" y="3511432"/>
                <a:ext cx="4271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7EBA59-80CA-440E-88F0-E458F2276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27" y="3511432"/>
                <a:ext cx="4271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75F4C6-3AE8-45EB-B303-BD6A619223F0}"/>
                  </a:ext>
                </a:extLst>
              </p:cNvPr>
              <p:cNvSpPr txBox="1"/>
              <p:nvPr/>
            </p:nvSpPr>
            <p:spPr>
              <a:xfrm>
                <a:off x="1309269" y="3511432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75F4C6-3AE8-45EB-B303-BD6A61922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69" y="3511432"/>
                <a:ext cx="804579" cy="382412"/>
              </a:xfrm>
              <a:prstGeom prst="rect">
                <a:avLst/>
              </a:prstGeom>
              <a:blipFill>
                <a:blip r:embed="rId3"/>
                <a:stretch>
                  <a:fillRect b="-12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8B2FA9-8EC6-4BDB-8AB1-84F921895B63}"/>
                  </a:ext>
                </a:extLst>
              </p:cNvPr>
              <p:cNvSpPr txBox="1"/>
              <p:nvPr/>
            </p:nvSpPr>
            <p:spPr>
              <a:xfrm>
                <a:off x="272269" y="4534390"/>
                <a:ext cx="886718" cy="385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8B2FA9-8EC6-4BDB-8AB1-84F921895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69" y="4534390"/>
                <a:ext cx="886718" cy="385234"/>
              </a:xfrm>
              <a:prstGeom prst="rect">
                <a:avLst/>
              </a:prstGeom>
              <a:blipFill>
                <a:blip r:embed="rId4"/>
                <a:stretch>
                  <a:fillRect b="-13846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5C5DC4-4860-46AC-8F2B-03681B20B426}"/>
                  </a:ext>
                </a:extLst>
              </p:cNvPr>
              <p:cNvSpPr txBox="1"/>
              <p:nvPr/>
            </p:nvSpPr>
            <p:spPr>
              <a:xfrm>
                <a:off x="233882" y="2843675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5C5DC4-4860-46AC-8F2B-03681B20B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82" y="2843675"/>
                <a:ext cx="661848" cy="382412"/>
              </a:xfrm>
              <a:prstGeom prst="rect">
                <a:avLst/>
              </a:prstGeom>
              <a:blipFill>
                <a:blip r:embed="rId5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9EC0C8-834E-40F8-A219-5373820DA239}"/>
                  </a:ext>
                </a:extLst>
              </p:cNvPr>
              <p:cNvSpPr txBox="1"/>
              <p:nvPr/>
            </p:nvSpPr>
            <p:spPr>
              <a:xfrm>
                <a:off x="1331312" y="4535954"/>
                <a:ext cx="729943" cy="3977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9EC0C8-834E-40F8-A219-5373820DA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312" y="4535954"/>
                <a:ext cx="729943" cy="397738"/>
              </a:xfrm>
              <a:prstGeom prst="rect">
                <a:avLst/>
              </a:prstGeom>
              <a:blipFill>
                <a:blip r:embed="rId6"/>
                <a:stretch>
                  <a:fillRect b="-29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2897CA-DFAC-42A7-B840-01FE803A64BC}"/>
                  </a:ext>
                </a:extLst>
              </p:cNvPr>
              <p:cNvSpPr txBox="1"/>
              <p:nvPr/>
            </p:nvSpPr>
            <p:spPr>
              <a:xfrm>
                <a:off x="1365688" y="2842192"/>
                <a:ext cx="701923" cy="399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2897CA-DFAC-42A7-B840-01FE803A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88" y="2842192"/>
                <a:ext cx="701923" cy="3994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05492C-880A-4888-A981-69E4BA16A6D4}"/>
                  </a:ext>
                </a:extLst>
              </p:cNvPr>
              <p:cNvSpPr txBox="1"/>
              <p:nvPr/>
            </p:nvSpPr>
            <p:spPr>
              <a:xfrm>
                <a:off x="502588" y="2099686"/>
                <a:ext cx="8963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05492C-880A-4888-A981-69E4BA16A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88" y="2099686"/>
                <a:ext cx="8963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E094C8-6B44-4252-A991-680ABEFAD1F9}"/>
                  </a:ext>
                </a:extLst>
              </p:cNvPr>
              <p:cNvSpPr txBox="1"/>
              <p:nvPr/>
            </p:nvSpPr>
            <p:spPr>
              <a:xfrm>
                <a:off x="2925415" y="2140146"/>
                <a:ext cx="6652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E094C8-6B44-4252-A991-680ABEFAD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415" y="2140146"/>
                <a:ext cx="6652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036473-94C2-4F26-83C9-87CA97AB0700}"/>
                  </a:ext>
                </a:extLst>
              </p:cNvPr>
              <p:cNvSpPr txBox="1"/>
              <p:nvPr/>
            </p:nvSpPr>
            <p:spPr>
              <a:xfrm>
                <a:off x="2908788" y="2885535"/>
                <a:ext cx="6982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036473-94C2-4F26-83C9-87CA97AB0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788" y="2885535"/>
                <a:ext cx="6982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685A66-C884-4100-9FC5-CD6BD42E837F}"/>
                  </a:ext>
                </a:extLst>
              </p:cNvPr>
              <p:cNvSpPr txBox="1"/>
              <p:nvPr/>
            </p:nvSpPr>
            <p:spPr>
              <a:xfrm>
                <a:off x="4230127" y="2886170"/>
                <a:ext cx="68191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685A66-C884-4100-9FC5-CD6BD42E8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127" y="2886170"/>
                <a:ext cx="681918" cy="369332"/>
              </a:xfrm>
              <a:prstGeom prst="rect">
                <a:avLst/>
              </a:prstGeom>
              <a:blipFill>
                <a:blip r:embed="rId11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C6DDC5-1080-4EA1-A8B5-CB20B1ABC591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398987" y="2284352"/>
            <a:ext cx="1526428" cy="4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40D136-1CF0-4F94-BA36-478BA1DEDDC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58431" y="3696098"/>
            <a:ext cx="450838" cy="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011881-4905-4425-A87A-76DACBB39C8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95730" y="3034881"/>
            <a:ext cx="469958" cy="70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C4F082-C6F8-4E55-A3A5-3FD27C9560A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158987" y="4727007"/>
            <a:ext cx="172325" cy="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DFCA7E-8DD1-4B86-A5BD-0A543CB68633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2067611" y="3041926"/>
            <a:ext cx="841177" cy="2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84453D1-08BD-439A-9D04-58872C46E2A1}"/>
              </a:ext>
            </a:extLst>
          </p:cNvPr>
          <p:cNvSpPr txBox="1"/>
          <p:nvPr/>
        </p:nvSpPr>
        <p:spPr>
          <a:xfrm>
            <a:off x="2189385" y="5266293"/>
            <a:ext cx="935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01A3A-E40B-40E6-9064-2BA085CFE3DD}"/>
              </a:ext>
            </a:extLst>
          </p:cNvPr>
          <p:cNvSpPr txBox="1"/>
          <p:nvPr/>
        </p:nvSpPr>
        <p:spPr>
          <a:xfrm>
            <a:off x="2243726" y="4208426"/>
            <a:ext cx="589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DA10A1-DCF9-4690-A735-231A70F120F7}"/>
              </a:ext>
            </a:extLst>
          </p:cNvPr>
          <p:cNvSpPr txBox="1"/>
          <p:nvPr/>
        </p:nvSpPr>
        <p:spPr>
          <a:xfrm>
            <a:off x="3079244" y="4210487"/>
            <a:ext cx="732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isMax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0AFE86-97C3-4234-8F55-4DFC2173ABD0}"/>
              </a:ext>
            </a:extLst>
          </p:cNvPr>
          <p:cNvSpPr txBox="1"/>
          <p:nvPr/>
        </p:nvSpPr>
        <p:spPr>
          <a:xfrm>
            <a:off x="3278472" y="5276125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3B09AA-3774-4F4B-A042-D847C5A1D956}"/>
              </a:ext>
            </a:extLst>
          </p:cNvPr>
          <p:cNvSpPr txBox="1"/>
          <p:nvPr/>
        </p:nvSpPr>
        <p:spPr>
          <a:xfrm>
            <a:off x="3858317" y="5276125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4BBAD1-C853-4996-A292-B9276485A478}"/>
                  </a:ext>
                </a:extLst>
              </p:cNvPr>
              <p:cNvSpPr txBox="1"/>
              <p:nvPr/>
            </p:nvSpPr>
            <p:spPr>
              <a:xfrm>
                <a:off x="4552900" y="5287342"/>
                <a:ext cx="453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4BBAD1-C853-4996-A292-B9276485A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00" y="5287342"/>
                <a:ext cx="45358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808B72-1C81-44CE-B595-0EA862FD07FB}"/>
              </a:ext>
            </a:extLst>
          </p:cNvPr>
          <p:cNvCxnSpPr>
            <a:stCxn id="8" idx="3"/>
            <a:endCxn id="30" idx="1"/>
          </p:cNvCxnSpPr>
          <p:nvPr/>
        </p:nvCxnSpPr>
        <p:spPr>
          <a:xfrm flipV="1">
            <a:off x="2061255" y="4393092"/>
            <a:ext cx="182471" cy="34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40CDC8-536C-4CE1-A051-7D24B6FF00CE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2833439" y="4393092"/>
            <a:ext cx="245805" cy="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3F552A-836E-4A58-9A0C-69AE6197719B}"/>
              </a:ext>
            </a:extLst>
          </p:cNvPr>
          <p:cNvCxnSpPr>
            <a:stCxn id="8" idx="3"/>
            <a:endCxn id="29" idx="1"/>
          </p:cNvCxnSpPr>
          <p:nvPr/>
        </p:nvCxnSpPr>
        <p:spPr>
          <a:xfrm>
            <a:off x="2061255" y="4734823"/>
            <a:ext cx="128130" cy="71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80F5AF-C230-4284-B952-B6B2A900974C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>
            <a:off x="3125347" y="5450959"/>
            <a:ext cx="153125" cy="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F8903-2524-47E2-A262-5C0ED83047CE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3705192" y="5460791"/>
            <a:ext cx="153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8614B97-4438-42A7-B73C-7B90702786AF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4285037" y="5460791"/>
            <a:ext cx="267863" cy="1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CBF092-6DDB-4C5C-AA68-A42320CEF585}"/>
              </a:ext>
            </a:extLst>
          </p:cNvPr>
          <p:cNvCxnSpPr>
            <a:stCxn id="31" idx="0"/>
            <a:endCxn id="12" idx="2"/>
          </p:cNvCxnSpPr>
          <p:nvPr/>
        </p:nvCxnSpPr>
        <p:spPr>
          <a:xfrm flipH="1" flipV="1">
            <a:off x="3257922" y="3254867"/>
            <a:ext cx="187512" cy="9556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26A01BD-D260-4F54-B774-AF683599043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3257922" y="2509478"/>
            <a:ext cx="117" cy="3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F69E93B-AD2B-4C14-AD4E-C2FABAED8E5B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3607056" y="3070201"/>
            <a:ext cx="623071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56837A-4E62-4E51-B544-2A24ACC3A335}"/>
              </a:ext>
            </a:extLst>
          </p:cNvPr>
          <p:cNvCxnSpPr>
            <a:stCxn id="35" idx="0"/>
            <a:endCxn id="14" idx="2"/>
          </p:cNvCxnSpPr>
          <p:nvPr/>
        </p:nvCxnSpPr>
        <p:spPr>
          <a:xfrm flipH="1" flipV="1">
            <a:off x="4571086" y="3255502"/>
            <a:ext cx="208607" cy="20318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65A93B1-EC12-4C8D-8945-8C325659F762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1711559" y="3241660"/>
            <a:ext cx="5091" cy="2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67D363E-7FB3-4528-84C0-E05C7FEB1BDF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1696284" y="3893844"/>
            <a:ext cx="15275" cy="6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7156C51-B195-42E2-B1B8-F27B061D207E}"/>
              </a:ext>
            </a:extLst>
          </p:cNvPr>
          <p:cNvCxnSpPr>
            <a:stCxn id="35" idx="0"/>
            <a:endCxn id="31" idx="2"/>
          </p:cNvCxnSpPr>
          <p:nvPr/>
        </p:nvCxnSpPr>
        <p:spPr>
          <a:xfrm flipH="1" flipV="1">
            <a:off x="3445434" y="4579819"/>
            <a:ext cx="1334259" cy="70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61D29A7-F880-428E-AA5E-81E02F1505E9}"/>
                  </a:ext>
                </a:extLst>
              </p:cNvPr>
              <p:cNvSpPr txBox="1"/>
              <p:nvPr/>
            </p:nvSpPr>
            <p:spPr>
              <a:xfrm>
                <a:off x="3675952" y="2266733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61D29A7-F880-428E-AA5E-81E02F150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952" y="2266733"/>
                <a:ext cx="661848" cy="382412"/>
              </a:xfrm>
              <a:prstGeom prst="rect">
                <a:avLst/>
              </a:prstGeom>
              <a:blipFill>
                <a:blip r:embed="rId13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79FC8D2-6E88-4DE7-857C-EE99330F30F2}"/>
                  </a:ext>
                </a:extLst>
              </p:cNvPr>
              <p:cNvSpPr txBox="1"/>
              <p:nvPr/>
            </p:nvSpPr>
            <p:spPr>
              <a:xfrm>
                <a:off x="4144332" y="1788470"/>
                <a:ext cx="667106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79FC8D2-6E88-4DE7-857C-EE99330F3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332" y="1788470"/>
                <a:ext cx="667106" cy="382412"/>
              </a:xfrm>
              <a:prstGeom prst="rect">
                <a:avLst/>
              </a:prstGeom>
              <a:blipFill>
                <a:blip r:embed="rId14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A1C433F-2EC9-42C6-84CB-944F0CDB2BCB}"/>
              </a:ext>
            </a:extLst>
          </p:cNvPr>
          <p:cNvCxnSpPr>
            <a:stCxn id="148" idx="2"/>
            <a:endCxn id="14" idx="0"/>
          </p:cNvCxnSpPr>
          <p:nvPr/>
        </p:nvCxnSpPr>
        <p:spPr>
          <a:xfrm>
            <a:off x="4006876" y="2649145"/>
            <a:ext cx="564210" cy="2370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55FAEA4-9842-493C-88D8-25E61966091C}"/>
                  </a:ext>
                </a:extLst>
              </p:cNvPr>
              <p:cNvSpPr txBox="1"/>
              <p:nvPr/>
            </p:nvSpPr>
            <p:spPr>
              <a:xfrm>
                <a:off x="4713482" y="2262869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55FAEA4-9842-493C-88D8-25E619660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482" y="2262869"/>
                <a:ext cx="804579" cy="382412"/>
              </a:xfrm>
              <a:prstGeom prst="rect">
                <a:avLst/>
              </a:prstGeom>
              <a:blipFill>
                <a:blip r:embed="rId15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9CF7020-A0D0-4094-9992-C8DF113483E3}"/>
              </a:ext>
            </a:extLst>
          </p:cNvPr>
          <p:cNvCxnSpPr>
            <a:stCxn id="149" idx="2"/>
            <a:endCxn id="14" idx="0"/>
          </p:cNvCxnSpPr>
          <p:nvPr/>
        </p:nvCxnSpPr>
        <p:spPr>
          <a:xfrm>
            <a:off x="4477885" y="2170882"/>
            <a:ext cx="93201" cy="7152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88DA244-750E-42A8-AF2B-2431D9BFD8D4}"/>
              </a:ext>
            </a:extLst>
          </p:cNvPr>
          <p:cNvCxnSpPr>
            <a:stCxn id="156" idx="2"/>
            <a:endCxn id="14" idx="0"/>
          </p:cNvCxnSpPr>
          <p:nvPr/>
        </p:nvCxnSpPr>
        <p:spPr>
          <a:xfrm flipH="1">
            <a:off x="4571086" y="2645281"/>
            <a:ext cx="544686" cy="24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886A668-CD19-4AD2-AAFF-17968AA70588}"/>
                  </a:ext>
                </a:extLst>
              </p:cNvPr>
              <p:cNvSpPr txBox="1"/>
              <p:nvPr/>
            </p:nvSpPr>
            <p:spPr>
              <a:xfrm>
                <a:off x="589788" y="5876128"/>
                <a:ext cx="4789773" cy="981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Problem: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is computed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(note that it only receives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since the module </a:t>
                </a:r>
                <a:br>
                  <a:rPr lang="en-US" dirty="0"/>
                </a:br>
                <a:r>
                  <a:rPr lang="en-US" dirty="0"/>
                  <a:t>has memory) </a:t>
                </a: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886A668-CD19-4AD2-AAFF-17968AA70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88" y="5876128"/>
                <a:ext cx="4789773" cy="981872"/>
              </a:xfrm>
              <a:prstGeom prst="rect">
                <a:avLst/>
              </a:prstGeom>
              <a:blipFill>
                <a:blip r:embed="rId16"/>
                <a:stretch>
                  <a:fillRect l="-1146" t="-3106" r="-255" b="-9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88CA86A-6802-43F6-AF10-BB6D5E1BF401}"/>
              </a:ext>
            </a:extLst>
          </p:cNvPr>
          <p:cNvCxnSpPr/>
          <p:nvPr/>
        </p:nvCxnSpPr>
        <p:spPr>
          <a:xfrm>
            <a:off x="5572125" y="1500083"/>
            <a:ext cx="0" cy="4981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085A164-2133-4B66-9606-38DEF1826319}"/>
              </a:ext>
            </a:extLst>
          </p:cNvPr>
          <p:cNvSpPr txBox="1"/>
          <p:nvPr/>
        </p:nvSpPr>
        <p:spPr>
          <a:xfrm>
            <a:off x="1562100" y="1295400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0E51CD8-2D9E-412E-9374-9EB67892467C}"/>
              </a:ext>
            </a:extLst>
          </p:cNvPr>
          <p:cNvSpPr txBox="1"/>
          <p:nvPr/>
        </p:nvSpPr>
        <p:spPr>
          <a:xfrm>
            <a:off x="8296275" y="1408641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/>
              <p:nvPr/>
            </p:nvSpPr>
            <p:spPr>
              <a:xfrm>
                <a:off x="5841787" y="3432127"/>
                <a:ext cx="4271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787" y="3432127"/>
                <a:ext cx="42710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/>
              <p:nvPr/>
            </p:nvSpPr>
            <p:spPr>
              <a:xfrm>
                <a:off x="6719729" y="3432127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729" y="3432127"/>
                <a:ext cx="804579" cy="382412"/>
              </a:xfrm>
              <a:prstGeom prst="rect">
                <a:avLst/>
              </a:prstGeom>
              <a:blipFill>
                <a:blip r:embed="rId18"/>
                <a:stretch>
                  <a:fillRect b="-12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/>
              <p:nvPr/>
            </p:nvSpPr>
            <p:spPr>
              <a:xfrm>
                <a:off x="7750366" y="3853848"/>
                <a:ext cx="667106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366" y="3853848"/>
                <a:ext cx="667106" cy="382412"/>
              </a:xfrm>
              <a:prstGeom prst="rect">
                <a:avLst/>
              </a:prstGeom>
              <a:blipFill>
                <a:blip r:embed="rId19"/>
                <a:stretch>
                  <a:fillRect b="-13846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/>
              <p:nvPr/>
            </p:nvSpPr>
            <p:spPr>
              <a:xfrm>
                <a:off x="5721803" y="2762887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FE020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E0202"/>
                  </a:solidFill>
                </a:endParaRPr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803" y="2762887"/>
                <a:ext cx="661848" cy="382412"/>
              </a:xfrm>
              <a:prstGeom prst="rect">
                <a:avLst/>
              </a:prstGeom>
              <a:blipFill>
                <a:blip r:embed="rId20"/>
                <a:stretch>
                  <a:fillRect b="-12308"/>
                </a:stretch>
              </a:blipFill>
              <a:ln>
                <a:solidFill>
                  <a:srgbClr val="FE0202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/>
              <p:nvPr/>
            </p:nvSpPr>
            <p:spPr>
              <a:xfrm>
                <a:off x="6741772" y="4456649"/>
                <a:ext cx="543995" cy="396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772" y="4456649"/>
                <a:ext cx="543995" cy="396647"/>
              </a:xfrm>
              <a:prstGeom prst="rect">
                <a:avLst/>
              </a:prstGeom>
              <a:blipFill>
                <a:blip r:embed="rId21"/>
                <a:stretch>
                  <a:fillRect b="-29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/>
              <p:nvPr/>
            </p:nvSpPr>
            <p:spPr>
              <a:xfrm>
                <a:off x="6880923" y="2762887"/>
                <a:ext cx="701923" cy="399468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23" y="2762887"/>
                <a:ext cx="701923" cy="39946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FE020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/>
              <p:nvPr/>
            </p:nvSpPr>
            <p:spPr>
              <a:xfrm>
                <a:off x="5913048" y="2020381"/>
                <a:ext cx="8963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048" y="2020381"/>
                <a:ext cx="896399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/>
              <p:nvPr/>
            </p:nvSpPr>
            <p:spPr>
              <a:xfrm>
                <a:off x="8335875" y="2060841"/>
                <a:ext cx="6652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75" y="2060841"/>
                <a:ext cx="66524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/>
              <p:nvPr/>
            </p:nvSpPr>
            <p:spPr>
              <a:xfrm>
                <a:off x="8319248" y="2806230"/>
                <a:ext cx="6982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248" y="2806230"/>
                <a:ext cx="69826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/>
              <p:nvPr/>
            </p:nvSpPr>
            <p:spPr>
              <a:xfrm>
                <a:off x="9640587" y="2806865"/>
                <a:ext cx="68191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587" y="2806865"/>
                <a:ext cx="681918" cy="369332"/>
              </a:xfrm>
              <a:prstGeom prst="rect">
                <a:avLst/>
              </a:prstGeom>
              <a:blipFill>
                <a:blip r:embed="rId26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7D50D6A0-8ECC-4CD2-AA5B-A2D7849A37F7}"/>
              </a:ext>
            </a:extLst>
          </p:cNvPr>
          <p:cNvCxnSpPr>
            <a:stCxn id="249" idx="3"/>
            <a:endCxn id="250" idx="1"/>
          </p:cNvCxnSpPr>
          <p:nvPr/>
        </p:nvCxnSpPr>
        <p:spPr>
          <a:xfrm>
            <a:off x="6809447" y="2205047"/>
            <a:ext cx="1526428" cy="4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679E2E7-860C-434A-9BEB-FE8C377DAFB5}"/>
              </a:ext>
            </a:extLst>
          </p:cNvPr>
          <p:cNvCxnSpPr>
            <a:stCxn id="243" idx="3"/>
            <a:endCxn id="244" idx="1"/>
          </p:cNvCxnSpPr>
          <p:nvPr/>
        </p:nvCxnSpPr>
        <p:spPr>
          <a:xfrm>
            <a:off x="6268891" y="3616793"/>
            <a:ext cx="450838" cy="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D361FF9C-7878-48C7-91E9-93D4399AA13E}"/>
              </a:ext>
            </a:extLst>
          </p:cNvPr>
          <p:cNvCxnSpPr>
            <a:stCxn id="246" idx="3"/>
            <a:endCxn id="248" idx="1"/>
          </p:cNvCxnSpPr>
          <p:nvPr/>
        </p:nvCxnSpPr>
        <p:spPr>
          <a:xfrm>
            <a:off x="6383651" y="2954093"/>
            <a:ext cx="497272" cy="8528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A03760C-302A-49A7-AAC0-E381CF5F0908}"/>
              </a:ext>
            </a:extLst>
          </p:cNvPr>
          <p:cNvCxnSpPr>
            <a:cxnSpLocks/>
            <a:stCxn id="245" idx="1"/>
            <a:endCxn id="247" idx="0"/>
          </p:cNvCxnSpPr>
          <p:nvPr/>
        </p:nvCxnSpPr>
        <p:spPr>
          <a:xfrm flipH="1">
            <a:off x="7013770" y="4045054"/>
            <a:ext cx="736596" cy="41159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B962C7C2-FF6A-480C-BFF0-958A0E697069}"/>
              </a:ext>
            </a:extLst>
          </p:cNvPr>
          <p:cNvCxnSpPr>
            <a:stCxn id="248" idx="3"/>
            <a:endCxn id="251" idx="1"/>
          </p:cNvCxnSpPr>
          <p:nvPr/>
        </p:nvCxnSpPr>
        <p:spPr>
          <a:xfrm>
            <a:off x="7582846" y="2962621"/>
            <a:ext cx="736402" cy="28275"/>
          </a:xfrm>
          <a:prstGeom prst="straightConnector1">
            <a:avLst/>
          </a:prstGeom>
          <a:ln>
            <a:solidFill>
              <a:srgbClr val="FE02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34F3C097-B2BE-400A-93C7-6A8F1E12F377}"/>
              </a:ext>
            </a:extLst>
          </p:cNvPr>
          <p:cNvSpPr txBox="1"/>
          <p:nvPr/>
        </p:nvSpPr>
        <p:spPr>
          <a:xfrm>
            <a:off x="6557698" y="5258019"/>
            <a:ext cx="935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E41A6E1-EAF9-41DB-9D80-4D9CD2F2F9F8}"/>
              </a:ext>
            </a:extLst>
          </p:cNvPr>
          <p:cNvSpPr txBox="1"/>
          <p:nvPr/>
        </p:nvSpPr>
        <p:spPr>
          <a:xfrm>
            <a:off x="7606295" y="4488892"/>
            <a:ext cx="589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8537432-FF88-4442-87D5-8AC32ABA25AB}"/>
              </a:ext>
            </a:extLst>
          </p:cNvPr>
          <p:cNvSpPr txBox="1"/>
          <p:nvPr/>
        </p:nvSpPr>
        <p:spPr>
          <a:xfrm>
            <a:off x="8575643" y="4509388"/>
            <a:ext cx="732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isMax</a:t>
            </a:r>
            <a:endParaRPr 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0D46541-8B65-44BB-83CA-B14D839DA7F5}"/>
              </a:ext>
            </a:extLst>
          </p:cNvPr>
          <p:cNvSpPr txBox="1"/>
          <p:nvPr/>
        </p:nvSpPr>
        <p:spPr>
          <a:xfrm>
            <a:off x="7727426" y="5258019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A923FA2-CB35-4086-A284-6172C9625007}"/>
              </a:ext>
            </a:extLst>
          </p:cNvPr>
          <p:cNvSpPr txBox="1"/>
          <p:nvPr/>
        </p:nvSpPr>
        <p:spPr>
          <a:xfrm>
            <a:off x="8325430" y="5245105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/>
              <p:nvPr/>
            </p:nvSpPr>
            <p:spPr>
              <a:xfrm>
                <a:off x="9027177" y="5243662"/>
                <a:ext cx="453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177" y="5243662"/>
                <a:ext cx="453586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12873E0-D7EF-4CB7-85C9-F9D7DC5D9681}"/>
              </a:ext>
            </a:extLst>
          </p:cNvPr>
          <p:cNvCxnSpPr>
            <a:stCxn id="247" idx="3"/>
            <a:endCxn id="259" idx="1"/>
          </p:cNvCxnSpPr>
          <p:nvPr/>
        </p:nvCxnSpPr>
        <p:spPr>
          <a:xfrm>
            <a:off x="7285767" y="4654973"/>
            <a:ext cx="320528" cy="1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349BBE0-6F47-4E01-B92F-DD645EB1E062}"/>
              </a:ext>
            </a:extLst>
          </p:cNvPr>
          <p:cNvCxnSpPr>
            <a:stCxn id="259" idx="3"/>
            <a:endCxn id="260" idx="1"/>
          </p:cNvCxnSpPr>
          <p:nvPr/>
        </p:nvCxnSpPr>
        <p:spPr>
          <a:xfrm>
            <a:off x="8196008" y="4673558"/>
            <a:ext cx="379635" cy="2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5B7FE286-07EA-4116-898F-A36D69DAAC93}"/>
              </a:ext>
            </a:extLst>
          </p:cNvPr>
          <p:cNvCxnSpPr>
            <a:cxnSpLocks/>
            <a:stCxn id="247" idx="2"/>
            <a:endCxn id="258" idx="0"/>
          </p:cNvCxnSpPr>
          <p:nvPr/>
        </p:nvCxnSpPr>
        <p:spPr>
          <a:xfrm>
            <a:off x="7013770" y="4853296"/>
            <a:ext cx="11909" cy="40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A0125D88-98CF-4126-AF7E-9406B03B17B6}"/>
              </a:ext>
            </a:extLst>
          </p:cNvPr>
          <p:cNvCxnSpPr>
            <a:stCxn id="258" idx="3"/>
            <a:endCxn id="261" idx="1"/>
          </p:cNvCxnSpPr>
          <p:nvPr/>
        </p:nvCxnSpPr>
        <p:spPr>
          <a:xfrm>
            <a:off x="7493660" y="5442685"/>
            <a:ext cx="233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3EE57773-BA73-4592-B20D-5EA58B833EC5}"/>
              </a:ext>
            </a:extLst>
          </p:cNvPr>
          <p:cNvCxnSpPr>
            <a:stCxn id="261" idx="3"/>
            <a:endCxn id="262" idx="1"/>
          </p:cNvCxnSpPr>
          <p:nvPr/>
        </p:nvCxnSpPr>
        <p:spPr>
          <a:xfrm flipV="1">
            <a:off x="8154146" y="5429771"/>
            <a:ext cx="171284" cy="1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419196A8-EB3D-4AA6-B331-A35D2ED7D7A0}"/>
              </a:ext>
            </a:extLst>
          </p:cNvPr>
          <p:cNvCxnSpPr>
            <a:stCxn id="262" idx="3"/>
            <a:endCxn id="263" idx="1"/>
          </p:cNvCxnSpPr>
          <p:nvPr/>
        </p:nvCxnSpPr>
        <p:spPr>
          <a:xfrm flipV="1">
            <a:off x="8752150" y="5428328"/>
            <a:ext cx="275027" cy="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D48723DE-E665-4F3C-8685-BD06BAB0A24E}"/>
              </a:ext>
            </a:extLst>
          </p:cNvPr>
          <p:cNvCxnSpPr>
            <a:stCxn id="260" idx="0"/>
            <a:endCxn id="251" idx="2"/>
          </p:cNvCxnSpPr>
          <p:nvPr/>
        </p:nvCxnSpPr>
        <p:spPr>
          <a:xfrm flipH="1" flipV="1">
            <a:off x="8668382" y="3175562"/>
            <a:ext cx="273451" cy="13338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6B4A00D-80AF-4E79-8206-5C2082A31CDB}"/>
              </a:ext>
            </a:extLst>
          </p:cNvPr>
          <p:cNvCxnSpPr>
            <a:stCxn id="250" idx="2"/>
            <a:endCxn id="251" idx="0"/>
          </p:cNvCxnSpPr>
          <p:nvPr/>
        </p:nvCxnSpPr>
        <p:spPr>
          <a:xfrm flipH="1">
            <a:off x="8668382" y="2430173"/>
            <a:ext cx="117" cy="3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78831DB7-ED0B-42A9-BCFE-177D66A19F0B}"/>
              </a:ext>
            </a:extLst>
          </p:cNvPr>
          <p:cNvCxnSpPr>
            <a:stCxn id="251" idx="3"/>
            <a:endCxn id="252" idx="1"/>
          </p:cNvCxnSpPr>
          <p:nvPr/>
        </p:nvCxnSpPr>
        <p:spPr>
          <a:xfrm>
            <a:off x="9017516" y="2990896"/>
            <a:ext cx="623071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C30E574A-CA24-4381-98E6-E2936557CCC9}"/>
              </a:ext>
            </a:extLst>
          </p:cNvPr>
          <p:cNvCxnSpPr>
            <a:stCxn id="263" idx="0"/>
            <a:endCxn id="252" idx="2"/>
          </p:cNvCxnSpPr>
          <p:nvPr/>
        </p:nvCxnSpPr>
        <p:spPr>
          <a:xfrm flipV="1">
            <a:off x="9253970" y="3176197"/>
            <a:ext cx="727576" cy="20674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8E2548C5-B281-4CC1-B106-655A46C7DBB6}"/>
              </a:ext>
            </a:extLst>
          </p:cNvPr>
          <p:cNvCxnSpPr>
            <a:stCxn id="244" idx="0"/>
            <a:endCxn id="248" idx="2"/>
          </p:cNvCxnSpPr>
          <p:nvPr/>
        </p:nvCxnSpPr>
        <p:spPr>
          <a:xfrm flipV="1">
            <a:off x="7122019" y="3162355"/>
            <a:ext cx="109866" cy="2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B36FA4F-775E-4F81-93A4-5D538D8C0A6C}"/>
              </a:ext>
            </a:extLst>
          </p:cNvPr>
          <p:cNvCxnSpPr>
            <a:stCxn id="244" idx="2"/>
            <a:endCxn id="247" idx="0"/>
          </p:cNvCxnSpPr>
          <p:nvPr/>
        </p:nvCxnSpPr>
        <p:spPr>
          <a:xfrm flipH="1">
            <a:off x="7013770" y="3814539"/>
            <a:ext cx="108249" cy="6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76D29C0-7D53-40F3-96BD-02013977E5F3}"/>
              </a:ext>
            </a:extLst>
          </p:cNvPr>
          <p:cNvCxnSpPr>
            <a:cxnSpLocks/>
            <a:stCxn id="263" idx="0"/>
            <a:endCxn id="260" idx="2"/>
          </p:cNvCxnSpPr>
          <p:nvPr/>
        </p:nvCxnSpPr>
        <p:spPr>
          <a:xfrm flipH="1" flipV="1">
            <a:off x="8941833" y="4878720"/>
            <a:ext cx="312137" cy="36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/>
              <p:nvPr/>
            </p:nvSpPr>
            <p:spPr>
              <a:xfrm>
                <a:off x="9141258" y="2212017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258" y="2212017"/>
                <a:ext cx="661848" cy="382412"/>
              </a:xfrm>
              <a:prstGeom prst="rect">
                <a:avLst/>
              </a:prstGeom>
              <a:blipFill>
                <a:blip r:embed="rId28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/>
              <p:nvPr/>
            </p:nvSpPr>
            <p:spPr>
              <a:xfrm>
                <a:off x="9830386" y="1733701"/>
                <a:ext cx="667106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386" y="1733701"/>
                <a:ext cx="667106" cy="382412"/>
              </a:xfrm>
              <a:prstGeom prst="rect">
                <a:avLst/>
              </a:prstGeom>
              <a:blipFill>
                <a:blip r:embed="rId29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9CDD7952-6543-4F17-BF63-D0C51048F203}"/>
              </a:ext>
            </a:extLst>
          </p:cNvPr>
          <p:cNvCxnSpPr>
            <a:stCxn id="277" idx="2"/>
            <a:endCxn id="252" idx="0"/>
          </p:cNvCxnSpPr>
          <p:nvPr/>
        </p:nvCxnSpPr>
        <p:spPr>
          <a:xfrm>
            <a:off x="9472182" y="2594429"/>
            <a:ext cx="509364" cy="2124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/>
              <p:nvPr/>
            </p:nvSpPr>
            <p:spPr>
              <a:xfrm>
                <a:off x="10629900" y="1701871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900" y="1701871"/>
                <a:ext cx="804579" cy="382412"/>
              </a:xfrm>
              <a:prstGeom prst="rect">
                <a:avLst/>
              </a:prstGeom>
              <a:blipFill>
                <a:blip r:embed="rId30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38428D5-DCA0-4FBD-9FB4-6C4AC5AA806E}"/>
              </a:ext>
            </a:extLst>
          </p:cNvPr>
          <p:cNvCxnSpPr>
            <a:stCxn id="278" idx="2"/>
            <a:endCxn id="252" idx="0"/>
          </p:cNvCxnSpPr>
          <p:nvPr/>
        </p:nvCxnSpPr>
        <p:spPr>
          <a:xfrm flipH="1">
            <a:off x="9981546" y="2116113"/>
            <a:ext cx="182393" cy="6907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4CE24DB9-ABC1-4401-9E0F-B43608C28AE1}"/>
              </a:ext>
            </a:extLst>
          </p:cNvPr>
          <p:cNvCxnSpPr>
            <a:cxnSpLocks/>
            <a:stCxn id="280" idx="2"/>
            <a:endCxn id="252" idx="0"/>
          </p:cNvCxnSpPr>
          <p:nvPr/>
        </p:nvCxnSpPr>
        <p:spPr>
          <a:xfrm flipH="1">
            <a:off x="9981546" y="2084283"/>
            <a:ext cx="1050644" cy="72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2F801555-4537-4EFF-8253-153515036943}"/>
                  </a:ext>
                </a:extLst>
              </p:cNvPr>
              <p:cNvSpPr txBox="1"/>
              <p:nvPr/>
            </p:nvSpPr>
            <p:spPr>
              <a:xfrm>
                <a:off x="5694542" y="5904122"/>
                <a:ext cx="6279668" cy="984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Solution: First add dependency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𝑉𝑄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 err="1"/>
                  <a:t>softmax</a:t>
                </a:r>
                <a:r>
                  <a:rPr lang="en-US" dirty="0"/>
                  <a:t>. This allows</a:t>
                </a:r>
                <a:br>
                  <a:rPr lang="en-US" dirty="0"/>
                </a:br>
                <a:r>
                  <a:rPr lang="en-US" dirty="0"/>
                  <a:t>choosing action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Then, add </a:t>
                </a:r>
                <a:br>
                  <a:rPr lang="en-US" dirty="0"/>
                </a:br>
                <a:r>
                  <a:rPr lang="en-US" dirty="0"/>
                  <a:t>module that calculates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and provides it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2F801555-4537-4EFF-8253-153515036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542" y="5904122"/>
                <a:ext cx="6279668" cy="984950"/>
              </a:xfrm>
              <a:prstGeom prst="rect">
                <a:avLst/>
              </a:prstGeom>
              <a:blipFill>
                <a:blip r:embed="rId31"/>
                <a:stretch>
                  <a:fillRect l="-777" t="-3727" r="-97" b="-7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B16B83E-975D-4170-97FD-523FC87A2C1C}"/>
              </a:ext>
            </a:extLst>
          </p:cNvPr>
          <p:cNvCxnSpPr>
            <a:stCxn id="252" idx="2"/>
            <a:endCxn id="245" idx="0"/>
          </p:cNvCxnSpPr>
          <p:nvPr/>
        </p:nvCxnSpPr>
        <p:spPr>
          <a:xfrm flipH="1">
            <a:off x="8083919" y="3176197"/>
            <a:ext cx="1897627" cy="67765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/>
              <p:nvPr/>
            </p:nvSpPr>
            <p:spPr>
              <a:xfrm>
                <a:off x="10558788" y="2859248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788" y="2859248"/>
                <a:ext cx="661848" cy="382412"/>
              </a:xfrm>
              <a:prstGeom prst="rect">
                <a:avLst/>
              </a:prstGeom>
              <a:blipFill>
                <a:blip r:embed="rId32"/>
                <a:stretch>
                  <a:fillRect b="-13846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3B537FB-4408-4445-A4EB-C1A2FEAA4CB0}"/>
              </a:ext>
            </a:extLst>
          </p:cNvPr>
          <p:cNvCxnSpPr>
            <a:cxnSpLocks/>
            <a:stCxn id="252" idx="3"/>
            <a:endCxn id="325" idx="1"/>
          </p:cNvCxnSpPr>
          <p:nvPr/>
        </p:nvCxnSpPr>
        <p:spPr>
          <a:xfrm>
            <a:off x="10322505" y="2991531"/>
            <a:ext cx="236283" cy="5892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/>
              <p:nvPr/>
            </p:nvSpPr>
            <p:spPr>
              <a:xfrm>
                <a:off x="11409711" y="3532943"/>
                <a:ext cx="485966" cy="39664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711" y="3532943"/>
                <a:ext cx="485966" cy="39664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D3342921-837B-4BF4-BBB2-BB208100F8C8}"/>
              </a:ext>
            </a:extLst>
          </p:cNvPr>
          <p:cNvCxnSpPr>
            <a:cxnSpLocks/>
            <a:stCxn id="325" idx="3"/>
            <a:endCxn id="335" idx="0"/>
          </p:cNvCxnSpPr>
          <p:nvPr/>
        </p:nvCxnSpPr>
        <p:spPr>
          <a:xfrm>
            <a:off x="11220636" y="3050454"/>
            <a:ext cx="432058" cy="48248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D203A85E-4C5A-496C-BD9A-25D5F8340DF8}"/>
              </a:ext>
            </a:extLst>
          </p:cNvPr>
          <p:cNvCxnSpPr>
            <a:cxnSpLocks/>
            <a:stCxn id="280" idx="2"/>
            <a:endCxn id="335" idx="0"/>
          </p:cNvCxnSpPr>
          <p:nvPr/>
        </p:nvCxnSpPr>
        <p:spPr>
          <a:xfrm>
            <a:off x="11032190" y="2084283"/>
            <a:ext cx="620504" cy="1448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FCC16B8D-D92D-4C8A-AF91-267B437563CA}"/>
              </a:ext>
            </a:extLst>
          </p:cNvPr>
          <p:cNvCxnSpPr>
            <a:cxnSpLocks/>
            <a:stCxn id="335" idx="1"/>
            <a:endCxn id="251" idx="2"/>
          </p:cNvCxnSpPr>
          <p:nvPr/>
        </p:nvCxnSpPr>
        <p:spPr>
          <a:xfrm flipH="1" flipV="1">
            <a:off x="8668382" y="3175562"/>
            <a:ext cx="2741329" cy="555705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02EBD72-F39F-4340-954A-8966EF18FC0F}"/>
              </a:ext>
            </a:extLst>
          </p:cNvPr>
          <p:cNvSpPr txBox="1"/>
          <p:nvPr/>
        </p:nvSpPr>
        <p:spPr>
          <a:xfrm>
            <a:off x="123092" y="43412"/>
            <a:ext cx="1206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dashed arrows mean that the element is used before updating (</a:t>
            </a:r>
            <a:r>
              <a:rPr lang="en-US" sz="1400" dirty="0" err="1"/>
              <a:t>i.e</a:t>
            </a:r>
            <a:r>
              <a:rPr lang="en-US" sz="1400" dirty="0"/>
              <a:t>: use instance at t-1).</a:t>
            </a:r>
          </a:p>
          <a:p>
            <a:r>
              <a:rPr lang="en-US" sz="1400" dirty="0"/>
              <a:t>Note: dashed boxes means the box is the same as another one with the same name. The solid box indicates where is the module calculated </a:t>
            </a:r>
          </a:p>
        </p:txBody>
      </p:sp>
    </p:spTree>
    <p:extLst>
      <p:ext uri="{BB962C8B-B14F-4D97-AF65-F5344CB8AC3E}">
        <p14:creationId xmlns:p14="http://schemas.microsoft.com/office/powerpoint/2010/main" val="371002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841A-1025-45A2-9C10-C4FD33CF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803"/>
          </a:xfrm>
        </p:spPr>
        <p:txBody>
          <a:bodyPr>
            <a:normAutofit fontScale="90000"/>
          </a:bodyPr>
          <a:lstStyle/>
          <a:p>
            <a:r>
              <a:rPr lang="en-US" dirty="0"/>
              <a:t>Issue 3 – modifying asleep model to solve issue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0E51CD8-2D9E-412E-9374-9EB67892467C}"/>
              </a:ext>
            </a:extLst>
          </p:cNvPr>
          <p:cNvSpPr txBox="1"/>
          <p:nvPr/>
        </p:nvSpPr>
        <p:spPr>
          <a:xfrm>
            <a:off x="5121755" y="1465795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/>
              <p:nvPr/>
            </p:nvSpPr>
            <p:spPr>
              <a:xfrm>
                <a:off x="2667267" y="3489281"/>
                <a:ext cx="4271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267" y="3489281"/>
                <a:ext cx="4271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/>
              <p:nvPr/>
            </p:nvSpPr>
            <p:spPr>
              <a:xfrm>
                <a:off x="3545209" y="3489281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209" y="3489281"/>
                <a:ext cx="804579" cy="382412"/>
              </a:xfrm>
              <a:prstGeom prst="rect">
                <a:avLst/>
              </a:prstGeom>
              <a:blipFill>
                <a:blip r:embed="rId3"/>
                <a:stretch>
                  <a:fillRect b="-12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/>
              <p:nvPr/>
            </p:nvSpPr>
            <p:spPr>
              <a:xfrm>
                <a:off x="4575846" y="3911002"/>
                <a:ext cx="667106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46" y="3911002"/>
                <a:ext cx="667106" cy="382412"/>
              </a:xfrm>
              <a:prstGeom prst="rect">
                <a:avLst/>
              </a:prstGeom>
              <a:blipFill>
                <a:blip r:embed="rId4"/>
                <a:stretch>
                  <a:fillRect b="-14063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/>
              <p:nvPr/>
            </p:nvSpPr>
            <p:spPr>
              <a:xfrm>
                <a:off x="2547283" y="2820041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FE020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E0202"/>
                  </a:solidFill>
                </a:endParaRPr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83" y="2820041"/>
                <a:ext cx="661848" cy="382412"/>
              </a:xfrm>
              <a:prstGeom prst="rect">
                <a:avLst/>
              </a:prstGeom>
              <a:blipFill>
                <a:blip r:embed="rId5"/>
                <a:stretch>
                  <a:fillRect b="-14063"/>
                </a:stretch>
              </a:blipFill>
              <a:ln>
                <a:solidFill>
                  <a:srgbClr val="FE0202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/>
              <p:nvPr/>
            </p:nvSpPr>
            <p:spPr>
              <a:xfrm>
                <a:off x="3567252" y="4513803"/>
                <a:ext cx="543995" cy="396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252" y="4513803"/>
                <a:ext cx="543995" cy="396647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/>
              <p:nvPr/>
            </p:nvSpPr>
            <p:spPr>
              <a:xfrm>
                <a:off x="3706403" y="2820041"/>
                <a:ext cx="701923" cy="399468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403" y="2820041"/>
                <a:ext cx="701923" cy="3994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E020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/>
              <p:nvPr/>
            </p:nvSpPr>
            <p:spPr>
              <a:xfrm>
                <a:off x="2738528" y="2077535"/>
                <a:ext cx="8963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528" y="2077535"/>
                <a:ext cx="8963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/>
              <p:nvPr/>
            </p:nvSpPr>
            <p:spPr>
              <a:xfrm>
                <a:off x="5161355" y="2117995"/>
                <a:ext cx="6652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355" y="2117995"/>
                <a:ext cx="6652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/>
              <p:nvPr/>
            </p:nvSpPr>
            <p:spPr>
              <a:xfrm>
                <a:off x="5144728" y="2863384"/>
                <a:ext cx="6982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728" y="2863384"/>
                <a:ext cx="6982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/>
              <p:nvPr/>
            </p:nvSpPr>
            <p:spPr>
              <a:xfrm>
                <a:off x="6466067" y="2864019"/>
                <a:ext cx="68191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067" y="2864019"/>
                <a:ext cx="681918" cy="369332"/>
              </a:xfrm>
              <a:prstGeom prst="rect">
                <a:avLst/>
              </a:prstGeom>
              <a:blipFill>
                <a:blip r:embed="rId11"/>
                <a:stretch>
                  <a:fillRect b="-80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7D50D6A0-8ECC-4CD2-AA5B-A2D7849A37F7}"/>
              </a:ext>
            </a:extLst>
          </p:cNvPr>
          <p:cNvCxnSpPr>
            <a:stCxn id="249" idx="3"/>
            <a:endCxn id="250" idx="1"/>
          </p:cNvCxnSpPr>
          <p:nvPr/>
        </p:nvCxnSpPr>
        <p:spPr>
          <a:xfrm>
            <a:off x="3634927" y="2262201"/>
            <a:ext cx="1526428" cy="4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679E2E7-860C-434A-9BEB-FE8C377DAFB5}"/>
              </a:ext>
            </a:extLst>
          </p:cNvPr>
          <p:cNvCxnSpPr>
            <a:stCxn id="243" idx="3"/>
            <a:endCxn id="244" idx="1"/>
          </p:cNvCxnSpPr>
          <p:nvPr/>
        </p:nvCxnSpPr>
        <p:spPr>
          <a:xfrm>
            <a:off x="3094371" y="3673947"/>
            <a:ext cx="450838" cy="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D361FF9C-7878-48C7-91E9-93D4399AA13E}"/>
              </a:ext>
            </a:extLst>
          </p:cNvPr>
          <p:cNvCxnSpPr>
            <a:stCxn id="246" idx="3"/>
            <a:endCxn id="248" idx="1"/>
          </p:cNvCxnSpPr>
          <p:nvPr/>
        </p:nvCxnSpPr>
        <p:spPr>
          <a:xfrm>
            <a:off x="3209131" y="3011247"/>
            <a:ext cx="497272" cy="8528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A03760C-302A-49A7-AAC0-E381CF5F0908}"/>
              </a:ext>
            </a:extLst>
          </p:cNvPr>
          <p:cNvCxnSpPr>
            <a:cxnSpLocks/>
            <a:stCxn id="245" idx="1"/>
            <a:endCxn id="247" idx="0"/>
          </p:cNvCxnSpPr>
          <p:nvPr/>
        </p:nvCxnSpPr>
        <p:spPr>
          <a:xfrm flipH="1">
            <a:off x="3839250" y="4102208"/>
            <a:ext cx="736596" cy="41159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B962C7C2-FF6A-480C-BFF0-958A0E697069}"/>
              </a:ext>
            </a:extLst>
          </p:cNvPr>
          <p:cNvCxnSpPr>
            <a:stCxn id="248" idx="3"/>
            <a:endCxn id="251" idx="1"/>
          </p:cNvCxnSpPr>
          <p:nvPr/>
        </p:nvCxnSpPr>
        <p:spPr>
          <a:xfrm>
            <a:off x="4408326" y="3019775"/>
            <a:ext cx="736402" cy="28275"/>
          </a:xfrm>
          <a:prstGeom prst="straightConnector1">
            <a:avLst/>
          </a:prstGeom>
          <a:ln>
            <a:solidFill>
              <a:srgbClr val="FE02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34F3C097-B2BE-400A-93C7-6A8F1E12F377}"/>
              </a:ext>
            </a:extLst>
          </p:cNvPr>
          <p:cNvSpPr txBox="1"/>
          <p:nvPr/>
        </p:nvSpPr>
        <p:spPr>
          <a:xfrm>
            <a:off x="2621714" y="5306093"/>
            <a:ext cx="14155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nextActivePC</a:t>
            </a:r>
            <a:endParaRPr 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E41A6E1-EAF9-41DB-9D80-4D9CD2F2F9F8}"/>
              </a:ext>
            </a:extLst>
          </p:cNvPr>
          <p:cNvSpPr txBox="1"/>
          <p:nvPr/>
        </p:nvSpPr>
        <p:spPr>
          <a:xfrm>
            <a:off x="4431775" y="4546046"/>
            <a:ext cx="589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8537432-FF88-4442-87D5-8AC32ABA25AB}"/>
              </a:ext>
            </a:extLst>
          </p:cNvPr>
          <p:cNvSpPr txBox="1"/>
          <p:nvPr/>
        </p:nvSpPr>
        <p:spPr>
          <a:xfrm>
            <a:off x="5401123" y="4566542"/>
            <a:ext cx="732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isMax</a:t>
            </a:r>
            <a:endParaRPr 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0D46541-8B65-44BB-83CA-B14D839DA7F5}"/>
              </a:ext>
            </a:extLst>
          </p:cNvPr>
          <p:cNvSpPr txBox="1"/>
          <p:nvPr/>
        </p:nvSpPr>
        <p:spPr>
          <a:xfrm>
            <a:off x="4312321" y="5315173"/>
            <a:ext cx="9210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nextPos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/>
              <p:nvPr/>
            </p:nvSpPr>
            <p:spPr>
              <a:xfrm>
                <a:off x="5852657" y="5300816"/>
                <a:ext cx="453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657" y="5300816"/>
                <a:ext cx="45358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12873E0-D7EF-4CB7-85C9-F9D7DC5D9681}"/>
              </a:ext>
            </a:extLst>
          </p:cNvPr>
          <p:cNvCxnSpPr>
            <a:stCxn id="247" idx="3"/>
            <a:endCxn id="259" idx="1"/>
          </p:cNvCxnSpPr>
          <p:nvPr/>
        </p:nvCxnSpPr>
        <p:spPr>
          <a:xfrm>
            <a:off x="4111247" y="4712127"/>
            <a:ext cx="320528" cy="1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349BBE0-6F47-4E01-B92F-DD645EB1E062}"/>
              </a:ext>
            </a:extLst>
          </p:cNvPr>
          <p:cNvCxnSpPr>
            <a:stCxn id="259" idx="3"/>
            <a:endCxn id="260" idx="1"/>
          </p:cNvCxnSpPr>
          <p:nvPr/>
        </p:nvCxnSpPr>
        <p:spPr>
          <a:xfrm>
            <a:off x="5021488" y="4730712"/>
            <a:ext cx="379635" cy="2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A0125D88-98CF-4126-AF7E-9406B03B17B6}"/>
              </a:ext>
            </a:extLst>
          </p:cNvPr>
          <p:cNvCxnSpPr>
            <a:stCxn id="258" idx="3"/>
            <a:endCxn id="261" idx="1"/>
          </p:cNvCxnSpPr>
          <p:nvPr/>
        </p:nvCxnSpPr>
        <p:spPr>
          <a:xfrm>
            <a:off x="4037294" y="5490759"/>
            <a:ext cx="275027" cy="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419196A8-EB3D-4AA6-B331-A35D2ED7D7A0}"/>
              </a:ext>
            </a:extLst>
          </p:cNvPr>
          <p:cNvCxnSpPr>
            <a:cxnSpLocks/>
            <a:stCxn id="261" idx="3"/>
            <a:endCxn id="263" idx="1"/>
          </p:cNvCxnSpPr>
          <p:nvPr/>
        </p:nvCxnSpPr>
        <p:spPr>
          <a:xfrm flipV="1">
            <a:off x="5233407" y="5485482"/>
            <a:ext cx="619250" cy="1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D48723DE-E665-4F3C-8685-BD06BAB0A24E}"/>
              </a:ext>
            </a:extLst>
          </p:cNvPr>
          <p:cNvCxnSpPr>
            <a:stCxn id="260" idx="0"/>
            <a:endCxn id="251" idx="2"/>
          </p:cNvCxnSpPr>
          <p:nvPr/>
        </p:nvCxnSpPr>
        <p:spPr>
          <a:xfrm flipH="1" flipV="1">
            <a:off x="5493862" y="3232716"/>
            <a:ext cx="273451" cy="13338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6B4A00D-80AF-4E79-8206-5C2082A31CDB}"/>
              </a:ext>
            </a:extLst>
          </p:cNvPr>
          <p:cNvCxnSpPr>
            <a:stCxn id="250" idx="2"/>
            <a:endCxn id="251" idx="0"/>
          </p:cNvCxnSpPr>
          <p:nvPr/>
        </p:nvCxnSpPr>
        <p:spPr>
          <a:xfrm flipH="1">
            <a:off x="5493862" y="2487327"/>
            <a:ext cx="117" cy="3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78831DB7-ED0B-42A9-BCFE-177D66A19F0B}"/>
              </a:ext>
            </a:extLst>
          </p:cNvPr>
          <p:cNvCxnSpPr>
            <a:stCxn id="251" idx="3"/>
            <a:endCxn id="252" idx="1"/>
          </p:cNvCxnSpPr>
          <p:nvPr/>
        </p:nvCxnSpPr>
        <p:spPr>
          <a:xfrm>
            <a:off x="5842996" y="3048050"/>
            <a:ext cx="623071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C30E574A-CA24-4381-98E6-E2936557CCC9}"/>
              </a:ext>
            </a:extLst>
          </p:cNvPr>
          <p:cNvCxnSpPr>
            <a:stCxn id="263" idx="0"/>
            <a:endCxn id="252" idx="2"/>
          </p:cNvCxnSpPr>
          <p:nvPr/>
        </p:nvCxnSpPr>
        <p:spPr>
          <a:xfrm flipV="1">
            <a:off x="6079450" y="3233351"/>
            <a:ext cx="727576" cy="20674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8E2548C5-B281-4CC1-B106-655A46C7DBB6}"/>
              </a:ext>
            </a:extLst>
          </p:cNvPr>
          <p:cNvCxnSpPr>
            <a:stCxn id="244" idx="0"/>
            <a:endCxn id="248" idx="2"/>
          </p:cNvCxnSpPr>
          <p:nvPr/>
        </p:nvCxnSpPr>
        <p:spPr>
          <a:xfrm flipV="1">
            <a:off x="3947499" y="3219509"/>
            <a:ext cx="109866" cy="2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B36FA4F-775E-4F81-93A4-5D538D8C0A6C}"/>
              </a:ext>
            </a:extLst>
          </p:cNvPr>
          <p:cNvCxnSpPr>
            <a:stCxn id="244" idx="2"/>
            <a:endCxn id="247" idx="0"/>
          </p:cNvCxnSpPr>
          <p:nvPr/>
        </p:nvCxnSpPr>
        <p:spPr>
          <a:xfrm flipH="1">
            <a:off x="3839250" y="3871693"/>
            <a:ext cx="108249" cy="6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76D29C0-7D53-40F3-96BD-02013977E5F3}"/>
              </a:ext>
            </a:extLst>
          </p:cNvPr>
          <p:cNvCxnSpPr>
            <a:cxnSpLocks/>
            <a:stCxn id="263" idx="0"/>
            <a:endCxn id="260" idx="2"/>
          </p:cNvCxnSpPr>
          <p:nvPr/>
        </p:nvCxnSpPr>
        <p:spPr>
          <a:xfrm flipH="1" flipV="1">
            <a:off x="5767313" y="4935874"/>
            <a:ext cx="312137" cy="36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/>
              <p:nvPr/>
            </p:nvSpPr>
            <p:spPr>
              <a:xfrm>
                <a:off x="6044638" y="2243103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638" y="2243103"/>
                <a:ext cx="661848" cy="382412"/>
              </a:xfrm>
              <a:prstGeom prst="rect">
                <a:avLst/>
              </a:prstGeom>
              <a:blipFill>
                <a:blip r:embed="rId13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/>
              <p:nvPr/>
            </p:nvSpPr>
            <p:spPr>
              <a:xfrm>
                <a:off x="6605945" y="1735583"/>
                <a:ext cx="667106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945" y="1735583"/>
                <a:ext cx="667106" cy="382412"/>
              </a:xfrm>
              <a:prstGeom prst="rect">
                <a:avLst/>
              </a:prstGeom>
              <a:blipFill>
                <a:blip r:embed="rId14"/>
                <a:stretch>
                  <a:fillRect b="-1406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9CDD7952-6543-4F17-BF63-D0C51048F203}"/>
              </a:ext>
            </a:extLst>
          </p:cNvPr>
          <p:cNvCxnSpPr>
            <a:stCxn id="277" idx="2"/>
            <a:endCxn id="252" idx="0"/>
          </p:cNvCxnSpPr>
          <p:nvPr/>
        </p:nvCxnSpPr>
        <p:spPr>
          <a:xfrm>
            <a:off x="6375562" y="2625515"/>
            <a:ext cx="431464" cy="2385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/>
              <p:nvPr/>
            </p:nvSpPr>
            <p:spPr>
              <a:xfrm>
                <a:off x="7455380" y="1759025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380" y="1759025"/>
                <a:ext cx="804579" cy="382412"/>
              </a:xfrm>
              <a:prstGeom prst="rect">
                <a:avLst/>
              </a:prstGeom>
              <a:blipFill>
                <a:blip r:embed="rId15"/>
                <a:stretch>
                  <a:fillRect b="-1406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38428D5-DCA0-4FBD-9FB4-6C4AC5AA806E}"/>
              </a:ext>
            </a:extLst>
          </p:cNvPr>
          <p:cNvCxnSpPr>
            <a:stCxn id="278" idx="2"/>
            <a:endCxn id="252" idx="0"/>
          </p:cNvCxnSpPr>
          <p:nvPr/>
        </p:nvCxnSpPr>
        <p:spPr>
          <a:xfrm flipH="1">
            <a:off x="6807026" y="2117995"/>
            <a:ext cx="132472" cy="746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4CE24DB9-ABC1-4401-9E0F-B43608C28AE1}"/>
              </a:ext>
            </a:extLst>
          </p:cNvPr>
          <p:cNvCxnSpPr>
            <a:cxnSpLocks/>
            <a:stCxn id="280" idx="2"/>
            <a:endCxn id="252" idx="0"/>
          </p:cNvCxnSpPr>
          <p:nvPr/>
        </p:nvCxnSpPr>
        <p:spPr>
          <a:xfrm flipH="1">
            <a:off x="6807026" y="2141437"/>
            <a:ext cx="1050644" cy="72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2F801555-4537-4EFF-8253-153515036943}"/>
              </a:ext>
            </a:extLst>
          </p:cNvPr>
          <p:cNvSpPr txBox="1"/>
          <p:nvPr/>
        </p:nvSpPr>
        <p:spPr>
          <a:xfrm>
            <a:off x="2331020" y="6063372"/>
            <a:ext cx="766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Solution: Idem to RL in awake state but substituting action selection mechanism</a:t>
            </a:r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B16B83E-975D-4170-97FD-523FC87A2C1C}"/>
              </a:ext>
            </a:extLst>
          </p:cNvPr>
          <p:cNvCxnSpPr>
            <a:stCxn id="252" idx="2"/>
            <a:endCxn id="245" idx="0"/>
          </p:cNvCxnSpPr>
          <p:nvPr/>
        </p:nvCxnSpPr>
        <p:spPr>
          <a:xfrm flipH="1">
            <a:off x="4909399" y="3233351"/>
            <a:ext cx="1897627" cy="67765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/>
              <p:nvPr/>
            </p:nvSpPr>
            <p:spPr>
              <a:xfrm>
                <a:off x="7384268" y="2916402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268" y="2916402"/>
                <a:ext cx="661848" cy="382412"/>
              </a:xfrm>
              <a:prstGeom prst="rect">
                <a:avLst/>
              </a:prstGeom>
              <a:blipFill>
                <a:blip r:embed="rId16"/>
                <a:stretch>
                  <a:fillRect b="-12308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3B537FB-4408-4445-A4EB-C1A2FEAA4CB0}"/>
              </a:ext>
            </a:extLst>
          </p:cNvPr>
          <p:cNvCxnSpPr>
            <a:cxnSpLocks/>
            <a:stCxn id="252" idx="3"/>
            <a:endCxn id="325" idx="1"/>
          </p:cNvCxnSpPr>
          <p:nvPr/>
        </p:nvCxnSpPr>
        <p:spPr>
          <a:xfrm>
            <a:off x="7147985" y="3048685"/>
            <a:ext cx="236283" cy="5892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/>
              <p:nvPr/>
            </p:nvSpPr>
            <p:spPr>
              <a:xfrm>
                <a:off x="8235191" y="3590097"/>
                <a:ext cx="482312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91" y="3590097"/>
                <a:ext cx="48231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D3342921-837B-4BF4-BBB2-BB208100F8C8}"/>
              </a:ext>
            </a:extLst>
          </p:cNvPr>
          <p:cNvCxnSpPr>
            <a:cxnSpLocks/>
            <a:stCxn id="325" idx="3"/>
            <a:endCxn id="335" idx="0"/>
          </p:cNvCxnSpPr>
          <p:nvPr/>
        </p:nvCxnSpPr>
        <p:spPr>
          <a:xfrm>
            <a:off x="8046116" y="3107608"/>
            <a:ext cx="430231" cy="48248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D203A85E-4C5A-496C-BD9A-25D5F8340DF8}"/>
              </a:ext>
            </a:extLst>
          </p:cNvPr>
          <p:cNvCxnSpPr>
            <a:cxnSpLocks/>
            <a:stCxn id="280" idx="2"/>
            <a:endCxn id="335" idx="0"/>
          </p:cNvCxnSpPr>
          <p:nvPr/>
        </p:nvCxnSpPr>
        <p:spPr>
          <a:xfrm>
            <a:off x="7857670" y="2141437"/>
            <a:ext cx="618677" cy="1448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FCC16B8D-D92D-4C8A-AF91-267B437563CA}"/>
              </a:ext>
            </a:extLst>
          </p:cNvPr>
          <p:cNvCxnSpPr>
            <a:cxnSpLocks/>
            <a:stCxn id="335" idx="1"/>
            <a:endCxn id="251" idx="2"/>
          </p:cNvCxnSpPr>
          <p:nvPr/>
        </p:nvCxnSpPr>
        <p:spPr>
          <a:xfrm flipH="1" flipV="1">
            <a:off x="5493862" y="3232716"/>
            <a:ext cx="2741329" cy="542047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05EC039-E9A1-4DD9-9EE9-F02C375A3EEC}"/>
                  </a:ext>
                </a:extLst>
              </p:cNvPr>
              <p:cNvSpPr txBox="1"/>
              <p:nvPr/>
            </p:nvSpPr>
            <p:spPr>
              <a:xfrm>
                <a:off x="4798222" y="5754274"/>
                <a:ext cx="42550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05EC039-E9A1-4DD9-9EE9-F02C375A3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222" y="5754274"/>
                <a:ext cx="42550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2664E92-2201-410F-90F2-FE60A92D6B83}"/>
              </a:ext>
            </a:extLst>
          </p:cNvPr>
          <p:cNvCxnSpPr>
            <a:cxnSpLocks/>
            <a:stCxn id="99" idx="3"/>
            <a:endCxn id="263" idx="1"/>
          </p:cNvCxnSpPr>
          <p:nvPr/>
        </p:nvCxnSpPr>
        <p:spPr>
          <a:xfrm flipV="1">
            <a:off x="5223723" y="5485482"/>
            <a:ext cx="628934" cy="45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57F57BB-D387-4473-9CCE-089B98EC683D}"/>
                  </a:ext>
                </a:extLst>
              </p:cNvPr>
              <p:cNvSpPr txBox="1"/>
              <p:nvPr/>
            </p:nvSpPr>
            <p:spPr>
              <a:xfrm>
                <a:off x="1624069" y="5315173"/>
                <a:ext cx="579710" cy="391646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E0202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57F57BB-D387-4473-9CCE-089B98EC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069" y="5315173"/>
                <a:ext cx="579710" cy="391646"/>
              </a:xfrm>
              <a:prstGeom prst="rect">
                <a:avLst/>
              </a:prstGeom>
              <a:blipFill>
                <a:blip r:embed="rId19"/>
                <a:stretch>
                  <a:fillRect b="-6061"/>
                </a:stretch>
              </a:blipFill>
              <a:ln>
                <a:solidFill>
                  <a:srgbClr val="FE0202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FC76B90-A2DB-431A-B709-ABCA58D5F72E}"/>
              </a:ext>
            </a:extLst>
          </p:cNvPr>
          <p:cNvCxnSpPr>
            <a:cxnSpLocks/>
            <a:stCxn id="103" idx="3"/>
            <a:endCxn id="258" idx="1"/>
          </p:cNvCxnSpPr>
          <p:nvPr/>
        </p:nvCxnSpPr>
        <p:spPr>
          <a:xfrm flipV="1">
            <a:off x="2203779" y="5490759"/>
            <a:ext cx="417935" cy="2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81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841A-1025-45A2-9C10-C4FD33CF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088"/>
            <a:ext cx="10515600" cy="721803"/>
          </a:xfrm>
        </p:spPr>
        <p:txBody>
          <a:bodyPr>
            <a:normAutofit/>
          </a:bodyPr>
          <a:lstStyle/>
          <a:p>
            <a:r>
              <a:rPr lang="en-US" dirty="0"/>
              <a:t>07/10/2018 – Q update was modified, see log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0E51CD8-2D9E-412E-9374-9EB67892467C}"/>
              </a:ext>
            </a:extLst>
          </p:cNvPr>
          <p:cNvSpPr txBox="1"/>
          <p:nvPr/>
        </p:nvSpPr>
        <p:spPr>
          <a:xfrm>
            <a:off x="5315268" y="1399929"/>
            <a:ext cx="71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/>
              <p:nvPr/>
            </p:nvSpPr>
            <p:spPr>
              <a:xfrm>
                <a:off x="3290176" y="3876264"/>
                <a:ext cx="4271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176" y="3876264"/>
                <a:ext cx="4271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/>
              <p:nvPr/>
            </p:nvSpPr>
            <p:spPr>
              <a:xfrm>
                <a:off x="4168118" y="3876264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118" y="3876264"/>
                <a:ext cx="804579" cy="382412"/>
              </a:xfrm>
              <a:prstGeom prst="rect">
                <a:avLst/>
              </a:prstGeom>
              <a:blipFill>
                <a:blip r:embed="rId3"/>
                <a:stretch>
                  <a:fillRect b="-12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/>
              <p:nvPr/>
            </p:nvSpPr>
            <p:spPr>
              <a:xfrm>
                <a:off x="5385126" y="4419501"/>
                <a:ext cx="667106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126" y="4419501"/>
                <a:ext cx="667106" cy="382412"/>
              </a:xfrm>
              <a:prstGeom prst="rect">
                <a:avLst/>
              </a:prstGeom>
              <a:blipFill>
                <a:blip r:embed="rId4"/>
                <a:stretch>
                  <a:fillRect b="-13846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/>
              <p:nvPr/>
            </p:nvSpPr>
            <p:spPr>
              <a:xfrm>
                <a:off x="3170192" y="3207024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FE020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E0202"/>
                  </a:solidFill>
                </a:endParaRPr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92" y="3207024"/>
                <a:ext cx="661848" cy="382412"/>
              </a:xfrm>
              <a:prstGeom prst="rect">
                <a:avLst/>
              </a:prstGeom>
              <a:blipFill>
                <a:blip r:embed="rId5"/>
                <a:stretch>
                  <a:fillRect b="-12308"/>
                </a:stretch>
              </a:blipFill>
              <a:ln>
                <a:solidFill>
                  <a:srgbClr val="FE0202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/>
              <p:nvPr/>
            </p:nvSpPr>
            <p:spPr>
              <a:xfrm>
                <a:off x="4190161" y="4900786"/>
                <a:ext cx="543995" cy="396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161" y="4900786"/>
                <a:ext cx="543995" cy="396647"/>
              </a:xfrm>
              <a:prstGeom prst="rect">
                <a:avLst/>
              </a:prstGeom>
              <a:blipFill>
                <a:blip r:embed="rId6"/>
                <a:stretch>
                  <a:fillRect b="-14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/>
              <p:nvPr/>
            </p:nvSpPr>
            <p:spPr>
              <a:xfrm>
                <a:off x="4329312" y="3207024"/>
                <a:ext cx="701923" cy="399468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312" y="3207024"/>
                <a:ext cx="701923" cy="3994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E020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/>
              <p:nvPr/>
            </p:nvSpPr>
            <p:spPr>
              <a:xfrm>
                <a:off x="3361437" y="2464518"/>
                <a:ext cx="8963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7" y="2464518"/>
                <a:ext cx="8963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/>
              <p:nvPr/>
            </p:nvSpPr>
            <p:spPr>
              <a:xfrm>
                <a:off x="5784264" y="2504978"/>
                <a:ext cx="6652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264" y="2504978"/>
                <a:ext cx="6652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/>
              <p:nvPr/>
            </p:nvSpPr>
            <p:spPr>
              <a:xfrm>
                <a:off x="5767637" y="3250367"/>
                <a:ext cx="6982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637" y="3250367"/>
                <a:ext cx="6982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/>
              <p:nvPr/>
            </p:nvSpPr>
            <p:spPr>
              <a:xfrm>
                <a:off x="7088976" y="3251002"/>
                <a:ext cx="68191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976" y="3251002"/>
                <a:ext cx="681918" cy="369332"/>
              </a:xfrm>
              <a:prstGeom prst="rect">
                <a:avLst/>
              </a:prstGeom>
              <a:blipFill>
                <a:blip r:embed="rId11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7D50D6A0-8ECC-4CD2-AA5B-A2D7849A37F7}"/>
              </a:ext>
            </a:extLst>
          </p:cNvPr>
          <p:cNvCxnSpPr>
            <a:stCxn id="249" idx="3"/>
            <a:endCxn id="250" idx="1"/>
          </p:cNvCxnSpPr>
          <p:nvPr/>
        </p:nvCxnSpPr>
        <p:spPr>
          <a:xfrm>
            <a:off x="4257836" y="2649184"/>
            <a:ext cx="1526428" cy="4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679E2E7-860C-434A-9BEB-FE8C377DAFB5}"/>
              </a:ext>
            </a:extLst>
          </p:cNvPr>
          <p:cNvCxnSpPr>
            <a:stCxn id="243" idx="3"/>
            <a:endCxn id="244" idx="1"/>
          </p:cNvCxnSpPr>
          <p:nvPr/>
        </p:nvCxnSpPr>
        <p:spPr>
          <a:xfrm>
            <a:off x="3717280" y="4060930"/>
            <a:ext cx="450838" cy="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D361FF9C-7878-48C7-91E9-93D4399AA13E}"/>
              </a:ext>
            </a:extLst>
          </p:cNvPr>
          <p:cNvCxnSpPr>
            <a:cxnSpLocks/>
            <a:stCxn id="246" idx="3"/>
            <a:endCxn id="248" idx="1"/>
          </p:cNvCxnSpPr>
          <p:nvPr/>
        </p:nvCxnSpPr>
        <p:spPr>
          <a:xfrm>
            <a:off x="3832040" y="3398230"/>
            <a:ext cx="497272" cy="8528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A03760C-302A-49A7-AAC0-E381CF5F0908}"/>
              </a:ext>
            </a:extLst>
          </p:cNvPr>
          <p:cNvCxnSpPr>
            <a:cxnSpLocks/>
            <a:stCxn id="245" idx="1"/>
            <a:endCxn id="247" idx="0"/>
          </p:cNvCxnSpPr>
          <p:nvPr/>
        </p:nvCxnSpPr>
        <p:spPr>
          <a:xfrm flipH="1">
            <a:off x="4462159" y="4610707"/>
            <a:ext cx="922967" cy="29007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B962C7C2-FF6A-480C-BFF0-958A0E697069}"/>
              </a:ext>
            </a:extLst>
          </p:cNvPr>
          <p:cNvCxnSpPr>
            <a:stCxn id="248" idx="3"/>
            <a:endCxn id="251" idx="1"/>
          </p:cNvCxnSpPr>
          <p:nvPr/>
        </p:nvCxnSpPr>
        <p:spPr>
          <a:xfrm>
            <a:off x="5031235" y="3406758"/>
            <a:ext cx="736402" cy="28275"/>
          </a:xfrm>
          <a:prstGeom prst="straightConnector1">
            <a:avLst/>
          </a:prstGeom>
          <a:ln>
            <a:solidFill>
              <a:srgbClr val="FE02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34F3C097-B2BE-400A-93C7-6A8F1E12F377}"/>
              </a:ext>
            </a:extLst>
          </p:cNvPr>
          <p:cNvSpPr txBox="1"/>
          <p:nvPr/>
        </p:nvSpPr>
        <p:spPr>
          <a:xfrm>
            <a:off x="4006087" y="5702156"/>
            <a:ext cx="935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E41A6E1-EAF9-41DB-9D80-4D9CD2F2F9F8}"/>
              </a:ext>
            </a:extLst>
          </p:cNvPr>
          <p:cNvSpPr txBox="1"/>
          <p:nvPr/>
        </p:nvSpPr>
        <p:spPr>
          <a:xfrm>
            <a:off x="5206275" y="4978711"/>
            <a:ext cx="58971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Max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8537432-FF88-4442-87D5-8AC32ABA25AB}"/>
              </a:ext>
            </a:extLst>
          </p:cNvPr>
          <p:cNvSpPr txBox="1"/>
          <p:nvPr/>
        </p:nvSpPr>
        <p:spPr>
          <a:xfrm>
            <a:off x="6024032" y="4953525"/>
            <a:ext cx="73238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isMax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0D46541-8B65-44BB-83CA-B14D839DA7F5}"/>
              </a:ext>
            </a:extLst>
          </p:cNvPr>
          <p:cNvSpPr txBox="1"/>
          <p:nvPr/>
        </p:nvSpPr>
        <p:spPr>
          <a:xfrm>
            <a:off x="5175815" y="5702156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A923FA2-CB35-4086-A284-6172C9625007}"/>
              </a:ext>
            </a:extLst>
          </p:cNvPr>
          <p:cNvSpPr txBox="1"/>
          <p:nvPr/>
        </p:nvSpPr>
        <p:spPr>
          <a:xfrm>
            <a:off x="5773819" y="5689242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/>
              <p:nvPr/>
            </p:nvSpPr>
            <p:spPr>
              <a:xfrm>
                <a:off x="6976349" y="5687799"/>
                <a:ext cx="453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349" y="5687799"/>
                <a:ext cx="45358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12873E0-D7EF-4CB7-85C9-F9D7DC5D9681}"/>
              </a:ext>
            </a:extLst>
          </p:cNvPr>
          <p:cNvCxnSpPr>
            <a:stCxn id="247" idx="3"/>
            <a:endCxn id="259" idx="1"/>
          </p:cNvCxnSpPr>
          <p:nvPr/>
        </p:nvCxnSpPr>
        <p:spPr>
          <a:xfrm>
            <a:off x="4734156" y="5099110"/>
            <a:ext cx="472119" cy="6426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349BBE0-6F47-4E01-B92F-DD645EB1E062}"/>
              </a:ext>
            </a:extLst>
          </p:cNvPr>
          <p:cNvCxnSpPr>
            <a:stCxn id="259" idx="3"/>
            <a:endCxn id="260" idx="1"/>
          </p:cNvCxnSpPr>
          <p:nvPr/>
        </p:nvCxnSpPr>
        <p:spPr>
          <a:xfrm flipV="1">
            <a:off x="5795988" y="5138191"/>
            <a:ext cx="228044" cy="2518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5B7FE286-07EA-4116-898F-A36D69DAAC93}"/>
              </a:ext>
            </a:extLst>
          </p:cNvPr>
          <p:cNvCxnSpPr>
            <a:cxnSpLocks/>
            <a:stCxn id="247" idx="2"/>
            <a:endCxn id="258" idx="0"/>
          </p:cNvCxnSpPr>
          <p:nvPr/>
        </p:nvCxnSpPr>
        <p:spPr>
          <a:xfrm>
            <a:off x="4462159" y="5297433"/>
            <a:ext cx="11909" cy="40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A0125D88-98CF-4126-AF7E-9406B03B17B6}"/>
              </a:ext>
            </a:extLst>
          </p:cNvPr>
          <p:cNvCxnSpPr>
            <a:stCxn id="258" idx="3"/>
            <a:endCxn id="261" idx="1"/>
          </p:cNvCxnSpPr>
          <p:nvPr/>
        </p:nvCxnSpPr>
        <p:spPr>
          <a:xfrm>
            <a:off x="4942049" y="5886822"/>
            <a:ext cx="233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3EE57773-BA73-4592-B20D-5EA58B833EC5}"/>
              </a:ext>
            </a:extLst>
          </p:cNvPr>
          <p:cNvCxnSpPr>
            <a:stCxn id="261" idx="3"/>
            <a:endCxn id="262" idx="1"/>
          </p:cNvCxnSpPr>
          <p:nvPr/>
        </p:nvCxnSpPr>
        <p:spPr>
          <a:xfrm flipV="1">
            <a:off x="5602535" y="5873908"/>
            <a:ext cx="171284" cy="1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419196A8-EB3D-4AA6-B331-A35D2ED7D7A0}"/>
              </a:ext>
            </a:extLst>
          </p:cNvPr>
          <p:cNvCxnSpPr>
            <a:stCxn id="262" idx="3"/>
            <a:endCxn id="263" idx="1"/>
          </p:cNvCxnSpPr>
          <p:nvPr/>
        </p:nvCxnSpPr>
        <p:spPr>
          <a:xfrm flipV="1">
            <a:off x="6200539" y="5872465"/>
            <a:ext cx="775810" cy="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D48723DE-E665-4F3C-8685-BD06BAB0A24E}"/>
              </a:ext>
            </a:extLst>
          </p:cNvPr>
          <p:cNvCxnSpPr>
            <a:stCxn id="260" idx="0"/>
            <a:endCxn id="251" idx="2"/>
          </p:cNvCxnSpPr>
          <p:nvPr/>
        </p:nvCxnSpPr>
        <p:spPr>
          <a:xfrm flipH="1" flipV="1">
            <a:off x="6116771" y="3619699"/>
            <a:ext cx="273451" cy="1333826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6B4A00D-80AF-4E79-8206-5C2082A31CDB}"/>
              </a:ext>
            </a:extLst>
          </p:cNvPr>
          <p:cNvCxnSpPr>
            <a:stCxn id="250" idx="2"/>
            <a:endCxn id="251" idx="0"/>
          </p:cNvCxnSpPr>
          <p:nvPr/>
        </p:nvCxnSpPr>
        <p:spPr>
          <a:xfrm flipH="1">
            <a:off x="6116771" y="2874310"/>
            <a:ext cx="117" cy="3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78831DB7-ED0B-42A9-BCFE-177D66A19F0B}"/>
              </a:ext>
            </a:extLst>
          </p:cNvPr>
          <p:cNvCxnSpPr>
            <a:stCxn id="251" idx="3"/>
            <a:endCxn id="252" idx="1"/>
          </p:cNvCxnSpPr>
          <p:nvPr/>
        </p:nvCxnSpPr>
        <p:spPr>
          <a:xfrm>
            <a:off x="6465905" y="3435033"/>
            <a:ext cx="623071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C30E574A-CA24-4381-98E6-E2936557CCC9}"/>
              </a:ext>
            </a:extLst>
          </p:cNvPr>
          <p:cNvCxnSpPr>
            <a:stCxn id="263" idx="0"/>
            <a:endCxn id="252" idx="2"/>
          </p:cNvCxnSpPr>
          <p:nvPr/>
        </p:nvCxnSpPr>
        <p:spPr>
          <a:xfrm flipV="1">
            <a:off x="7203142" y="3620334"/>
            <a:ext cx="226793" cy="20674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8E2548C5-B281-4CC1-B106-655A46C7DBB6}"/>
              </a:ext>
            </a:extLst>
          </p:cNvPr>
          <p:cNvCxnSpPr>
            <a:stCxn id="244" idx="0"/>
            <a:endCxn id="248" idx="2"/>
          </p:cNvCxnSpPr>
          <p:nvPr/>
        </p:nvCxnSpPr>
        <p:spPr>
          <a:xfrm flipV="1">
            <a:off x="4570408" y="3606492"/>
            <a:ext cx="109866" cy="2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B36FA4F-775E-4F81-93A4-5D538D8C0A6C}"/>
              </a:ext>
            </a:extLst>
          </p:cNvPr>
          <p:cNvCxnSpPr>
            <a:stCxn id="244" idx="2"/>
            <a:endCxn id="247" idx="0"/>
          </p:cNvCxnSpPr>
          <p:nvPr/>
        </p:nvCxnSpPr>
        <p:spPr>
          <a:xfrm flipH="1">
            <a:off x="4462159" y="4258676"/>
            <a:ext cx="108249" cy="6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76D29C0-7D53-40F3-96BD-02013977E5F3}"/>
              </a:ext>
            </a:extLst>
          </p:cNvPr>
          <p:cNvCxnSpPr>
            <a:cxnSpLocks/>
            <a:stCxn id="263" idx="0"/>
            <a:endCxn id="260" idx="2"/>
          </p:cNvCxnSpPr>
          <p:nvPr/>
        </p:nvCxnSpPr>
        <p:spPr>
          <a:xfrm flipH="1" flipV="1">
            <a:off x="6390222" y="5322857"/>
            <a:ext cx="812920" cy="36494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/>
              <p:nvPr/>
            </p:nvSpPr>
            <p:spPr>
              <a:xfrm>
                <a:off x="6589647" y="2656154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47" y="2656154"/>
                <a:ext cx="661848" cy="382412"/>
              </a:xfrm>
              <a:prstGeom prst="rect">
                <a:avLst/>
              </a:prstGeom>
              <a:blipFill>
                <a:blip r:embed="rId13"/>
                <a:stretch>
                  <a:fillRect b="-1406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/>
              <p:nvPr/>
            </p:nvSpPr>
            <p:spPr>
              <a:xfrm>
                <a:off x="7278775" y="2177838"/>
                <a:ext cx="667106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775" y="2177838"/>
                <a:ext cx="667106" cy="382412"/>
              </a:xfrm>
              <a:prstGeom prst="rect">
                <a:avLst/>
              </a:prstGeom>
              <a:blipFill>
                <a:blip r:embed="rId14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9CDD7952-6543-4F17-BF63-D0C51048F203}"/>
              </a:ext>
            </a:extLst>
          </p:cNvPr>
          <p:cNvCxnSpPr>
            <a:stCxn id="277" idx="2"/>
            <a:endCxn id="252" idx="0"/>
          </p:cNvCxnSpPr>
          <p:nvPr/>
        </p:nvCxnSpPr>
        <p:spPr>
          <a:xfrm>
            <a:off x="6920571" y="3038566"/>
            <a:ext cx="509364" cy="2124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/>
              <p:nvPr/>
            </p:nvSpPr>
            <p:spPr>
              <a:xfrm>
                <a:off x="8078289" y="2146008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289" y="2146008"/>
                <a:ext cx="804579" cy="382412"/>
              </a:xfrm>
              <a:prstGeom prst="rect">
                <a:avLst/>
              </a:prstGeom>
              <a:blipFill>
                <a:blip r:embed="rId15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38428D5-DCA0-4FBD-9FB4-6C4AC5AA806E}"/>
              </a:ext>
            </a:extLst>
          </p:cNvPr>
          <p:cNvCxnSpPr>
            <a:stCxn id="278" idx="2"/>
            <a:endCxn id="252" idx="0"/>
          </p:cNvCxnSpPr>
          <p:nvPr/>
        </p:nvCxnSpPr>
        <p:spPr>
          <a:xfrm flipH="1">
            <a:off x="7429935" y="2560250"/>
            <a:ext cx="182393" cy="6907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4CE24DB9-ABC1-4401-9E0F-B43608C28AE1}"/>
              </a:ext>
            </a:extLst>
          </p:cNvPr>
          <p:cNvCxnSpPr>
            <a:cxnSpLocks/>
            <a:stCxn id="280" idx="2"/>
            <a:endCxn id="252" idx="0"/>
          </p:cNvCxnSpPr>
          <p:nvPr/>
        </p:nvCxnSpPr>
        <p:spPr>
          <a:xfrm flipH="1">
            <a:off x="7429935" y="2528420"/>
            <a:ext cx="1050644" cy="72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B16B83E-975D-4170-97FD-523FC87A2C1C}"/>
              </a:ext>
            </a:extLst>
          </p:cNvPr>
          <p:cNvCxnSpPr>
            <a:stCxn id="252" idx="2"/>
            <a:endCxn id="245" idx="0"/>
          </p:cNvCxnSpPr>
          <p:nvPr/>
        </p:nvCxnSpPr>
        <p:spPr>
          <a:xfrm flipH="1">
            <a:off x="5718679" y="3620334"/>
            <a:ext cx="1711256" cy="79916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/>
              <p:nvPr/>
            </p:nvSpPr>
            <p:spPr>
              <a:xfrm>
                <a:off x="8007177" y="3303385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177" y="3303385"/>
                <a:ext cx="661848" cy="382412"/>
              </a:xfrm>
              <a:prstGeom prst="rect">
                <a:avLst/>
              </a:prstGeom>
              <a:blipFill>
                <a:blip r:embed="rId16"/>
                <a:stretch>
                  <a:fillRect b="-13846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3B537FB-4408-4445-A4EB-C1A2FEAA4CB0}"/>
              </a:ext>
            </a:extLst>
          </p:cNvPr>
          <p:cNvCxnSpPr>
            <a:cxnSpLocks/>
            <a:stCxn id="252" idx="3"/>
            <a:endCxn id="325" idx="1"/>
          </p:cNvCxnSpPr>
          <p:nvPr/>
        </p:nvCxnSpPr>
        <p:spPr>
          <a:xfrm>
            <a:off x="7770894" y="3435668"/>
            <a:ext cx="236283" cy="5892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/>
              <p:nvPr/>
            </p:nvSpPr>
            <p:spPr>
              <a:xfrm>
                <a:off x="8858100" y="3977080"/>
                <a:ext cx="485966" cy="39664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100" y="3977080"/>
                <a:ext cx="485966" cy="39664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D3342921-837B-4BF4-BBB2-BB208100F8C8}"/>
              </a:ext>
            </a:extLst>
          </p:cNvPr>
          <p:cNvCxnSpPr>
            <a:cxnSpLocks/>
            <a:stCxn id="325" idx="3"/>
            <a:endCxn id="335" idx="0"/>
          </p:cNvCxnSpPr>
          <p:nvPr/>
        </p:nvCxnSpPr>
        <p:spPr>
          <a:xfrm>
            <a:off x="8669025" y="3494591"/>
            <a:ext cx="432058" cy="48248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D203A85E-4C5A-496C-BD9A-25D5F8340DF8}"/>
              </a:ext>
            </a:extLst>
          </p:cNvPr>
          <p:cNvCxnSpPr>
            <a:cxnSpLocks/>
            <a:stCxn id="280" idx="2"/>
            <a:endCxn id="335" idx="0"/>
          </p:cNvCxnSpPr>
          <p:nvPr/>
        </p:nvCxnSpPr>
        <p:spPr>
          <a:xfrm>
            <a:off x="8480579" y="2528420"/>
            <a:ext cx="620504" cy="1448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FCC16B8D-D92D-4C8A-AF91-267B437563CA}"/>
              </a:ext>
            </a:extLst>
          </p:cNvPr>
          <p:cNvCxnSpPr>
            <a:cxnSpLocks/>
            <a:stCxn id="335" idx="1"/>
            <a:endCxn id="251" idx="2"/>
          </p:cNvCxnSpPr>
          <p:nvPr/>
        </p:nvCxnSpPr>
        <p:spPr>
          <a:xfrm flipH="1" flipV="1">
            <a:off x="6116771" y="3619699"/>
            <a:ext cx="2741329" cy="555705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02EBD72-F39F-4340-954A-8966EF18FC0F}"/>
              </a:ext>
            </a:extLst>
          </p:cNvPr>
          <p:cNvSpPr txBox="1"/>
          <p:nvPr/>
        </p:nvSpPr>
        <p:spPr>
          <a:xfrm>
            <a:off x="123092" y="43412"/>
            <a:ext cx="1206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dashed arrows mean that the element is used before updating (</a:t>
            </a:r>
            <a:r>
              <a:rPr lang="en-US" sz="1400" dirty="0" err="1"/>
              <a:t>i.e</a:t>
            </a:r>
            <a:r>
              <a:rPr lang="en-US" sz="1400" dirty="0"/>
              <a:t>: use instance at t-1).</a:t>
            </a:r>
          </a:p>
          <a:p>
            <a:r>
              <a:rPr lang="en-US" sz="1400" dirty="0"/>
              <a:t>Note: dashed boxes means the box is the same as another one with the same name. The solid box indicates where is the module calculated 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83C4937-9407-462D-B454-BE8C4A73D10E}"/>
              </a:ext>
            </a:extLst>
          </p:cNvPr>
          <p:cNvCxnSpPr>
            <a:cxnSpLocks/>
            <a:stCxn id="263" idx="0"/>
            <a:endCxn id="251" idx="2"/>
          </p:cNvCxnSpPr>
          <p:nvPr/>
        </p:nvCxnSpPr>
        <p:spPr>
          <a:xfrm flipH="1" flipV="1">
            <a:off x="6116771" y="3619699"/>
            <a:ext cx="1086371" cy="206810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E2116B7-52BA-4A59-9C4F-6E11A88E1940}"/>
              </a:ext>
            </a:extLst>
          </p:cNvPr>
          <p:cNvCxnSpPr>
            <a:cxnSpLocks/>
            <a:stCxn id="247" idx="0"/>
            <a:endCxn id="251" idx="2"/>
          </p:cNvCxnSpPr>
          <p:nvPr/>
        </p:nvCxnSpPr>
        <p:spPr>
          <a:xfrm flipV="1">
            <a:off x="4462159" y="3619699"/>
            <a:ext cx="1654612" cy="1281087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BFFA4B1-D5BA-4A0E-8682-28C1E3ACDDB9}"/>
              </a:ext>
            </a:extLst>
          </p:cNvPr>
          <p:cNvSpPr txBox="1"/>
          <p:nvPr/>
        </p:nvSpPr>
        <p:spPr>
          <a:xfrm>
            <a:off x="8514139" y="4887580"/>
            <a:ext cx="2809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max calculation was moved to the module which calculates the error.</a:t>
            </a:r>
          </a:p>
          <a:p>
            <a:r>
              <a:rPr lang="en-US" sz="1400" dirty="0"/>
              <a:t>Now, two different error signals are calculated.</a:t>
            </a:r>
          </a:p>
          <a:p>
            <a:r>
              <a:rPr lang="en-US" sz="1400" dirty="0"/>
              <a:t>Same for replay model.</a:t>
            </a:r>
          </a:p>
        </p:txBody>
      </p:sp>
    </p:spTree>
    <p:extLst>
      <p:ext uri="{BB962C8B-B14F-4D97-AF65-F5344CB8AC3E}">
        <p14:creationId xmlns:p14="http://schemas.microsoft.com/office/powerpoint/2010/main" val="428502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0C32-5C6D-4680-809D-EB1E99F8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3D0E4-C2CB-45A3-94C1-0DA5658C5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67" y="1883443"/>
            <a:ext cx="8508353" cy="46094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EB3E82-1171-44AB-8F4F-90321C5E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Issue 4 – For better performance HD cells are required, otherwise it is difficult to distinguish between different scenarios. Take for example the point near the food, that point may end up having a preference for all directions since Radial basis functions generalize the policy value to all vicinity.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03C0BC-3753-4B8D-84E5-DCD552CA6CB7}"/>
              </a:ext>
            </a:extLst>
          </p:cNvPr>
          <p:cNvCxnSpPr>
            <a:cxnSpLocks/>
          </p:cNvCxnSpPr>
          <p:nvPr/>
        </p:nvCxnSpPr>
        <p:spPr>
          <a:xfrm>
            <a:off x="2165230" y="1607105"/>
            <a:ext cx="0" cy="98082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B47610-B3C2-4E3D-81FE-5A1747934FC7}"/>
              </a:ext>
            </a:extLst>
          </p:cNvPr>
          <p:cNvCxnSpPr>
            <a:cxnSpLocks/>
          </p:cNvCxnSpPr>
          <p:nvPr/>
        </p:nvCxnSpPr>
        <p:spPr>
          <a:xfrm>
            <a:off x="2294626" y="1607105"/>
            <a:ext cx="4986068" cy="1299997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47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53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516</Words>
  <Application>Microsoft Office PowerPoint</Application>
  <PresentationFormat>Widescreen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Issue 3 – modifying awake model to solve issue</vt:lpstr>
      <vt:lpstr>Issue 3 – modifying asleep model to solve issue</vt:lpstr>
      <vt:lpstr>07/10/2018 – Q update was modified, see log</vt:lpstr>
      <vt:lpstr>Issue 4 – For better performance HD cells are required, otherwise it is difficult to distinguish between different scenarios. Take for example the point near the food, that point may end up having a preference for all directions since Radial basis functions generalize the policy value to all vicinity.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Scleidorovich</dc:creator>
  <cp:lastModifiedBy>Pablo Scleidorovich</cp:lastModifiedBy>
  <cp:revision>33</cp:revision>
  <dcterms:created xsi:type="dcterms:W3CDTF">2018-07-02T23:30:28Z</dcterms:created>
  <dcterms:modified xsi:type="dcterms:W3CDTF">2018-07-10T23:13:50Z</dcterms:modified>
</cp:coreProperties>
</file>