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77A90B-9959-4713-9170-C0AFF060545F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6"/>
            <p14:sldId id="267"/>
            <p14:sldId id="265"/>
            <p14:sldId id="268"/>
            <p14:sldId id="270"/>
            <p14:sldId id="269"/>
            <p14:sldId id="271"/>
            <p14:sldId id="272"/>
            <p14:sldId id="274"/>
            <p14:sldId id="273"/>
          </p14:sldIdLst>
        </p14:section>
        <p14:section name="Untitled Section" id="{10953C5A-16FB-4E79-AF57-55AC87680B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02"/>
    <a:srgbClr val="FF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>
        <p:scale>
          <a:sx n="111" d="100"/>
          <a:sy n="111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9CF-B575-4178-A2CF-B353490B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01B-BF2F-4945-9F18-92D6FDD7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BDE7-8A3C-4D08-9D98-C7D5F10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7249-FA41-4B7B-A3BE-2A023A6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A81-B61B-4813-98BA-CB68DFB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FA8A-2D72-414F-891D-5540512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E54D-0A6A-4C87-96CE-A6D062B2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634C-F3FF-46DA-A999-8A6F2F1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05E8-FC0F-4ECB-8421-8604A24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7C2-C691-44AD-8FB5-74220AED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5285-848C-4F80-B6DD-3D6F81BF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18A7-F5C1-4FAF-95BC-E6D667FC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48E1-7FDF-4F1B-804C-D0FBD59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FA7-B053-437B-8D34-C9F0E94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318E-740B-4FF8-9817-8D618CB7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94E-56EA-4EFB-B1F2-57A3B79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75C6-5BCF-4396-85F1-60F4B339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0B24-61BD-4EAC-9B38-278F3B6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60F0-5340-423B-9CF9-2EA4B5B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115C-8BA1-4FED-951C-AAEF7A6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B32-C2D8-4526-833E-60CDA0F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3889-4F0E-4F12-B3D7-B56C8BC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C1E5-E219-43D1-B7F1-2D525A1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5B04-EF12-492E-8F4E-DADD62D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100F-E720-4179-919F-7BC7864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DD9-2D81-44CC-9FCA-BD5BB74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275-0939-423A-8451-0D37650B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9B1C-CF0B-4E1B-B87A-AC7E72CD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74A7-029E-4F80-B6D1-06D85E85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BA67-5176-44D1-9045-8B061F7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1A8B-E9F6-4CF5-9CDC-C14528E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9580-2330-4185-BFCE-2533811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3250-C020-46A1-9902-4594E4A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95A5-2FB7-4966-AED5-2EEE348C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AEC3-F2CF-4941-9DD5-36E67BCB0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3C80-6B79-49FC-914C-7D660CB3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5AD86-DDA0-4A8C-8BBE-02277E5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4C62C-C6AA-4EE8-A106-1E162B4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2013-4E79-4A5D-9547-829ABAD6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CF7-12E2-4C80-8D76-72A35A4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3088B-E803-4E9B-B46D-C4961F0B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F9A-6A4D-4194-A6BD-6F98B8B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22EC4-5729-48DE-BC22-3E781879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ADFA9-6111-4614-A675-4F3EE68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3005-F70E-4740-953F-72DBC75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820C-C111-4F15-B1D4-C37EEA6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BAC-7AF8-4CE9-9E52-8A6CAC7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2C54-CA0A-42E4-984F-611BE282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E27F-015E-4FDC-A718-0415B7DC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C2D3-1B3F-434A-AA67-6A3B825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3892-4017-4666-8A03-CC941D84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70D2-97E1-4F46-BBE1-D9CC74E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5BF-834D-438C-8F40-9F7710F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2A839-1780-4331-BCEF-BA6A274B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88AC-7267-4095-A793-07D228D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7481-C385-48D8-9D80-270F38CC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869A-2AF4-4959-8531-9466C3E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A1C8-AEFF-40E5-90A7-3433804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9C25C-8C3B-4AF1-8195-61EA38E3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C8AF-99FD-4260-981B-97C74EEB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3E5-5538-4A0C-883C-961C0A89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7D8E-51E4-4162-86B4-7AB8E00F03B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292A-328B-4323-ACC8-88DE2AF52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3271-F5DC-478D-AC4F-EA6B42AF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2A12F1-13F0-48D8-8786-E315750666E8}"/>
              </a:ext>
            </a:extLst>
          </p:cNvPr>
          <p:cNvSpPr/>
          <p:nvPr/>
        </p:nvSpPr>
        <p:spPr>
          <a:xfrm>
            <a:off x="1227945" y="11182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27BCCD-E296-4EFE-879D-61E83E6C8B9C}"/>
              </a:ext>
            </a:extLst>
          </p:cNvPr>
          <p:cNvSpPr/>
          <p:nvPr/>
        </p:nvSpPr>
        <p:spPr>
          <a:xfrm>
            <a:off x="2090375" y="2257856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3CB8B313-411D-4AF9-AD05-2C338971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631E8-E70F-4569-9E4F-DC75AD482FBC}"/>
              </a:ext>
            </a:extLst>
          </p:cNvPr>
          <p:cNvSpPr/>
          <p:nvPr/>
        </p:nvSpPr>
        <p:spPr>
          <a:xfrm>
            <a:off x="1227945" y="20728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5" name="Graphic 26" descr="Rat">
            <a:extLst>
              <a:ext uri="{FF2B5EF4-FFF2-40B4-BE49-F238E27FC236}">
                <a16:creationId xmlns:a16="http://schemas.microsoft.com/office/drawing/2014/main" id="{9C49CF16-25DD-47A1-B90D-69B9879E2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11909" y="2032309"/>
            <a:ext cx="771226" cy="62865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576D1F-DC30-476B-9C57-0B1B2059F55A}"/>
              </a:ext>
            </a:extLst>
          </p:cNvPr>
          <p:cNvSpPr/>
          <p:nvPr/>
        </p:nvSpPr>
        <p:spPr>
          <a:xfrm>
            <a:off x="6600045" y="1154535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4E72CA-B423-41BD-9EB6-F317D7324B8D}"/>
              </a:ext>
            </a:extLst>
          </p:cNvPr>
          <p:cNvSpPr/>
          <p:nvPr/>
        </p:nvSpPr>
        <p:spPr>
          <a:xfrm>
            <a:off x="7462475" y="2294157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4554C-D881-4FE8-9660-A4221FCEAC17}"/>
              </a:ext>
            </a:extLst>
          </p:cNvPr>
          <p:cNvSpPr/>
          <p:nvPr/>
        </p:nvSpPr>
        <p:spPr>
          <a:xfrm>
            <a:off x="7882565" y="11545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0A6B67-8045-4541-A8FA-2E51D938BE27}"/>
              </a:ext>
            </a:extLst>
          </p:cNvPr>
          <p:cNvSpPr/>
          <p:nvPr/>
        </p:nvSpPr>
        <p:spPr>
          <a:xfrm>
            <a:off x="6600045" y="2109192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7314A4-89E9-4A3D-9CBC-8B31E8F4DE51}"/>
              </a:ext>
            </a:extLst>
          </p:cNvPr>
          <p:cNvSpPr/>
          <p:nvPr/>
        </p:nvSpPr>
        <p:spPr>
          <a:xfrm>
            <a:off x="7882565" y="21091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07DF06-3CD5-4F4D-AD42-B6BBF72A983F}"/>
              </a:ext>
            </a:extLst>
          </p:cNvPr>
          <p:cNvCxnSpPr>
            <a:cxnSpLocks/>
          </p:cNvCxnSpPr>
          <p:nvPr/>
        </p:nvCxnSpPr>
        <p:spPr>
          <a:xfrm flipH="1">
            <a:off x="8170293" y="2427507"/>
            <a:ext cx="79902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2C2A6D-BFD1-46CC-9921-06E64E0053A0}"/>
              </a:ext>
            </a:extLst>
          </p:cNvPr>
          <p:cNvCxnSpPr>
            <a:cxnSpLocks/>
          </p:cNvCxnSpPr>
          <p:nvPr/>
        </p:nvCxnSpPr>
        <p:spPr>
          <a:xfrm flipH="1">
            <a:off x="8496300" y="3856257"/>
            <a:ext cx="473015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BDDB97-8201-4D30-A5C4-17E351E0E3AE}"/>
              </a:ext>
            </a:extLst>
          </p:cNvPr>
          <p:cNvSpPr txBox="1"/>
          <p:nvPr/>
        </p:nvSpPr>
        <p:spPr>
          <a:xfrm>
            <a:off x="1300161" y="368004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 moves horizontally and finds food.</a:t>
            </a:r>
          </a:p>
          <a:p>
            <a:r>
              <a:rPr lang="en-US" dirty="0"/>
              <a:t>Action reinforced by both red cells.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C39B2D-E217-4005-9945-1ADF5B9B584F}"/>
              </a:ext>
            </a:extLst>
          </p:cNvPr>
          <p:cNvSpPr/>
          <p:nvPr/>
        </p:nvSpPr>
        <p:spPr>
          <a:xfrm>
            <a:off x="2510465" y="2072890"/>
            <a:ext cx="2369269" cy="2211561"/>
          </a:xfrm>
          <a:prstGeom prst="ellipse">
            <a:avLst/>
          </a:prstGeom>
          <a:solidFill>
            <a:srgbClr val="FF7777">
              <a:alpha val="77647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9D481-26D0-45B7-AF60-DADFC33A78D5}"/>
              </a:ext>
            </a:extLst>
          </p:cNvPr>
          <p:cNvSpPr/>
          <p:nvPr/>
        </p:nvSpPr>
        <p:spPr>
          <a:xfrm>
            <a:off x="2510465" y="1118233"/>
            <a:ext cx="2369269" cy="2211561"/>
          </a:xfrm>
          <a:prstGeom prst="ellipse">
            <a:avLst/>
          </a:prstGeom>
          <a:solidFill>
            <a:srgbClr val="FE0202">
              <a:alpha val="78000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Graphic 26" descr="Rat">
            <a:extLst>
              <a:ext uri="{FF2B5EF4-FFF2-40B4-BE49-F238E27FC236}">
                <a16:creationId xmlns:a16="http://schemas.microsoft.com/office/drawing/2014/main" id="{16270DA1-5180-4797-B8F4-BBE1D0A18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9486" y="2032309"/>
            <a:ext cx="771226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17D04F-B933-40D4-8CCF-3E82372CB877}"/>
              </a:ext>
            </a:extLst>
          </p:cNvPr>
          <p:cNvCxnSpPr>
            <a:cxnSpLocks/>
          </p:cNvCxnSpPr>
          <p:nvPr/>
        </p:nvCxnSpPr>
        <p:spPr>
          <a:xfrm flipH="1">
            <a:off x="2510465" y="2391206"/>
            <a:ext cx="799021" cy="0"/>
          </a:xfrm>
          <a:prstGeom prst="straightConnector1">
            <a:avLst/>
          </a:prstGeom>
          <a:ln w="57150"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07798-7F9A-42F2-88C8-93BB5D4B2C98}"/>
              </a:ext>
            </a:extLst>
          </p:cNvPr>
          <p:cNvSpPr txBox="1"/>
          <p:nvPr/>
        </p:nvSpPr>
        <p:spPr>
          <a:xfrm>
            <a:off x="6682550" y="403111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cell reinforces the action a lot.</a:t>
            </a:r>
          </a:p>
          <a:p>
            <a:r>
              <a:rPr lang="en-US" dirty="0"/>
              <a:t>The lower cell reinforces the action a bit.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310F0-D79F-490D-8072-F659D99124A9}"/>
              </a:ext>
            </a:extLst>
          </p:cNvPr>
          <p:cNvSpPr txBox="1"/>
          <p:nvPr/>
        </p:nvSpPr>
        <p:spPr>
          <a:xfrm>
            <a:off x="1653420" y="4638942"/>
            <a:ext cx="836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lower action does not make sense.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reinforced action should point towards the position reached by the rat.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using random movements this issue might be partially hidden, never the less, if any bias repeats the action often, the lower action will be reinforced </a:t>
            </a:r>
            <a:r>
              <a:rPr lang="en-US" dirty="0" err="1"/>
              <a:t>reppitedly</a:t>
            </a:r>
            <a:r>
              <a:rPr lang="en-US" dirty="0"/>
              <a:t> and may dominate the action selection 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98C89-2CD2-4B95-94ED-07ADE8B237F7}"/>
              </a:ext>
            </a:extLst>
          </p:cNvPr>
          <p:cNvSpPr txBox="1"/>
          <p:nvPr/>
        </p:nvSpPr>
        <p:spPr>
          <a:xfrm>
            <a:off x="115042" y="878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1</a:t>
            </a:r>
          </a:p>
        </p:txBody>
      </p:sp>
    </p:spTree>
    <p:extLst>
      <p:ext uri="{BB962C8B-B14F-4D97-AF65-F5344CB8AC3E}">
        <p14:creationId xmlns:p14="http://schemas.microsoft.com/office/powerpoint/2010/main" val="16798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4AB56-479D-4973-95BA-A576691B4CBA}"/>
              </a:ext>
            </a:extLst>
          </p:cNvPr>
          <p:cNvSpPr txBox="1">
            <a:spLocks/>
          </p:cNvSpPr>
          <p:nvPr/>
        </p:nvSpPr>
        <p:spPr>
          <a:xfrm>
            <a:off x="962025" y="158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Observation 7: PC vector space. 2 Place cells (in blue) located on the x axis. Radius=0.08, separation=0.65*radius. Figure on left shows space as </a:t>
            </a:r>
            <a:r>
              <a:rPr lang="en-US" sz="2400" dirty="0" err="1"/>
              <a:t>x,y</a:t>
            </a:r>
            <a:r>
              <a:rPr lang="en-US" sz="2400" dirty="0"/>
              <a:t> coordinates. Figure on right shows space as PC1, PC2 coordinates. Most points translate to coordinates 0,0. In simulation, the lowest possible activation is 0.2</a:t>
            </a:r>
          </a:p>
          <a:p>
            <a:r>
              <a:rPr lang="en-US" sz="2400" dirty="0" err="1"/>
              <a:t>Archivo</a:t>
            </a:r>
            <a:r>
              <a:rPr lang="en-US" sz="2400" dirty="0"/>
              <a:t>: c:\Users\bucef\Documents\Matlab\Pcspace.m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94A82-A932-43ED-B330-D5DE9A23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01775"/>
            <a:ext cx="107632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0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19CD-2521-4773-8A3C-DC8F603B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Space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70D0C-D35D-41E4-B566-68A144EE8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am I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???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&gt;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moving towards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idem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viceversa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either not moving or moving around the cell</a:t>
                </a:r>
              </a:p>
              <a:p>
                <a:pPr lvl="1"/>
                <a:r>
                  <a:rPr lang="en-US" dirty="0"/>
                  <a:t>If both deltas are &gt;0 :  </a:t>
                </a:r>
              </a:p>
              <a:p>
                <a:pPr lvl="2"/>
                <a:r>
                  <a:rPr lang="en-US" dirty="0"/>
                  <a:t>getting closer to both cells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there’s a some motion from j to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lvl="1"/>
                <a:r>
                  <a:rPr lang="en-US" dirty="0"/>
                  <a:t>If both deltas are &lt;0 :</a:t>
                </a:r>
              </a:p>
              <a:p>
                <a:pPr lvl="2"/>
                <a:r>
                  <a:rPr lang="en-US" dirty="0"/>
                  <a:t>Getting away from both cells</a:t>
                </a:r>
              </a:p>
              <a:p>
                <a:pPr lvl="2"/>
                <a:r>
                  <a:rPr lang="en-US" dirty="0"/>
                  <a:t>Some motion from one to the other if deltas are different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70D0C-D35D-41E4-B566-68A144EE8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03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CBB6-79F3-4D92-8219-0038F554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Update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0DE0-A746-4DB2-9C07-BC74C6404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Original Update Rule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i="0" dirty="0">
                    <a:latin typeface="Cambria Math" panose="02040503050406030204" pitchFamily="18" charset="0"/>
                  </a:rPr>
                  <a:t>Did I get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 Was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active while I was getting closer?</a:t>
                </a: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Current Update Rule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Idem as before, but instead of checking in final place, check at “any” point in the segment.</a:t>
                </a:r>
                <a:endParaRPr lang="en-US" b="0" dirty="0"/>
              </a:p>
              <a:p>
                <a:r>
                  <a:rPr lang="en-US" dirty="0"/>
                  <a:t>Possible Update Rules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a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Check whether I’m getting closer/away faster to </a:t>
                </a:r>
                <a:r>
                  <a:rPr lang="en-US" dirty="0" err="1"/>
                  <a:t>i</a:t>
                </a:r>
                <a:r>
                  <a:rPr lang="en-US" dirty="0"/>
                  <a:t> or j, modulate by combined activation</a:t>
                </a:r>
              </a:p>
              <a:p>
                <a:pPr lvl="2"/>
                <a:r>
                  <a:rPr lang="en-US" dirty="0"/>
                  <a:t>Has certain geometrical sense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this returns an angle “somewhat centered” at 45</a:t>
                </a:r>
                <a:r>
                  <a:rPr lang="en-US" baseline="30000" dirty="0"/>
                  <a:t>o</a:t>
                </a:r>
                <a:endParaRPr lang="en-US" dirty="0"/>
              </a:p>
              <a:p>
                <a:pPr lvl="2"/>
                <a:r>
                  <a:rPr lang="en-US" dirty="0"/>
                  <a:t>Check whether I’m getting closer/away faster to </a:t>
                </a:r>
                <a:r>
                  <a:rPr lang="en-US" dirty="0" err="1"/>
                  <a:t>i</a:t>
                </a:r>
                <a:r>
                  <a:rPr lang="en-US" dirty="0"/>
                  <a:t> or j</a:t>
                </a:r>
              </a:p>
              <a:p>
                <a:pPr lvl="2"/>
                <a:r>
                  <a:rPr lang="en-US" dirty="0"/>
                  <a:t>This doesn’t work, must modulate at least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one doesn’t work for similar reasons to the previous: what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becomes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0DE0-A746-4DB2-9C07-BC74C6404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44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F6DB92-927D-4809-BA06-4CDCF7B5DD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F6DB92-927D-4809-BA06-4CDCF7B5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099-CE47-4471-A905-8927C9445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stretches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the 45</a:t>
                </a:r>
                <a:r>
                  <a:rPr lang="en-US" baseline="30000" dirty="0"/>
                  <a:t>0</a:t>
                </a:r>
                <a:r>
                  <a:rPr lang="en-US" dirty="0"/>
                  <a:t> angles to vertical or horizontals (whichever is closer)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099-CE47-4471-A905-8927C9445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5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724AB56-479D-4973-95BA-A576691B4C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517525"/>
                <a:ext cx="10515600" cy="60903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Issue 8: (see variable Vis at end of simulation on file: c:\Users\bucef\Documents\Matlab\issue8.m )</a:t>
                </a:r>
                <a:br>
                  <a:rPr lang="en-US" sz="2400" dirty="0"/>
                </a:br>
                <a:r>
                  <a:rPr lang="en-US" sz="2400" dirty="0"/>
                  <a:t>	Surreal reward expectancy at end of maze.</a:t>
                </a:r>
              </a:p>
              <a:p>
                <a:r>
                  <a:rPr lang="en-US" sz="2400" dirty="0"/>
                  <a:t>	Error for V calculated as:</a:t>
                </a:r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	If states are discrete, since there’s only one rewarding location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always 0 since no movement can be done after the food.</a:t>
                </a:r>
              </a:p>
              <a:p>
                <a:r>
                  <a:rPr lang="en-US" sz="2400" dirty="0"/>
                  <a:t>	In our case, since states are not discrete, after the first time the rat finds food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will be bigger than 0,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will always increase.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Similarly, when reaching “same state” (a little moved), but no food is found then error will always be negative since the state is the same.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Summary of problem: states are not independent from each other.</a:t>
                </a:r>
              </a:p>
              <a:p>
                <a:r>
                  <a:rPr lang="en-US" sz="2400" dirty="0"/>
                  <a:t>	Solutions should try to make them as independent as possible or modify algorithm so that value of one cell is independent from other cell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Possible solutions: -steps longer than place cells (might help hiding the problem, not fixing it). This is similar to having bigger resolution.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                             -using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this might work since there’s only one reward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                             -Instead of assigning reward using the state, </a:t>
                </a:r>
                <a:r>
                  <a:rPr lang="en-US" sz="2400" dirty="0" err="1"/>
                  <a:t>ussing</a:t>
                </a:r>
                <a:r>
                  <a:rPr lang="en-US" sz="2400" dirty="0"/>
                  <a:t> using the difference between states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1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00" dirty="0"/>
                  <a:t>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724AB56-479D-4973-95BA-A576691B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6090309"/>
              </a:xfrm>
              <a:prstGeom prst="rect">
                <a:avLst/>
              </a:prstGeom>
              <a:blipFill>
                <a:blip r:embed="rId2"/>
                <a:stretch>
                  <a:fillRect l="-754" t="-1802" r="-174" b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71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07B-ABC2-490E-89CA-7643A421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8 sample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B345-8A59-427F-9AF6-8D8A431F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118A0-6B04-4CDF-89F0-05FE33E3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8" y="1276708"/>
            <a:ext cx="9235274" cy="55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55AC-D4C2-4FC8-A45D-53A413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8 simpler example: (without normalization)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686FB-7AFB-4126-AF68-733D4183E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1 cell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gamma = 0.5 and that we see the transition in 2 consecutive episodes</a:t>
                </a:r>
              </a:p>
              <a:p>
                <a:r>
                  <a:rPr lang="en-US" dirty="0"/>
                  <a:t>Without normalization:</a:t>
                </a:r>
              </a:p>
              <a:p>
                <a:pPr lvl="1"/>
                <a:r>
                  <a:rPr lang="en-US" dirty="0"/>
                  <a:t>In episode 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0.1∗1=0.1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episode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=1+0.5∗0.5∗0.1−0.1∗0.1=1.015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0.1+0.1∗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=0.2015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−0.1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=1+0.15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br>
                  <a:rPr lang="en-US" b="0" dirty="0"/>
                </a:br>
                <a:r>
                  <a:rPr lang="en-US" b="0" dirty="0"/>
                  <a:t>thus: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1+0.15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.015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which increases exponentially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686FB-7AFB-4126-AF68-733D4183E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55AC-D4C2-4FC8-A45D-53A413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8 simpler example: (with normalization both in calculating V and reward assignment)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686FB-7AFB-4126-AF68-733D4183E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1 cell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gamma = 0.5 and that we see the transition in 2 consecutive episodes</a:t>
                </a:r>
              </a:p>
              <a:p>
                <a:r>
                  <a:rPr lang="en-US" dirty="0"/>
                  <a:t>With normalization both for calculating V and reward assignment</a:t>
                </a:r>
              </a:p>
              <a:p>
                <a:pPr lvl="1"/>
                <a:r>
                  <a:rPr lang="en-US" dirty="0"/>
                  <a:t>Observe PC becomes either 1 or 0:</a:t>
                </a:r>
              </a:p>
              <a:p>
                <a:pPr lvl="1"/>
                <a:r>
                  <a:rPr lang="en-US" dirty="0"/>
                  <a:t>In episode 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∗1=1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episode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1+0.5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error at time t will be: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=1+0.5∗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thus: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which increases exponentially although better than before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686FB-7AFB-4126-AF68-733D4183E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62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55AC-D4C2-4FC8-A45D-53A413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 8 simpler example: (with normalization only for calculating V)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686FB-7AFB-4126-AF68-733D4183E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1 cell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gamma = 0.5 and that we see the transition in 2 consecutive episodes</a:t>
                </a:r>
              </a:p>
              <a:p>
                <a:r>
                  <a:rPr lang="en-US" dirty="0"/>
                  <a:t>With normalization both for calculating V and reward assignment</a:t>
                </a:r>
              </a:p>
              <a:p>
                <a:pPr lvl="1"/>
                <a:r>
                  <a:rPr lang="en-US" dirty="0"/>
                  <a:t>In episode 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∗1=0.1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episode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1+0.95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error at time t will be: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=1+0.5∗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thus: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+0.1∗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which increases exponentially, increase is not as bad as first case but worse than second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686FB-7AFB-4126-AF68-733D4183E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7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95D-31CA-4777-B2E6-982B6B31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8 – simple example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4F840-F3B7-43F3-AECE-E936986F2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problems both related to the same cell coding both places: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Irrespectively of using normalization, the expected reward after the movement will be: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will generate the update: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which results in exponential formulas if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Note that the increase / decrease amount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which represent the values of the place cells after applying normalization if being used. Also, it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which is the decay factor.</a:t>
                </a:r>
              </a:p>
              <a:p>
                <a:r>
                  <a:rPr lang="en-US" dirty="0"/>
                  <a:t>Problem is that since rat remains in same cell, the new expected reward is the received reward plus a percentage of the current state.</a:t>
                </a:r>
              </a:p>
              <a:p>
                <a:r>
                  <a:rPr lang="en-US" dirty="0"/>
                  <a:t>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4F840-F3B7-43F3-AECE-E936986F2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07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CD11-09DD-442C-8421-31C2E2C8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31B9-3401-4764-A1EB-E570433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31" y="937309"/>
            <a:ext cx="10515601" cy="5920691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BB08C9FD-1A47-46B0-B9E4-14797450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06"/>
            <a:ext cx="11968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ISSUE 2:  Negative value ring forms around reward site. Possibly related to issue 1, plus issue with equations of the model (see</a:t>
            </a:r>
            <a:br>
              <a:rPr lang="en-US" dirty="0"/>
            </a:br>
            <a:r>
              <a:rPr lang="en-US" dirty="0"/>
              <a:t>issue 3).</a:t>
            </a:r>
          </a:p>
        </p:txBody>
      </p:sp>
    </p:spTree>
    <p:extLst>
      <p:ext uri="{BB962C8B-B14F-4D97-AF65-F5344CB8AC3E}">
        <p14:creationId xmlns:p14="http://schemas.microsoft.com/office/powerpoint/2010/main" val="230717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ISSUE 3:  Implemented model has a tendency to keep increasing or decreasing the value function.</a:t>
                </a:r>
                <a:br>
                  <a:rPr lang="en-US" dirty="0"/>
                </a:br>
                <a:r>
                  <a:rPr lang="en-US" dirty="0"/>
                  <a:t>To reduce computational costs, when using radial basis function the current value was calculated only once per cycle.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are the errors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theory and in practice respectively, we have: </a:t>
                </a:r>
              </a:p>
              <a:p>
                <a:endParaRPr lang="en-US" dirty="0"/>
              </a:p>
              <a:p>
                <a:r>
                  <a:rPr lang="en-US" dirty="0"/>
                  <a:t>Theoretically: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 model did: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Now,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then: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Observing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the first inequality will bi a strict inequality, then the last inequality will also be strict.</a:t>
                </a:r>
              </a:p>
              <a:p>
                <a:pPr algn="ctr"/>
                <a:r>
                  <a:rPr lang="en-US" b="0" dirty="0"/>
                  <a:t>The same equations will be true by inverting all inequalities.</a:t>
                </a:r>
              </a:p>
            </p:txBody>
          </p:sp>
        </mc:Choice>
        <mc:Fallback xmlns="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blipFill>
                <a:blip r:embed="rId2"/>
                <a:stretch>
                  <a:fillRect l="-492" t="-491" b="-22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awake model to solve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/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/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/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/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/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/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/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/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/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/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6DDC5-1080-4EA1-A8B5-CB20B1ABC59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398987" y="2284352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40D136-1CF0-4F94-BA36-478BA1DEDD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58431" y="3696098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11881-4905-4425-A87A-76DACBB39C8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95730" y="3034881"/>
            <a:ext cx="469958" cy="70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4F082-C6F8-4E55-A3A5-3FD27C9560A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58987" y="4727007"/>
            <a:ext cx="172325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DFCA7E-8DD1-4B86-A5BD-0A543CB6863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067611" y="3041926"/>
            <a:ext cx="841177" cy="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4453D1-08BD-439A-9D04-58872C46E2A1}"/>
              </a:ext>
            </a:extLst>
          </p:cNvPr>
          <p:cNvSpPr txBox="1"/>
          <p:nvPr/>
        </p:nvSpPr>
        <p:spPr>
          <a:xfrm>
            <a:off x="2189385" y="5266293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01A3A-E40B-40E6-9064-2BA085CFE3DD}"/>
              </a:ext>
            </a:extLst>
          </p:cNvPr>
          <p:cNvSpPr txBox="1"/>
          <p:nvPr/>
        </p:nvSpPr>
        <p:spPr>
          <a:xfrm>
            <a:off x="2243726" y="420842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DA10A1-DCF9-4690-A735-231A70F120F7}"/>
              </a:ext>
            </a:extLst>
          </p:cNvPr>
          <p:cNvSpPr txBox="1"/>
          <p:nvPr/>
        </p:nvSpPr>
        <p:spPr>
          <a:xfrm>
            <a:off x="3079244" y="4210487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AFE86-97C3-4234-8F55-4DFC2173ABD0}"/>
              </a:ext>
            </a:extLst>
          </p:cNvPr>
          <p:cNvSpPr txBox="1"/>
          <p:nvPr/>
        </p:nvSpPr>
        <p:spPr>
          <a:xfrm>
            <a:off x="3278472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B09AA-3774-4F4B-A042-D847C5A1D956}"/>
              </a:ext>
            </a:extLst>
          </p:cNvPr>
          <p:cNvSpPr txBox="1"/>
          <p:nvPr/>
        </p:nvSpPr>
        <p:spPr>
          <a:xfrm>
            <a:off x="3858317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/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808B72-1C81-44CE-B595-0EA862FD07FB}"/>
              </a:ext>
            </a:extLst>
          </p:cNvPr>
          <p:cNvCxnSpPr>
            <a:stCxn id="8" idx="3"/>
            <a:endCxn id="30" idx="1"/>
          </p:cNvCxnSpPr>
          <p:nvPr/>
        </p:nvCxnSpPr>
        <p:spPr>
          <a:xfrm flipV="1">
            <a:off x="2061255" y="4393092"/>
            <a:ext cx="182471" cy="3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40CDC8-536C-4CE1-A051-7D24B6FF00CE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33439" y="4393092"/>
            <a:ext cx="245805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3F552A-836E-4A58-9A0C-69AE6197719B}"/>
              </a:ext>
            </a:extLst>
          </p:cNvPr>
          <p:cNvCxnSpPr>
            <a:stCxn id="8" idx="3"/>
            <a:endCxn id="29" idx="1"/>
          </p:cNvCxnSpPr>
          <p:nvPr/>
        </p:nvCxnSpPr>
        <p:spPr>
          <a:xfrm>
            <a:off x="2061255" y="4734823"/>
            <a:ext cx="128130" cy="7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80F5AF-C230-4284-B952-B6B2A900974C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3125347" y="5450959"/>
            <a:ext cx="153125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F8903-2524-47E2-A262-5C0ED83047CE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705192" y="5460791"/>
            <a:ext cx="15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614B97-4438-42A7-B73C-7B90702786A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285037" y="5460791"/>
            <a:ext cx="267863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CBF092-6DDB-4C5C-AA68-A42320CEF585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H="1" flipV="1">
            <a:off x="3257922" y="3254867"/>
            <a:ext cx="187512" cy="9556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6A01BD-D260-4F54-B774-AF683599043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257922" y="2509478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9E93B-AD2B-4C14-AD4E-C2FABAED8E5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07056" y="3070201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56837A-4E62-4E51-B544-2A24ACC3A335}"/>
              </a:ext>
            </a:extLst>
          </p:cNvPr>
          <p:cNvCxnSpPr>
            <a:stCxn id="35" idx="0"/>
            <a:endCxn id="14" idx="2"/>
          </p:cNvCxnSpPr>
          <p:nvPr/>
        </p:nvCxnSpPr>
        <p:spPr>
          <a:xfrm flipH="1" flipV="1">
            <a:off x="4571086" y="3255502"/>
            <a:ext cx="208607" cy="2031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5A93B1-EC12-4C8D-8945-8C325659F762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1711559" y="3241660"/>
            <a:ext cx="5091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7D363E-7FB3-4528-84C0-E05C7FEB1B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696284" y="3893844"/>
            <a:ext cx="15275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7156C51-B195-42E2-B1B8-F27B061D207E}"/>
              </a:ext>
            </a:extLst>
          </p:cNvPr>
          <p:cNvCxnSpPr>
            <a:stCxn id="35" idx="0"/>
            <a:endCxn id="31" idx="2"/>
          </p:cNvCxnSpPr>
          <p:nvPr/>
        </p:nvCxnSpPr>
        <p:spPr>
          <a:xfrm flipH="1" flipV="1">
            <a:off x="3445434" y="4579819"/>
            <a:ext cx="1334259" cy="7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/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/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1C433F-2EC9-42C6-84CB-944F0CDB2BCB}"/>
              </a:ext>
            </a:extLst>
          </p:cNvPr>
          <p:cNvCxnSpPr>
            <a:stCxn id="148" idx="2"/>
            <a:endCxn id="14" idx="0"/>
          </p:cNvCxnSpPr>
          <p:nvPr/>
        </p:nvCxnSpPr>
        <p:spPr>
          <a:xfrm>
            <a:off x="4006876" y="2649145"/>
            <a:ext cx="564210" cy="237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/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9CF7020-A0D0-4094-9992-C8DF113483E3}"/>
              </a:ext>
            </a:extLst>
          </p:cNvPr>
          <p:cNvCxnSpPr>
            <a:stCxn id="149" idx="2"/>
            <a:endCxn id="14" idx="0"/>
          </p:cNvCxnSpPr>
          <p:nvPr/>
        </p:nvCxnSpPr>
        <p:spPr>
          <a:xfrm>
            <a:off x="4477885" y="2170882"/>
            <a:ext cx="93201" cy="715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8DA244-750E-42A8-AF2B-2431D9BFD8D4}"/>
              </a:ext>
            </a:extLst>
          </p:cNvPr>
          <p:cNvCxnSpPr>
            <a:stCxn id="156" idx="2"/>
            <a:endCxn id="14" idx="0"/>
          </p:cNvCxnSpPr>
          <p:nvPr/>
        </p:nvCxnSpPr>
        <p:spPr>
          <a:xfrm flipH="1">
            <a:off x="4571086" y="2645281"/>
            <a:ext cx="544686" cy="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/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computed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(note that it only receives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since the module </a:t>
                </a:r>
                <a:br>
                  <a:rPr lang="en-US" dirty="0"/>
                </a:br>
                <a:r>
                  <a:rPr lang="en-US" dirty="0"/>
                  <a:t>has memory) 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blipFill>
                <a:blip r:embed="rId16"/>
                <a:stretch>
                  <a:fillRect l="-1146" t="-3106" r="-255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88CA86A-6802-43F6-AF10-BB6D5E1BF401}"/>
              </a:ext>
            </a:extLst>
          </p:cNvPr>
          <p:cNvCxnSpPr/>
          <p:nvPr/>
        </p:nvCxnSpPr>
        <p:spPr>
          <a:xfrm>
            <a:off x="5572125" y="1500083"/>
            <a:ext cx="0" cy="498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5A164-2133-4B66-9606-38DEF1826319}"/>
              </a:ext>
            </a:extLst>
          </p:cNvPr>
          <p:cNvSpPr txBox="1"/>
          <p:nvPr/>
        </p:nvSpPr>
        <p:spPr>
          <a:xfrm>
            <a:off x="1562100" y="12954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8296275" y="1408641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blipFill>
                <a:blip r:embed="rId18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blipFill>
                <a:blip r:embed="rId19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blipFill>
                <a:blip r:embed="rId20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blipFill>
                <a:blip r:embed="rId21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blipFill>
                <a:blip r:embed="rId26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6809447" y="2205047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6268891" y="3616793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6383651" y="2954093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7013770" y="4045054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7582846" y="2962621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6557698" y="5258019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7606295" y="4488892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8575643" y="4509388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7727426" y="5258019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8325430" y="524510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7285767" y="4654973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8196008" y="4673558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7013770" y="4853296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7493660" y="5442685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8154146" y="5429771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8752150" y="5428328"/>
            <a:ext cx="275027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8668382" y="3175562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8668382" y="2430173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9017516" y="2990896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9253970" y="3176197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7122019" y="3162355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7013770" y="3814539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8941833" y="4878720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blipFill>
                <a:blip r:embed="rId28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blipFill>
                <a:blip r:embed="rId29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9472182" y="2594429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blipFill>
                <a:blip r:embed="rId30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9981546" y="2116113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9981546" y="2084283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/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Solution: First add dependency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𝑉𝑄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softmax</a:t>
                </a:r>
                <a:r>
                  <a:rPr lang="en-US" dirty="0"/>
                  <a:t>. This allows</a:t>
                </a:r>
                <a:br>
                  <a:rPr lang="en-US" dirty="0"/>
                </a:br>
                <a:r>
                  <a:rPr lang="en-US" dirty="0"/>
                  <a:t>choosing action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Then, add </a:t>
                </a:r>
                <a:br>
                  <a:rPr lang="en-US" dirty="0"/>
                </a:br>
                <a:r>
                  <a:rPr lang="en-US" dirty="0"/>
                  <a:t>module that calculates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provides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blipFill>
                <a:blip r:embed="rId31"/>
                <a:stretch>
                  <a:fillRect l="-777" t="-3727" r="-97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8083919" y="3176197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blipFill>
                <a:blip r:embed="rId32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10322505" y="2991531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11220636" y="3050454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11032190" y="2084283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8668382" y="3175562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</p:spTree>
    <p:extLst>
      <p:ext uri="{BB962C8B-B14F-4D97-AF65-F5344CB8AC3E}">
        <p14:creationId xmlns:p14="http://schemas.microsoft.com/office/powerpoint/2010/main" val="37100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asleep model to solve issue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121755" y="146579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4063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3634927" y="2262201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094371" y="3673947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3209131" y="3011247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3839250" y="4102208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4408326" y="3019775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2621714" y="5306093"/>
            <a:ext cx="1415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nextActivePC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4431775" y="454604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5401123" y="4566542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4312321" y="5315173"/>
            <a:ext cx="921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nextPos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111247" y="4712127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5021488" y="4730712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037294" y="5490759"/>
            <a:ext cx="275027" cy="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cxnSpLocks/>
            <a:stCxn id="261" idx="3"/>
            <a:endCxn id="263" idx="1"/>
          </p:cNvCxnSpPr>
          <p:nvPr/>
        </p:nvCxnSpPr>
        <p:spPr>
          <a:xfrm flipV="1">
            <a:off x="5233407" y="5485482"/>
            <a:ext cx="619250" cy="1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5493862" y="3232716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5493862" y="2487327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5842996" y="3048050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6079450" y="3233351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3947499" y="3219509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3839250" y="3871693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5767313" y="4935874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375562" y="2625515"/>
            <a:ext cx="431464" cy="238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6807026" y="2117995"/>
            <a:ext cx="132472" cy="746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6807026" y="2141437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2F801555-4537-4EFF-8253-153515036943}"/>
              </a:ext>
            </a:extLst>
          </p:cNvPr>
          <p:cNvSpPr txBox="1"/>
          <p:nvPr/>
        </p:nvSpPr>
        <p:spPr>
          <a:xfrm>
            <a:off x="2331020" y="6063372"/>
            <a:ext cx="766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Idem to RL in awake state but substituting action selection mechanism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4909399" y="3233351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2308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147985" y="3048685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046116" y="3107608"/>
            <a:ext cx="430231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7857670" y="2141437"/>
            <a:ext cx="618677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5493862" y="3232716"/>
            <a:ext cx="2741329" cy="542047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/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64E92-2201-410F-90F2-FE60A92D6B83}"/>
              </a:ext>
            </a:extLst>
          </p:cNvPr>
          <p:cNvCxnSpPr>
            <a:cxnSpLocks/>
            <a:stCxn id="99" idx="3"/>
            <a:endCxn id="263" idx="1"/>
          </p:cNvCxnSpPr>
          <p:nvPr/>
        </p:nvCxnSpPr>
        <p:spPr>
          <a:xfrm flipV="1">
            <a:off x="5223723" y="5485482"/>
            <a:ext cx="628934" cy="4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/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blipFill>
                <a:blip r:embed="rId19"/>
                <a:stretch>
                  <a:fillRect b="-6061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C76B90-A2DB-431A-B709-ABCA58D5F72E}"/>
              </a:ext>
            </a:extLst>
          </p:cNvPr>
          <p:cNvCxnSpPr>
            <a:cxnSpLocks/>
            <a:stCxn id="103" idx="3"/>
            <a:endCxn id="258" idx="1"/>
          </p:cNvCxnSpPr>
          <p:nvPr/>
        </p:nvCxnSpPr>
        <p:spPr>
          <a:xfrm flipV="1">
            <a:off x="2203779" y="5490759"/>
            <a:ext cx="417935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/>
          </a:bodyPr>
          <a:lstStyle/>
          <a:p>
            <a:r>
              <a:rPr lang="en-US" dirty="0"/>
              <a:t>07/10/2018 – Q update was modified, see log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315268" y="1399929"/>
            <a:ext cx="71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4257836" y="2649184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717280" y="4060930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cxnSpLocks/>
            <a:stCxn id="246" idx="3"/>
            <a:endCxn id="248" idx="1"/>
          </p:cNvCxnSpPr>
          <p:nvPr/>
        </p:nvCxnSpPr>
        <p:spPr>
          <a:xfrm>
            <a:off x="3832040" y="3398230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4462159" y="4610707"/>
            <a:ext cx="922967" cy="2900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5031235" y="3406758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4006087" y="5702156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5206275" y="4978711"/>
            <a:ext cx="5897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6024032" y="4953525"/>
            <a:ext cx="7323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isMax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5175815" y="5702156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5773819" y="5689242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734156" y="5099110"/>
            <a:ext cx="472119" cy="6426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 flipV="1">
            <a:off x="5795988" y="5138191"/>
            <a:ext cx="228044" cy="251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4462159" y="5297433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942049" y="5886822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5602535" y="5873908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6200539" y="5872465"/>
            <a:ext cx="775810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6116771" y="3619699"/>
            <a:ext cx="273451" cy="1333826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6116771" y="2874310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6465905" y="3435033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7203142" y="3620334"/>
            <a:ext cx="226793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4570408" y="3606492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4462159" y="4258676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6390222" y="5322857"/>
            <a:ext cx="812920" cy="364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920571" y="3038566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7429935" y="2560250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7429935" y="2528420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5718679" y="3620334"/>
            <a:ext cx="1711256" cy="79916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770894" y="3435668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669025" y="3494591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8480579" y="2528420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6116771" y="3619699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83C4937-9407-462D-B454-BE8C4A73D10E}"/>
              </a:ext>
            </a:extLst>
          </p:cNvPr>
          <p:cNvCxnSpPr>
            <a:cxnSpLocks/>
            <a:stCxn id="263" idx="0"/>
            <a:endCxn id="251" idx="2"/>
          </p:cNvCxnSpPr>
          <p:nvPr/>
        </p:nvCxnSpPr>
        <p:spPr>
          <a:xfrm flipH="1" flipV="1">
            <a:off x="6116771" y="3619699"/>
            <a:ext cx="1086371" cy="20681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2116B7-52BA-4A59-9C4F-6E11A88E1940}"/>
              </a:ext>
            </a:extLst>
          </p:cNvPr>
          <p:cNvCxnSpPr>
            <a:cxnSpLocks/>
            <a:stCxn id="247" idx="0"/>
            <a:endCxn id="251" idx="2"/>
          </p:cNvCxnSpPr>
          <p:nvPr/>
        </p:nvCxnSpPr>
        <p:spPr>
          <a:xfrm flipV="1">
            <a:off x="4462159" y="3619699"/>
            <a:ext cx="1654612" cy="128108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BFFA4B1-D5BA-4A0E-8682-28C1E3ACDDB9}"/>
              </a:ext>
            </a:extLst>
          </p:cNvPr>
          <p:cNvSpPr txBox="1"/>
          <p:nvPr/>
        </p:nvSpPr>
        <p:spPr>
          <a:xfrm>
            <a:off x="8514139" y="4887580"/>
            <a:ext cx="280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max calculation was moved to the module which calculates the error.</a:t>
            </a:r>
          </a:p>
          <a:p>
            <a:r>
              <a:rPr lang="en-US" sz="1400" dirty="0"/>
              <a:t>Now, two different error signals are calculated.</a:t>
            </a:r>
          </a:p>
          <a:p>
            <a:r>
              <a:rPr lang="en-US" sz="1400" dirty="0"/>
              <a:t>Same for replay model.</a:t>
            </a:r>
          </a:p>
        </p:txBody>
      </p:sp>
    </p:spTree>
    <p:extLst>
      <p:ext uri="{BB962C8B-B14F-4D97-AF65-F5344CB8AC3E}">
        <p14:creationId xmlns:p14="http://schemas.microsoft.com/office/powerpoint/2010/main" val="428502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C32-5C6D-4680-809D-EB1E99F8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3D0E4-C2CB-45A3-94C1-0DA5658C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7" y="1883443"/>
            <a:ext cx="8508353" cy="46094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EB3E82-1171-44AB-8F4F-90321C5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Issue 4 – For better performance HD cells are required, otherwise it is difficult to distinguish between different scenarios. Take for example the point near the food, that point may end up having a preference for all directions since Radial basis functions generalize the policy value to all vicinity.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3C0BC-3753-4B8D-84E5-DCD552CA6CB7}"/>
              </a:ext>
            </a:extLst>
          </p:cNvPr>
          <p:cNvCxnSpPr>
            <a:cxnSpLocks/>
          </p:cNvCxnSpPr>
          <p:nvPr/>
        </p:nvCxnSpPr>
        <p:spPr>
          <a:xfrm>
            <a:off x="2165230" y="1607105"/>
            <a:ext cx="0" cy="98082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B47610-B3C2-4E3D-81FE-5A1747934FC7}"/>
              </a:ext>
            </a:extLst>
          </p:cNvPr>
          <p:cNvCxnSpPr>
            <a:cxnSpLocks/>
          </p:cNvCxnSpPr>
          <p:nvPr/>
        </p:nvCxnSpPr>
        <p:spPr>
          <a:xfrm>
            <a:off x="2294626" y="1607105"/>
            <a:ext cx="4986068" cy="129999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03D9F-7214-48A1-9AEE-EC3A7377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4" y="1429044"/>
            <a:ext cx="11664351" cy="3173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11268-C10D-4CF9-84BE-160B8EB6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Skipped issue 5 – Matrix update equation, see log</a:t>
            </a:r>
            <a:br>
              <a:rPr lang="en-US" sz="2400" dirty="0"/>
            </a:br>
            <a:r>
              <a:rPr lang="en-US" sz="2400" dirty="0"/>
              <a:t>Issue 6 – When running in async mode speed at which threads are created is bigger than speed at which they are closed. See following profiler data plots:</a:t>
            </a:r>
            <a:br>
              <a:rPr lang="en-US" sz="2400" dirty="0"/>
            </a:br>
            <a:r>
              <a:rPr lang="en-US" sz="2400" dirty="0"/>
              <a:t>Cause: plotters and loggers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59247-E8FB-434A-8D41-D97170DD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44" y="3033613"/>
            <a:ext cx="7661031" cy="38243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726E51-4DEF-4453-97DC-366A6A62A4D4}"/>
              </a:ext>
            </a:extLst>
          </p:cNvPr>
          <p:cNvSpPr txBox="1">
            <a:spLocks/>
          </p:cNvSpPr>
          <p:nvPr/>
        </p:nvSpPr>
        <p:spPr>
          <a:xfrm>
            <a:off x="263824" y="5282623"/>
            <a:ext cx="3842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Current solution: do not use current logs and plots</a:t>
            </a:r>
          </a:p>
          <a:p>
            <a:r>
              <a:rPr lang="en-US" sz="2400" dirty="0"/>
              <a:t>Future solution: reimplement logging and plotting.</a:t>
            </a:r>
          </a:p>
        </p:txBody>
      </p:sp>
    </p:spTree>
    <p:extLst>
      <p:ext uri="{BB962C8B-B14F-4D97-AF65-F5344CB8AC3E}">
        <p14:creationId xmlns:p14="http://schemas.microsoft.com/office/powerpoint/2010/main" val="135853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4AB56-479D-4973-95BA-A576691B4C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Reproducing issue 5 (said 6 – I think its issue 5):</a:t>
            </a:r>
            <a:br>
              <a:rPr lang="en-US" sz="2400" dirty="0"/>
            </a:br>
            <a:r>
              <a:rPr lang="en-US" sz="2400" dirty="0"/>
              <a:t>Go to branch v2.1 commit#: 2fd3db47247e46e1500a200db25eca5cf861346c</a:t>
            </a:r>
            <a:br>
              <a:rPr lang="en-US" sz="2400" dirty="0"/>
            </a:br>
            <a:r>
              <a:rPr lang="en-US" sz="2400" dirty="0"/>
              <a:t>of date: 07/11/2018</a:t>
            </a:r>
          </a:p>
          <a:p>
            <a:r>
              <a:rPr lang="en-US" sz="2400" dirty="0"/>
              <a:t>Run following configuration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D2A75-B433-4576-88F5-1CC96030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14" y="1984075"/>
            <a:ext cx="5119666" cy="45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1319</Words>
  <Application>Microsoft Office PowerPoint</Application>
  <PresentationFormat>Widescreen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Issue 3 – modifying awake model to solve issue</vt:lpstr>
      <vt:lpstr>Issue 3 – modifying asleep model to solve issue</vt:lpstr>
      <vt:lpstr>07/10/2018 – Q update was modified, see log</vt:lpstr>
      <vt:lpstr>Issue 4 – For better performance HD cells are required, otherwise it is difficult to distinguish between different scenarios. Take for example the point near the food, that point may end up having a preference for all directions since Radial basis functions generalize the policy value to all vicinity.</vt:lpstr>
      <vt:lpstr>Skipped issue 5 – Matrix update equation, see log Issue 6 – When running in async mode speed at which threads are created is bigger than speed at which they are closed. See following profiler data plots: Cause: plotters and loggers </vt:lpstr>
      <vt:lpstr>PowerPoint Presentation</vt:lpstr>
      <vt:lpstr>PowerPoint Presentation</vt:lpstr>
      <vt:lpstr>PC Space Analysis</vt:lpstr>
      <vt:lpstr>Current Update Rule</vt:lpstr>
      <vt:lpstr>Conversion (x,y)→(x^2,y^2)</vt:lpstr>
      <vt:lpstr>PowerPoint Presentation</vt:lpstr>
      <vt:lpstr>Issue 8 sample output:</vt:lpstr>
      <vt:lpstr>Issue 8 simpler example: (without normalization)</vt:lpstr>
      <vt:lpstr>Issue 8 simpler example: (with normalization both in calculating V and reward assignment)</vt:lpstr>
      <vt:lpstr>Issue 8 simpler example: (with normalization only for calculating V)</vt:lpstr>
      <vt:lpstr>Issue 8 – simple example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Scleidorovich</dc:creator>
  <cp:lastModifiedBy>Pablo Scleidorovich</cp:lastModifiedBy>
  <cp:revision>69</cp:revision>
  <dcterms:created xsi:type="dcterms:W3CDTF">2018-07-02T23:30:28Z</dcterms:created>
  <dcterms:modified xsi:type="dcterms:W3CDTF">2018-07-27T02:04:55Z</dcterms:modified>
</cp:coreProperties>
</file>