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5" r:id="rId4"/>
    <p:sldId id="295" r:id="rId5"/>
    <p:sldId id="275" r:id="rId6"/>
    <p:sldId id="298" r:id="rId7"/>
    <p:sldId id="277" r:id="rId8"/>
    <p:sldId id="300" r:id="rId9"/>
    <p:sldId id="301" r:id="rId10"/>
    <p:sldId id="303" r:id="rId11"/>
    <p:sldId id="304" r:id="rId12"/>
    <p:sldId id="306" r:id="rId13"/>
    <p:sldId id="307" r:id="rId14"/>
    <p:sldId id="308" r:id="rId15"/>
    <p:sldId id="310"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ica Randall" initials="JR" lastIdx="2" clrIdx="0">
    <p:extLst>
      <p:ext uri="{19B8F6BF-5375-455C-9EA6-DF929625EA0E}">
        <p15:presenceInfo xmlns:p15="http://schemas.microsoft.com/office/powerpoint/2012/main" userId="S::JRANDA7@emory.edu::af100bb8-4fd1-469d-ac0b-8f31aa6e8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p:scale>
          <a:sx n="95" d="100"/>
          <a:sy n="95" d="100"/>
        </p:scale>
        <p:origin x="-25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www.cores.emory.edu/eicc/documents/20191010-EICC-RNASeq_bulk_analysis_methods.pdf" TargetMode="External"/></Relationships>
</file>

<file path=ppt/diagrams/_rels/data3.xml.rels><?xml version="1.0" encoding="UTF-8" standalone="yes"?>
<Relationships xmlns="http://schemas.openxmlformats.org/package/2006/relationships"><Relationship Id="rId1" Type="http://schemas.openxmlformats.org/officeDocument/2006/relationships/hyperlink" Target="https://www.cores.emory.edu/eicc/documents/20191010-EICC-RNASeq_bulk_analysis_methods.pdf"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cores.emory.edu/eicc/documents/20191010-EICC-RNASeq_bulk_analysis_methods.pdf"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www.cores.emory.edu/eicc/documents/20191010-EICC-RNASeq_bulk_analysis_methods.pdf"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A37665-D3B6-4C14-8C2A-A51AB062BC2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F44C4B2-D08D-4E34-8E37-C4524369A7BD}">
      <dgm:prSet/>
      <dgm:spPr/>
      <dgm:t>
        <a:bodyPr/>
        <a:lstStyle/>
        <a:p>
          <a:r>
            <a:rPr lang="en-US"/>
            <a:t>QC at .fastq stage</a:t>
          </a:r>
        </a:p>
      </dgm:t>
    </dgm:pt>
    <dgm:pt modelId="{D3ED33D3-8910-41DA-862E-CE057CC5D82F}" type="parTrans" cxnId="{2D70A578-FBCD-4FE8-B418-CE1CEE585AE7}">
      <dgm:prSet/>
      <dgm:spPr/>
      <dgm:t>
        <a:bodyPr/>
        <a:lstStyle/>
        <a:p>
          <a:endParaRPr lang="en-US"/>
        </a:p>
      </dgm:t>
    </dgm:pt>
    <dgm:pt modelId="{4EAF284E-A119-4557-AD11-C570E53B185B}" type="sibTrans" cxnId="{2D70A578-FBCD-4FE8-B418-CE1CEE585AE7}">
      <dgm:prSet/>
      <dgm:spPr/>
      <dgm:t>
        <a:bodyPr/>
        <a:lstStyle/>
        <a:p>
          <a:endParaRPr lang="en-US"/>
        </a:p>
      </dgm:t>
    </dgm:pt>
    <dgm:pt modelId="{235203BE-3E89-4C25-9DDB-476EA36ACD74}">
      <dgm:prSet/>
      <dgm:spPr/>
      <dgm:t>
        <a:bodyPr/>
        <a:lstStyle/>
        <a:p>
          <a:r>
            <a:rPr lang="en-US" dirty="0" err="1"/>
            <a:t>FastQC</a:t>
          </a:r>
          <a:r>
            <a:rPr lang="en-US" dirty="0"/>
            <a:t> , </a:t>
          </a:r>
          <a:r>
            <a:rPr lang="en-US" dirty="0" err="1"/>
            <a:t>Fastq</a:t>
          </a:r>
          <a:r>
            <a:rPr lang="en-US" dirty="0"/>
            <a:t>-Screen, </a:t>
          </a:r>
          <a:r>
            <a:rPr lang="en-US" dirty="0" err="1"/>
            <a:t>MultiQC</a:t>
          </a:r>
          <a:r>
            <a:rPr lang="en-US" dirty="0"/>
            <a:t>, &amp; </a:t>
          </a:r>
          <a:r>
            <a:rPr lang="en-US" dirty="0" err="1"/>
            <a:t>Trimmomatic</a:t>
          </a:r>
          <a:r>
            <a:rPr lang="en-US" dirty="0"/>
            <a:t> </a:t>
          </a:r>
        </a:p>
      </dgm:t>
    </dgm:pt>
    <dgm:pt modelId="{0BEBF395-C03E-4F12-937E-76A75E8AF7B1}" type="parTrans" cxnId="{51047FC5-E01E-4CE6-BD23-CC7B4877EEE4}">
      <dgm:prSet/>
      <dgm:spPr/>
      <dgm:t>
        <a:bodyPr/>
        <a:lstStyle/>
        <a:p>
          <a:endParaRPr lang="en-US"/>
        </a:p>
      </dgm:t>
    </dgm:pt>
    <dgm:pt modelId="{195D3A99-07BF-4B27-9BA8-F119A2E188FC}" type="sibTrans" cxnId="{51047FC5-E01E-4CE6-BD23-CC7B4877EEE4}">
      <dgm:prSet/>
      <dgm:spPr/>
      <dgm:t>
        <a:bodyPr/>
        <a:lstStyle/>
        <a:p>
          <a:endParaRPr lang="en-US"/>
        </a:p>
      </dgm:t>
    </dgm:pt>
    <dgm:pt modelId="{0080211E-1311-4A60-ADBA-2C29ADCFEC2F}">
      <dgm:prSet/>
      <dgm:spPr/>
      <dgm:t>
        <a:bodyPr/>
        <a:lstStyle/>
        <a:p>
          <a:r>
            <a:rPr lang="en-US"/>
            <a:t>Alignment to reference genome </a:t>
          </a:r>
        </a:p>
      </dgm:t>
    </dgm:pt>
    <dgm:pt modelId="{5597C07F-0A45-49C5-8B26-9701222E9484}" type="parTrans" cxnId="{22DC23B1-0F43-44AC-AF2C-F74F72400980}">
      <dgm:prSet/>
      <dgm:spPr/>
      <dgm:t>
        <a:bodyPr/>
        <a:lstStyle/>
        <a:p>
          <a:endParaRPr lang="en-US"/>
        </a:p>
      </dgm:t>
    </dgm:pt>
    <dgm:pt modelId="{193840B3-73B2-4A57-94A9-2F5537617C21}" type="sibTrans" cxnId="{22DC23B1-0F43-44AC-AF2C-F74F72400980}">
      <dgm:prSet/>
      <dgm:spPr/>
      <dgm:t>
        <a:bodyPr/>
        <a:lstStyle/>
        <a:p>
          <a:endParaRPr lang="en-US"/>
        </a:p>
      </dgm:t>
    </dgm:pt>
    <dgm:pt modelId="{6040712B-FA4B-4734-9619-B4E89A93550F}">
      <dgm:prSet/>
      <dgm:spPr/>
      <dgm:t>
        <a:bodyPr/>
        <a:lstStyle/>
        <a:p>
          <a:r>
            <a:rPr lang="en-US" dirty="0"/>
            <a:t>STAR – mm10 genome for </a:t>
          </a:r>
          <a:r>
            <a:rPr lang="en-US" i="1" dirty="0"/>
            <a:t>Mus musculus</a:t>
          </a:r>
          <a:r>
            <a:rPr lang="en-US" dirty="0"/>
            <a:t>, UCSC</a:t>
          </a:r>
        </a:p>
      </dgm:t>
    </dgm:pt>
    <dgm:pt modelId="{F64D805C-7BBD-4F47-BA87-BB74A5D66945}" type="parTrans" cxnId="{7D9BE1CF-D31D-4C3C-AB00-52CF5E5F9122}">
      <dgm:prSet/>
      <dgm:spPr/>
      <dgm:t>
        <a:bodyPr/>
        <a:lstStyle/>
        <a:p>
          <a:endParaRPr lang="en-US"/>
        </a:p>
      </dgm:t>
    </dgm:pt>
    <dgm:pt modelId="{3F81BAB9-0A30-4E64-8C32-2020EF16FD1C}" type="sibTrans" cxnId="{7D9BE1CF-D31D-4C3C-AB00-52CF5E5F9122}">
      <dgm:prSet/>
      <dgm:spPr/>
      <dgm:t>
        <a:bodyPr/>
        <a:lstStyle/>
        <a:p>
          <a:endParaRPr lang="en-US"/>
        </a:p>
      </dgm:t>
    </dgm:pt>
    <dgm:pt modelId="{A2D9C73D-E822-42C5-8554-322885A1160A}">
      <dgm:prSet/>
      <dgm:spPr/>
      <dgm:t>
        <a:bodyPr/>
        <a:lstStyle/>
        <a:p>
          <a:r>
            <a:rPr lang="en-US" dirty="0"/>
            <a:t>Sort and index .bam files</a:t>
          </a:r>
        </a:p>
      </dgm:t>
    </dgm:pt>
    <dgm:pt modelId="{E4B6DBBE-0478-4457-97E2-87A53CDBE6C9}" type="parTrans" cxnId="{195BF37D-380D-41FE-86A5-B80C73CF68A3}">
      <dgm:prSet/>
      <dgm:spPr/>
      <dgm:t>
        <a:bodyPr/>
        <a:lstStyle/>
        <a:p>
          <a:endParaRPr lang="en-US"/>
        </a:p>
      </dgm:t>
    </dgm:pt>
    <dgm:pt modelId="{7B97CFD5-46A0-413B-BE9E-DB006E43B419}" type="sibTrans" cxnId="{195BF37D-380D-41FE-86A5-B80C73CF68A3}">
      <dgm:prSet/>
      <dgm:spPr/>
      <dgm:t>
        <a:bodyPr/>
        <a:lstStyle/>
        <a:p>
          <a:endParaRPr lang="en-US"/>
        </a:p>
      </dgm:t>
    </dgm:pt>
    <dgm:pt modelId="{FB026B19-AA6F-4C7E-8238-7F18130C2E5B}">
      <dgm:prSet/>
      <dgm:spPr/>
      <dgm:t>
        <a:bodyPr/>
        <a:lstStyle/>
        <a:p>
          <a:r>
            <a:rPr lang="en-US"/>
            <a:t>Generation of raw counts from alignment .bam files</a:t>
          </a:r>
        </a:p>
      </dgm:t>
    </dgm:pt>
    <dgm:pt modelId="{985CE4EF-61B4-4EDC-BB54-53DFF1EC38B9}" type="parTrans" cxnId="{0421B631-CA65-4219-A536-378FE01B7C97}">
      <dgm:prSet/>
      <dgm:spPr/>
      <dgm:t>
        <a:bodyPr/>
        <a:lstStyle/>
        <a:p>
          <a:endParaRPr lang="en-US"/>
        </a:p>
      </dgm:t>
    </dgm:pt>
    <dgm:pt modelId="{1E5006DA-3194-4984-B695-019B2308C3E0}" type="sibTrans" cxnId="{0421B631-CA65-4219-A536-378FE01B7C97}">
      <dgm:prSet/>
      <dgm:spPr/>
      <dgm:t>
        <a:bodyPr/>
        <a:lstStyle/>
        <a:p>
          <a:endParaRPr lang="en-US"/>
        </a:p>
      </dgm:t>
    </dgm:pt>
    <dgm:pt modelId="{801374EE-02D1-419B-906C-DE28753254DE}">
      <dgm:prSet/>
      <dgm:spPr/>
      <dgm:t>
        <a:bodyPr/>
        <a:lstStyle/>
        <a:p>
          <a:r>
            <a:rPr lang="en-US" dirty="0" err="1"/>
            <a:t>featureCounts</a:t>
          </a:r>
          <a:endParaRPr lang="en-US" dirty="0"/>
        </a:p>
      </dgm:t>
    </dgm:pt>
    <dgm:pt modelId="{8C61E17B-54E7-4181-BE73-B4B0C2A55095}" type="parTrans" cxnId="{F8311889-21A0-40A8-A0C8-6818C2F75D74}">
      <dgm:prSet/>
      <dgm:spPr/>
      <dgm:t>
        <a:bodyPr/>
        <a:lstStyle/>
        <a:p>
          <a:endParaRPr lang="en-US"/>
        </a:p>
      </dgm:t>
    </dgm:pt>
    <dgm:pt modelId="{F4F659F4-41F3-42D1-BD37-9548559C5F23}" type="sibTrans" cxnId="{F8311889-21A0-40A8-A0C8-6818C2F75D74}">
      <dgm:prSet/>
      <dgm:spPr/>
      <dgm:t>
        <a:bodyPr/>
        <a:lstStyle/>
        <a:p>
          <a:endParaRPr lang="en-US"/>
        </a:p>
      </dgm:t>
    </dgm:pt>
    <dgm:pt modelId="{9840C426-9546-4F27-9824-CDB3C44ED331}">
      <dgm:prSet/>
      <dgm:spPr/>
      <dgm:t>
        <a:bodyPr/>
        <a:lstStyle/>
        <a:p>
          <a:r>
            <a:rPr lang="en-US"/>
            <a:t>Differential Expression Analysis</a:t>
          </a:r>
        </a:p>
      </dgm:t>
    </dgm:pt>
    <dgm:pt modelId="{0D8E0B10-D23D-40D5-B3CF-20AD14527D28}" type="parTrans" cxnId="{CF32780E-056A-4225-9829-D50E5144821E}">
      <dgm:prSet/>
      <dgm:spPr/>
      <dgm:t>
        <a:bodyPr/>
        <a:lstStyle/>
        <a:p>
          <a:endParaRPr lang="en-US"/>
        </a:p>
      </dgm:t>
    </dgm:pt>
    <dgm:pt modelId="{1224ED0E-947F-41F4-91EC-E7857D49B1AF}" type="sibTrans" cxnId="{CF32780E-056A-4225-9829-D50E5144821E}">
      <dgm:prSet/>
      <dgm:spPr/>
      <dgm:t>
        <a:bodyPr/>
        <a:lstStyle/>
        <a:p>
          <a:endParaRPr lang="en-US"/>
        </a:p>
      </dgm:t>
    </dgm:pt>
    <dgm:pt modelId="{8A455D94-1433-4A86-95EC-99785209BE9E}">
      <dgm:prSet/>
      <dgm:spPr/>
      <dgm:t>
        <a:bodyPr/>
        <a:lstStyle/>
        <a:p>
          <a:r>
            <a:rPr lang="en-US"/>
            <a:t>DESeq2</a:t>
          </a:r>
        </a:p>
      </dgm:t>
    </dgm:pt>
    <dgm:pt modelId="{00D60F02-6377-42E0-B5AC-C0B59A1A56F9}" type="parTrans" cxnId="{465CCAA7-5047-425C-A107-A406CB9A8110}">
      <dgm:prSet/>
      <dgm:spPr/>
      <dgm:t>
        <a:bodyPr/>
        <a:lstStyle/>
        <a:p>
          <a:endParaRPr lang="en-US"/>
        </a:p>
      </dgm:t>
    </dgm:pt>
    <dgm:pt modelId="{9F925DAD-FDBC-4E82-A18D-07775DC2C1D0}" type="sibTrans" cxnId="{465CCAA7-5047-425C-A107-A406CB9A8110}">
      <dgm:prSet/>
      <dgm:spPr/>
      <dgm:t>
        <a:bodyPr/>
        <a:lstStyle/>
        <a:p>
          <a:endParaRPr lang="en-US"/>
        </a:p>
      </dgm:t>
    </dgm:pt>
    <dgm:pt modelId="{7F5B0C29-3453-4CB6-8F60-C9BA9306EC58}">
      <dgm:prSet/>
      <dgm:spPr/>
      <dgm:t>
        <a:bodyPr/>
        <a:lstStyle/>
        <a:p>
          <a:r>
            <a:rPr lang="en-US" dirty="0"/>
            <a:t>Notes: Please see our </a:t>
          </a:r>
          <a:r>
            <a:rPr lang="en-US" dirty="0" err="1">
              <a:hlinkClick xmlns:r="http://schemas.openxmlformats.org/officeDocument/2006/relationships" r:id="rId1"/>
            </a:rPr>
            <a:t>RNASeq</a:t>
          </a:r>
          <a:r>
            <a:rPr lang="en-US" dirty="0">
              <a:hlinkClick xmlns:r="http://schemas.openxmlformats.org/officeDocument/2006/relationships" r:id="rId1"/>
            </a:rPr>
            <a:t> (bulk) analysis page</a:t>
          </a:r>
          <a:r>
            <a:rPr lang="en-US" dirty="0"/>
            <a:t> in our Methods section for a publication-friendly write-up of our workflow</a:t>
          </a:r>
        </a:p>
      </dgm:t>
    </dgm:pt>
    <dgm:pt modelId="{D9E873E4-DFB2-451D-95ED-9A9912DBD096}" type="parTrans" cxnId="{8D45520A-4E89-4D4E-B186-C02B5286DF72}">
      <dgm:prSet/>
      <dgm:spPr/>
      <dgm:t>
        <a:bodyPr/>
        <a:lstStyle/>
        <a:p>
          <a:endParaRPr lang="en-US"/>
        </a:p>
      </dgm:t>
    </dgm:pt>
    <dgm:pt modelId="{8B540641-1889-4BD8-B6E2-27036CC2D218}" type="sibTrans" cxnId="{8D45520A-4E89-4D4E-B186-C02B5286DF72}">
      <dgm:prSet/>
      <dgm:spPr/>
      <dgm:t>
        <a:bodyPr/>
        <a:lstStyle/>
        <a:p>
          <a:endParaRPr lang="en-US"/>
        </a:p>
      </dgm:t>
    </dgm:pt>
    <dgm:pt modelId="{155CDDB6-AB25-4E8F-A8C8-BFAF19F0BF65}" type="pres">
      <dgm:prSet presAssocID="{A0A37665-D3B6-4C14-8C2A-A51AB062BC23}" presName="linear" presStyleCnt="0">
        <dgm:presLayoutVars>
          <dgm:animLvl val="lvl"/>
          <dgm:resizeHandles val="exact"/>
        </dgm:presLayoutVars>
      </dgm:prSet>
      <dgm:spPr/>
    </dgm:pt>
    <dgm:pt modelId="{F9AB1C20-4239-4161-AEC4-128AE798A9C7}" type="pres">
      <dgm:prSet presAssocID="{6F44C4B2-D08D-4E34-8E37-C4524369A7BD}" presName="parentText" presStyleLbl="node1" presStyleIdx="0" presStyleCnt="5">
        <dgm:presLayoutVars>
          <dgm:chMax val="0"/>
          <dgm:bulletEnabled val="1"/>
        </dgm:presLayoutVars>
      </dgm:prSet>
      <dgm:spPr/>
    </dgm:pt>
    <dgm:pt modelId="{48619976-C58B-4E3E-A82E-2092D8B86EE0}" type="pres">
      <dgm:prSet presAssocID="{6F44C4B2-D08D-4E34-8E37-C4524369A7BD}" presName="childText" presStyleLbl="revTx" presStyleIdx="0" presStyleCnt="4">
        <dgm:presLayoutVars>
          <dgm:bulletEnabled val="1"/>
        </dgm:presLayoutVars>
      </dgm:prSet>
      <dgm:spPr/>
    </dgm:pt>
    <dgm:pt modelId="{BF2C13F9-C21A-4E55-BFFC-C372197772B7}" type="pres">
      <dgm:prSet presAssocID="{0080211E-1311-4A60-ADBA-2C29ADCFEC2F}" presName="parentText" presStyleLbl="node1" presStyleIdx="1" presStyleCnt="5">
        <dgm:presLayoutVars>
          <dgm:chMax val="0"/>
          <dgm:bulletEnabled val="1"/>
        </dgm:presLayoutVars>
      </dgm:prSet>
      <dgm:spPr/>
    </dgm:pt>
    <dgm:pt modelId="{8B9102E4-6231-4E78-8911-1D582369DFF2}" type="pres">
      <dgm:prSet presAssocID="{0080211E-1311-4A60-ADBA-2C29ADCFEC2F}" presName="childText" presStyleLbl="revTx" presStyleIdx="1" presStyleCnt="4">
        <dgm:presLayoutVars>
          <dgm:bulletEnabled val="1"/>
        </dgm:presLayoutVars>
      </dgm:prSet>
      <dgm:spPr/>
    </dgm:pt>
    <dgm:pt modelId="{D8D3929E-44A6-40D3-97D8-2E8B65639BD1}" type="pres">
      <dgm:prSet presAssocID="{FB026B19-AA6F-4C7E-8238-7F18130C2E5B}" presName="parentText" presStyleLbl="node1" presStyleIdx="2" presStyleCnt="5">
        <dgm:presLayoutVars>
          <dgm:chMax val="0"/>
          <dgm:bulletEnabled val="1"/>
        </dgm:presLayoutVars>
      </dgm:prSet>
      <dgm:spPr/>
    </dgm:pt>
    <dgm:pt modelId="{A0BC48A0-62EF-4F5E-8660-F70539C2061C}" type="pres">
      <dgm:prSet presAssocID="{FB026B19-AA6F-4C7E-8238-7F18130C2E5B}" presName="childText" presStyleLbl="revTx" presStyleIdx="2" presStyleCnt="4">
        <dgm:presLayoutVars>
          <dgm:bulletEnabled val="1"/>
        </dgm:presLayoutVars>
      </dgm:prSet>
      <dgm:spPr/>
    </dgm:pt>
    <dgm:pt modelId="{BAD27423-84CE-4BAF-BBFC-32495D1CBA1B}" type="pres">
      <dgm:prSet presAssocID="{9840C426-9546-4F27-9824-CDB3C44ED331}" presName="parentText" presStyleLbl="node1" presStyleIdx="3" presStyleCnt="5">
        <dgm:presLayoutVars>
          <dgm:chMax val="0"/>
          <dgm:bulletEnabled val="1"/>
        </dgm:presLayoutVars>
      </dgm:prSet>
      <dgm:spPr/>
    </dgm:pt>
    <dgm:pt modelId="{5271D061-7FC0-49CB-BAFB-7ACD612D06C1}" type="pres">
      <dgm:prSet presAssocID="{9840C426-9546-4F27-9824-CDB3C44ED331}" presName="childText" presStyleLbl="revTx" presStyleIdx="3" presStyleCnt="4">
        <dgm:presLayoutVars>
          <dgm:bulletEnabled val="1"/>
        </dgm:presLayoutVars>
      </dgm:prSet>
      <dgm:spPr/>
    </dgm:pt>
    <dgm:pt modelId="{440E7D77-D2BD-4731-843D-773981F6D6BC}" type="pres">
      <dgm:prSet presAssocID="{7F5B0C29-3453-4CB6-8F60-C9BA9306EC58}" presName="parentText" presStyleLbl="node1" presStyleIdx="4" presStyleCnt="5">
        <dgm:presLayoutVars>
          <dgm:chMax val="0"/>
          <dgm:bulletEnabled val="1"/>
        </dgm:presLayoutVars>
      </dgm:prSet>
      <dgm:spPr/>
    </dgm:pt>
  </dgm:ptLst>
  <dgm:cxnLst>
    <dgm:cxn modelId="{8D45520A-4E89-4D4E-B186-C02B5286DF72}" srcId="{A0A37665-D3B6-4C14-8C2A-A51AB062BC23}" destId="{7F5B0C29-3453-4CB6-8F60-C9BA9306EC58}" srcOrd="4" destOrd="0" parTransId="{D9E873E4-DFB2-451D-95ED-9A9912DBD096}" sibTransId="{8B540641-1889-4BD8-B6E2-27036CC2D218}"/>
    <dgm:cxn modelId="{CF32780E-056A-4225-9829-D50E5144821E}" srcId="{A0A37665-D3B6-4C14-8C2A-A51AB062BC23}" destId="{9840C426-9546-4F27-9824-CDB3C44ED331}" srcOrd="3" destOrd="0" parTransId="{0D8E0B10-D23D-40D5-B3CF-20AD14527D28}" sibTransId="{1224ED0E-947F-41F4-91EC-E7857D49B1AF}"/>
    <dgm:cxn modelId="{DBEA2B31-7610-4486-8BEB-1B95B380B1BE}" type="presOf" srcId="{A2D9C73D-E822-42C5-8554-322885A1160A}" destId="{8B9102E4-6231-4E78-8911-1D582369DFF2}" srcOrd="0" destOrd="1" presId="urn:microsoft.com/office/officeart/2005/8/layout/vList2"/>
    <dgm:cxn modelId="{0421B631-CA65-4219-A536-378FE01B7C97}" srcId="{A0A37665-D3B6-4C14-8C2A-A51AB062BC23}" destId="{FB026B19-AA6F-4C7E-8238-7F18130C2E5B}" srcOrd="2" destOrd="0" parTransId="{985CE4EF-61B4-4EDC-BB54-53DFF1EC38B9}" sibTransId="{1E5006DA-3194-4984-B695-019B2308C3E0}"/>
    <dgm:cxn modelId="{1D4F4538-BC4C-4938-8FA1-CEBAB9086DBD}" type="presOf" srcId="{9840C426-9546-4F27-9824-CDB3C44ED331}" destId="{BAD27423-84CE-4BAF-BBFC-32495D1CBA1B}" srcOrd="0" destOrd="0" presId="urn:microsoft.com/office/officeart/2005/8/layout/vList2"/>
    <dgm:cxn modelId="{068D0642-C668-45BA-BF84-116DC97B269B}" type="presOf" srcId="{6F44C4B2-D08D-4E34-8E37-C4524369A7BD}" destId="{F9AB1C20-4239-4161-AEC4-128AE798A9C7}" srcOrd="0" destOrd="0" presId="urn:microsoft.com/office/officeart/2005/8/layout/vList2"/>
    <dgm:cxn modelId="{4DD99D73-97AF-4E30-8FC0-F72B8DAD2EDF}" type="presOf" srcId="{235203BE-3E89-4C25-9DDB-476EA36ACD74}" destId="{48619976-C58B-4E3E-A82E-2092D8B86EE0}" srcOrd="0" destOrd="0" presId="urn:microsoft.com/office/officeart/2005/8/layout/vList2"/>
    <dgm:cxn modelId="{F1BEF753-A707-47A4-A051-7FD70E01D074}" type="presOf" srcId="{7F5B0C29-3453-4CB6-8F60-C9BA9306EC58}" destId="{440E7D77-D2BD-4731-843D-773981F6D6BC}" srcOrd="0" destOrd="0" presId="urn:microsoft.com/office/officeart/2005/8/layout/vList2"/>
    <dgm:cxn modelId="{FF15F857-9F5E-49B2-9520-D5DAF0CF6934}" type="presOf" srcId="{8A455D94-1433-4A86-95EC-99785209BE9E}" destId="{5271D061-7FC0-49CB-BAFB-7ACD612D06C1}" srcOrd="0" destOrd="0" presId="urn:microsoft.com/office/officeart/2005/8/layout/vList2"/>
    <dgm:cxn modelId="{2D70A578-FBCD-4FE8-B418-CE1CEE585AE7}" srcId="{A0A37665-D3B6-4C14-8C2A-A51AB062BC23}" destId="{6F44C4B2-D08D-4E34-8E37-C4524369A7BD}" srcOrd="0" destOrd="0" parTransId="{D3ED33D3-8910-41DA-862E-CE057CC5D82F}" sibTransId="{4EAF284E-A119-4557-AD11-C570E53B185B}"/>
    <dgm:cxn modelId="{195BF37D-380D-41FE-86A5-B80C73CF68A3}" srcId="{0080211E-1311-4A60-ADBA-2C29ADCFEC2F}" destId="{A2D9C73D-E822-42C5-8554-322885A1160A}" srcOrd="1" destOrd="0" parTransId="{E4B6DBBE-0478-4457-97E2-87A53CDBE6C9}" sibTransId="{7B97CFD5-46A0-413B-BE9E-DB006E43B419}"/>
    <dgm:cxn modelId="{F8311889-21A0-40A8-A0C8-6818C2F75D74}" srcId="{FB026B19-AA6F-4C7E-8238-7F18130C2E5B}" destId="{801374EE-02D1-419B-906C-DE28753254DE}" srcOrd="0" destOrd="0" parTransId="{8C61E17B-54E7-4181-BE73-B4B0C2A55095}" sibTransId="{F4F659F4-41F3-42D1-BD37-9548559C5F23}"/>
    <dgm:cxn modelId="{2D556C8B-3D11-4B03-97F8-5A2ED7546F23}" type="presOf" srcId="{801374EE-02D1-419B-906C-DE28753254DE}" destId="{A0BC48A0-62EF-4F5E-8660-F70539C2061C}" srcOrd="0" destOrd="0" presId="urn:microsoft.com/office/officeart/2005/8/layout/vList2"/>
    <dgm:cxn modelId="{DCB02394-7D24-452D-A75E-344C5FD72A35}" type="presOf" srcId="{A0A37665-D3B6-4C14-8C2A-A51AB062BC23}" destId="{155CDDB6-AB25-4E8F-A8C8-BFAF19F0BF65}" srcOrd="0" destOrd="0" presId="urn:microsoft.com/office/officeart/2005/8/layout/vList2"/>
    <dgm:cxn modelId="{465CCAA7-5047-425C-A107-A406CB9A8110}" srcId="{9840C426-9546-4F27-9824-CDB3C44ED331}" destId="{8A455D94-1433-4A86-95EC-99785209BE9E}" srcOrd="0" destOrd="0" parTransId="{00D60F02-6377-42E0-B5AC-C0B59A1A56F9}" sibTransId="{9F925DAD-FDBC-4E82-A18D-07775DC2C1D0}"/>
    <dgm:cxn modelId="{9E338EAB-A83C-47E4-B854-AE76CF0031E6}" type="presOf" srcId="{FB026B19-AA6F-4C7E-8238-7F18130C2E5B}" destId="{D8D3929E-44A6-40D3-97D8-2E8B65639BD1}" srcOrd="0" destOrd="0" presId="urn:microsoft.com/office/officeart/2005/8/layout/vList2"/>
    <dgm:cxn modelId="{22DC23B1-0F43-44AC-AF2C-F74F72400980}" srcId="{A0A37665-D3B6-4C14-8C2A-A51AB062BC23}" destId="{0080211E-1311-4A60-ADBA-2C29ADCFEC2F}" srcOrd="1" destOrd="0" parTransId="{5597C07F-0A45-49C5-8B26-9701222E9484}" sibTransId="{193840B3-73B2-4A57-94A9-2F5537617C21}"/>
    <dgm:cxn modelId="{51047FC5-E01E-4CE6-BD23-CC7B4877EEE4}" srcId="{6F44C4B2-D08D-4E34-8E37-C4524369A7BD}" destId="{235203BE-3E89-4C25-9DDB-476EA36ACD74}" srcOrd="0" destOrd="0" parTransId="{0BEBF395-C03E-4F12-937E-76A75E8AF7B1}" sibTransId="{195D3A99-07BF-4B27-9BA8-F119A2E188FC}"/>
    <dgm:cxn modelId="{7D9BE1CF-D31D-4C3C-AB00-52CF5E5F9122}" srcId="{0080211E-1311-4A60-ADBA-2C29ADCFEC2F}" destId="{6040712B-FA4B-4734-9619-B4E89A93550F}" srcOrd="0" destOrd="0" parTransId="{F64D805C-7BBD-4F47-BA87-BB74A5D66945}" sibTransId="{3F81BAB9-0A30-4E64-8C32-2020EF16FD1C}"/>
    <dgm:cxn modelId="{EE4D87E5-2017-46B2-AD30-ED6D339CCFEC}" type="presOf" srcId="{0080211E-1311-4A60-ADBA-2C29ADCFEC2F}" destId="{BF2C13F9-C21A-4E55-BFFC-C372197772B7}" srcOrd="0" destOrd="0" presId="urn:microsoft.com/office/officeart/2005/8/layout/vList2"/>
    <dgm:cxn modelId="{77733AE8-BD69-43C7-9C47-404ECCA78142}" type="presOf" srcId="{6040712B-FA4B-4734-9619-B4E89A93550F}" destId="{8B9102E4-6231-4E78-8911-1D582369DFF2}" srcOrd="0" destOrd="0" presId="urn:microsoft.com/office/officeart/2005/8/layout/vList2"/>
    <dgm:cxn modelId="{2F75DA66-7916-4F04-811A-3369ACC322D4}" type="presParOf" srcId="{155CDDB6-AB25-4E8F-A8C8-BFAF19F0BF65}" destId="{F9AB1C20-4239-4161-AEC4-128AE798A9C7}" srcOrd="0" destOrd="0" presId="urn:microsoft.com/office/officeart/2005/8/layout/vList2"/>
    <dgm:cxn modelId="{F9CA3061-877A-407A-A618-FE6C41603276}" type="presParOf" srcId="{155CDDB6-AB25-4E8F-A8C8-BFAF19F0BF65}" destId="{48619976-C58B-4E3E-A82E-2092D8B86EE0}" srcOrd="1" destOrd="0" presId="urn:microsoft.com/office/officeart/2005/8/layout/vList2"/>
    <dgm:cxn modelId="{C0061FE4-A626-4054-996C-1F88CE7C27D6}" type="presParOf" srcId="{155CDDB6-AB25-4E8F-A8C8-BFAF19F0BF65}" destId="{BF2C13F9-C21A-4E55-BFFC-C372197772B7}" srcOrd="2" destOrd="0" presId="urn:microsoft.com/office/officeart/2005/8/layout/vList2"/>
    <dgm:cxn modelId="{A6B9B415-3647-4C3E-B6E0-D6E9275F9E95}" type="presParOf" srcId="{155CDDB6-AB25-4E8F-A8C8-BFAF19F0BF65}" destId="{8B9102E4-6231-4E78-8911-1D582369DFF2}" srcOrd="3" destOrd="0" presId="urn:microsoft.com/office/officeart/2005/8/layout/vList2"/>
    <dgm:cxn modelId="{CCDECF47-83A4-4229-915A-275904314A76}" type="presParOf" srcId="{155CDDB6-AB25-4E8F-A8C8-BFAF19F0BF65}" destId="{D8D3929E-44A6-40D3-97D8-2E8B65639BD1}" srcOrd="4" destOrd="0" presId="urn:microsoft.com/office/officeart/2005/8/layout/vList2"/>
    <dgm:cxn modelId="{E4782654-FE80-4952-A63D-33B80868C26F}" type="presParOf" srcId="{155CDDB6-AB25-4E8F-A8C8-BFAF19F0BF65}" destId="{A0BC48A0-62EF-4F5E-8660-F70539C2061C}" srcOrd="5" destOrd="0" presId="urn:microsoft.com/office/officeart/2005/8/layout/vList2"/>
    <dgm:cxn modelId="{0E53E3AC-118E-4BF2-BE59-8F9D6913C51A}" type="presParOf" srcId="{155CDDB6-AB25-4E8F-A8C8-BFAF19F0BF65}" destId="{BAD27423-84CE-4BAF-BBFC-32495D1CBA1B}" srcOrd="6" destOrd="0" presId="urn:microsoft.com/office/officeart/2005/8/layout/vList2"/>
    <dgm:cxn modelId="{A70594CD-F3CA-4CB1-840E-1082954DB340}" type="presParOf" srcId="{155CDDB6-AB25-4E8F-A8C8-BFAF19F0BF65}" destId="{5271D061-7FC0-49CB-BAFB-7ACD612D06C1}" srcOrd="7" destOrd="0" presId="urn:microsoft.com/office/officeart/2005/8/layout/vList2"/>
    <dgm:cxn modelId="{A89B8FEC-92F9-4F9E-8ACA-61D0433697A8}" type="presParOf" srcId="{155CDDB6-AB25-4E8F-A8C8-BFAF19F0BF65}" destId="{440E7D77-D2BD-4731-843D-773981F6D6B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CD8C7A-0AB4-498E-89CF-BB2296996B9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2B968C0-209E-4117-98E7-443861CFDB31}">
      <dgm:prSet custT="1"/>
      <dgm:spPr/>
      <dgm:t>
        <a:bodyPr/>
        <a:lstStyle/>
        <a:p>
          <a:r>
            <a:rPr lang="en-US" sz="2800" dirty="0"/>
            <a:t>STAR was run to align compressed *.fastq.gz files against the mm10 reference genome (UCSC)</a:t>
          </a:r>
        </a:p>
      </dgm:t>
    </dgm:pt>
    <dgm:pt modelId="{83A72D8C-0D8B-4A6F-AEEC-EA96C52E46A6}" type="parTrans" cxnId="{FEECBB9B-8BC6-4C39-AA68-0896B66C8787}">
      <dgm:prSet/>
      <dgm:spPr/>
      <dgm:t>
        <a:bodyPr/>
        <a:lstStyle/>
        <a:p>
          <a:endParaRPr lang="en-US"/>
        </a:p>
      </dgm:t>
    </dgm:pt>
    <dgm:pt modelId="{B2D985B7-93D7-4224-8C44-FE237FDD5402}" type="sibTrans" cxnId="{FEECBB9B-8BC6-4C39-AA68-0896B66C8787}">
      <dgm:prSet/>
      <dgm:spPr/>
      <dgm:t>
        <a:bodyPr/>
        <a:lstStyle/>
        <a:p>
          <a:endParaRPr lang="en-US"/>
        </a:p>
      </dgm:t>
    </dgm:pt>
    <dgm:pt modelId="{0A29C81F-A7B6-438C-A7F0-7EAC0A26D6D6}">
      <dgm:prSet custT="1"/>
      <dgm:spPr/>
      <dgm:t>
        <a:bodyPr/>
        <a:lstStyle/>
        <a:p>
          <a:r>
            <a:rPr lang="en-US" sz="2800" dirty="0"/>
            <a:t>Annotations from UCSC were also used to determine gene content that would later be used to derive counts </a:t>
          </a:r>
        </a:p>
      </dgm:t>
    </dgm:pt>
    <dgm:pt modelId="{8072BCD5-6B5F-47E6-9AA0-CB579718FB25}" type="parTrans" cxnId="{041CBDE6-622C-4232-AD0C-CDDB42C3A1D5}">
      <dgm:prSet/>
      <dgm:spPr/>
      <dgm:t>
        <a:bodyPr/>
        <a:lstStyle/>
        <a:p>
          <a:endParaRPr lang="en-US"/>
        </a:p>
      </dgm:t>
    </dgm:pt>
    <dgm:pt modelId="{A6409D9B-9E13-450A-ADC8-413B6B9E81AD}" type="sibTrans" cxnId="{041CBDE6-622C-4232-AD0C-CDDB42C3A1D5}">
      <dgm:prSet/>
      <dgm:spPr/>
      <dgm:t>
        <a:bodyPr/>
        <a:lstStyle/>
        <a:p>
          <a:endParaRPr lang="en-US"/>
        </a:p>
      </dgm:t>
    </dgm:pt>
    <dgm:pt modelId="{6F36C7FC-2F71-4ACC-9E6A-E011586F78D0}">
      <dgm:prSet custT="1"/>
      <dgm:spPr/>
      <dgm:t>
        <a:bodyPr/>
        <a:lstStyle/>
        <a:p>
          <a:r>
            <a:rPr lang="en-US" sz="2400" dirty="0"/>
            <a:t>Using samtools, resulting .sam alignment files converted to .bam, sorted, and then indexed prior to running through </a:t>
          </a:r>
          <a:r>
            <a:rPr lang="en-US" sz="2400" dirty="0" err="1"/>
            <a:t>featureCounts</a:t>
          </a:r>
          <a:r>
            <a:rPr lang="en-US" sz="2400" dirty="0"/>
            <a:t> to capture raw RNAseq “counts” per gene</a:t>
          </a:r>
        </a:p>
      </dgm:t>
    </dgm:pt>
    <dgm:pt modelId="{96913D61-FA07-43F8-B019-4E76A676DD47}" type="parTrans" cxnId="{7B274E30-C0AA-40A8-B901-A7BDD4BFD1C2}">
      <dgm:prSet/>
      <dgm:spPr/>
      <dgm:t>
        <a:bodyPr/>
        <a:lstStyle/>
        <a:p>
          <a:endParaRPr lang="en-US"/>
        </a:p>
      </dgm:t>
    </dgm:pt>
    <dgm:pt modelId="{429B5972-76E4-4F33-B827-D8F568C27EBA}" type="sibTrans" cxnId="{7B274E30-C0AA-40A8-B901-A7BDD4BFD1C2}">
      <dgm:prSet/>
      <dgm:spPr/>
      <dgm:t>
        <a:bodyPr/>
        <a:lstStyle/>
        <a:p>
          <a:endParaRPr lang="en-US"/>
        </a:p>
      </dgm:t>
    </dgm:pt>
    <dgm:pt modelId="{DA77B84D-7ACB-4C74-BEC9-520F239C6B03}" type="pres">
      <dgm:prSet presAssocID="{27CD8C7A-0AB4-498E-89CF-BB2296996B99}" presName="linear" presStyleCnt="0">
        <dgm:presLayoutVars>
          <dgm:animLvl val="lvl"/>
          <dgm:resizeHandles val="exact"/>
        </dgm:presLayoutVars>
      </dgm:prSet>
      <dgm:spPr/>
    </dgm:pt>
    <dgm:pt modelId="{DFF83928-E7F6-49C7-A31C-369F5CF292F7}" type="pres">
      <dgm:prSet presAssocID="{32B968C0-209E-4117-98E7-443861CFDB31}" presName="parentText" presStyleLbl="node1" presStyleIdx="0" presStyleCnt="3">
        <dgm:presLayoutVars>
          <dgm:chMax val="0"/>
          <dgm:bulletEnabled val="1"/>
        </dgm:presLayoutVars>
      </dgm:prSet>
      <dgm:spPr/>
    </dgm:pt>
    <dgm:pt modelId="{BFAB64DB-0EDC-4F32-A17F-F44BF0DDD845}" type="pres">
      <dgm:prSet presAssocID="{B2D985B7-93D7-4224-8C44-FE237FDD5402}" presName="spacer" presStyleCnt="0"/>
      <dgm:spPr/>
    </dgm:pt>
    <dgm:pt modelId="{57A04815-F852-4420-A5B2-3F2BAB5FD922}" type="pres">
      <dgm:prSet presAssocID="{0A29C81F-A7B6-438C-A7F0-7EAC0A26D6D6}" presName="parentText" presStyleLbl="node1" presStyleIdx="1" presStyleCnt="3">
        <dgm:presLayoutVars>
          <dgm:chMax val="0"/>
          <dgm:bulletEnabled val="1"/>
        </dgm:presLayoutVars>
      </dgm:prSet>
      <dgm:spPr/>
    </dgm:pt>
    <dgm:pt modelId="{E0D722F6-7ED5-4001-B82A-668A36DBE09E}" type="pres">
      <dgm:prSet presAssocID="{A6409D9B-9E13-450A-ADC8-413B6B9E81AD}" presName="spacer" presStyleCnt="0"/>
      <dgm:spPr/>
    </dgm:pt>
    <dgm:pt modelId="{AAC7EF5A-D65B-4AD0-A729-0BA175358DB0}" type="pres">
      <dgm:prSet presAssocID="{6F36C7FC-2F71-4ACC-9E6A-E011586F78D0}" presName="parentText" presStyleLbl="node1" presStyleIdx="2" presStyleCnt="3">
        <dgm:presLayoutVars>
          <dgm:chMax val="0"/>
          <dgm:bulletEnabled val="1"/>
        </dgm:presLayoutVars>
      </dgm:prSet>
      <dgm:spPr/>
    </dgm:pt>
  </dgm:ptLst>
  <dgm:cxnLst>
    <dgm:cxn modelId="{7B274E30-C0AA-40A8-B901-A7BDD4BFD1C2}" srcId="{27CD8C7A-0AB4-498E-89CF-BB2296996B99}" destId="{6F36C7FC-2F71-4ACC-9E6A-E011586F78D0}" srcOrd="2" destOrd="0" parTransId="{96913D61-FA07-43F8-B019-4E76A676DD47}" sibTransId="{429B5972-76E4-4F33-B827-D8F568C27EBA}"/>
    <dgm:cxn modelId="{EB4FE540-E689-44E3-9A10-37809421B79F}" type="presOf" srcId="{0A29C81F-A7B6-438C-A7F0-7EAC0A26D6D6}" destId="{57A04815-F852-4420-A5B2-3F2BAB5FD922}" srcOrd="0" destOrd="0" presId="urn:microsoft.com/office/officeart/2005/8/layout/vList2"/>
    <dgm:cxn modelId="{CA02217B-8D53-4184-9246-9C0F11FC06EB}" type="presOf" srcId="{27CD8C7A-0AB4-498E-89CF-BB2296996B99}" destId="{DA77B84D-7ACB-4C74-BEC9-520F239C6B03}" srcOrd="0" destOrd="0" presId="urn:microsoft.com/office/officeart/2005/8/layout/vList2"/>
    <dgm:cxn modelId="{99697982-B32A-4927-81F3-A2E412EED77F}" type="presOf" srcId="{6F36C7FC-2F71-4ACC-9E6A-E011586F78D0}" destId="{AAC7EF5A-D65B-4AD0-A729-0BA175358DB0}" srcOrd="0" destOrd="0" presId="urn:microsoft.com/office/officeart/2005/8/layout/vList2"/>
    <dgm:cxn modelId="{FEECBB9B-8BC6-4C39-AA68-0896B66C8787}" srcId="{27CD8C7A-0AB4-498E-89CF-BB2296996B99}" destId="{32B968C0-209E-4117-98E7-443861CFDB31}" srcOrd="0" destOrd="0" parTransId="{83A72D8C-0D8B-4A6F-AEEC-EA96C52E46A6}" sibTransId="{B2D985B7-93D7-4224-8C44-FE237FDD5402}"/>
    <dgm:cxn modelId="{DCF867D9-234B-416D-AF1A-DD936296E187}" type="presOf" srcId="{32B968C0-209E-4117-98E7-443861CFDB31}" destId="{DFF83928-E7F6-49C7-A31C-369F5CF292F7}" srcOrd="0" destOrd="0" presId="urn:microsoft.com/office/officeart/2005/8/layout/vList2"/>
    <dgm:cxn modelId="{041CBDE6-622C-4232-AD0C-CDDB42C3A1D5}" srcId="{27CD8C7A-0AB4-498E-89CF-BB2296996B99}" destId="{0A29C81F-A7B6-438C-A7F0-7EAC0A26D6D6}" srcOrd="1" destOrd="0" parTransId="{8072BCD5-6B5F-47E6-9AA0-CB579718FB25}" sibTransId="{A6409D9B-9E13-450A-ADC8-413B6B9E81AD}"/>
    <dgm:cxn modelId="{C142EC62-4861-4FE1-951E-B3A63B575A52}" type="presParOf" srcId="{DA77B84D-7ACB-4C74-BEC9-520F239C6B03}" destId="{DFF83928-E7F6-49C7-A31C-369F5CF292F7}" srcOrd="0" destOrd="0" presId="urn:microsoft.com/office/officeart/2005/8/layout/vList2"/>
    <dgm:cxn modelId="{EB3D1E0C-5947-4475-8B4B-32C4F2168D9E}" type="presParOf" srcId="{DA77B84D-7ACB-4C74-BEC9-520F239C6B03}" destId="{BFAB64DB-0EDC-4F32-A17F-F44BF0DDD845}" srcOrd="1" destOrd="0" presId="urn:microsoft.com/office/officeart/2005/8/layout/vList2"/>
    <dgm:cxn modelId="{5A4A425C-9389-462A-8C22-AAE9A6436C46}" type="presParOf" srcId="{DA77B84D-7ACB-4C74-BEC9-520F239C6B03}" destId="{57A04815-F852-4420-A5B2-3F2BAB5FD922}" srcOrd="2" destOrd="0" presId="urn:microsoft.com/office/officeart/2005/8/layout/vList2"/>
    <dgm:cxn modelId="{D1991A9F-3826-4F40-9789-B570CCFBA383}" type="presParOf" srcId="{DA77B84D-7ACB-4C74-BEC9-520F239C6B03}" destId="{E0D722F6-7ED5-4001-B82A-668A36DBE09E}" srcOrd="3" destOrd="0" presId="urn:microsoft.com/office/officeart/2005/8/layout/vList2"/>
    <dgm:cxn modelId="{3A650860-BE6E-44C4-9EA1-417808C2E3E7}" type="presParOf" srcId="{DA77B84D-7ACB-4C74-BEC9-520F239C6B03}" destId="{AAC7EF5A-D65B-4AD0-A729-0BA175358DB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2837A2-8D25-44ED-9BC0-363E339E811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AD314E0-C8E4-4640-B50A-21B3EFFC9272}">
      <dgm:prSet/>
      <dgm:spPr/>
      <dgm:t>
        <a:bodyPr/>
        <a:lstStyle/>
        <a:p>
          <a:r>
            <a:rPr lang="en-US" dirty="0"/>
            <a:t>The .bam files from the STAR alignment step were compared to the USCS mm10 annotation using </a:t>
          </a:r>
          <a:r>
            <a:rPr lang="en-US" dirty="0" err="1"/>
            <a:t>featureCounts</a:t>
          </a:r>
          <a:r>
            <a:rPr lang="en-US" dirty="0"/>
            <a:t> to convert gene annotation and alignment information into a counts table for each sample</a:t>
          </a:r>
        </a:p>
      </dgm:t>
    </dgm:pt>
    <dgm:pt modelId="{CFF35A88-ADA4-4B62-A8C6-99E7CF0B08BC}" type="parTrans" cxnId="{4D52C359-2BBB-47FB-A64A-27CED5BD7B82}">
      <dgm:prSet/>
      <dgm:spPr/>
      <dgm:t>
        <a:bodyPr/>
        <a:lstStyle/>
        <a:p>
          <a:endParaRPr lang="en-US"/>
        </a:p>
      </dgm:t>
    </dgm:pt>
    <dgm:pt modelId="{B4A0F65E-1C36-40DB-BC83-0A238238B8D7}" type="sibTrans" cxnId="{4D52C359-2BBB-47FB-A64A-27CED5BD7B82}">
      <dgm:prSet/>
      <dgm:spPr/>
      <dgm:t>
        <a:bodyPr/>
        <a:lstStyle/>
        <a:p>
          <a:endParaRPr lang="en-US"/>
        </a:p>
      </dgm:t>
    </dgm:pt>
    <dgm:pt modelId="{9377A727-268B-4FEE-9EF1-B3C48EF8B260}">
      <dgm:prSet/>
      <dgm:spPr/>
      <dgm:t>
        <a:bodyPr/>
        <a:lstStyle/>
        <a:p>
          <a:r>
            <a:rPr lang="en-US" dirty="0"/>
            <a:t>The resulting raw counts file was then used for differential expression analyses.</a:t>
          </a:r>
        </a:p>
      </dgm:t>
    </dgm:pt>
    <dgm:pt modelId="{D097B22E-16BC-4C84-8B15-E23BFD28DD66}" type="parTrans" cxnId="{4FC51033-0CEE-48A5-8D7E-2F366157BB79}">
      <dgm:prSet/>
      <dgm:spPr/>
      <dgm:t>
        <a:bodyPr/>
        <a:lstStyle/>
        <a:p>
          <a:endParaRPr lang="en-US"/>
        </a:p>
      </dgm:t>
    </dgm:pt>
    <dgm:pt modelId="{C94E68AA-CFA6-45CE-A79F-DB57312EE6B9}" type="sibTrans" cxnId="{4FC51033-0CEE-48A5-8D7E-2F366157BB79}">
      <dgm:prSet/>
      <dgm:spPr/>
      <dgm:t>
        <a:bodyPr/>
        <a:lstStyle/>
        <a:p>
          <a:endParaRPr lang="en-US"/>
        </a:p>
      </dgm:t>
    </dgm:pt>
    <dgm:pt modelId="{B5422CC5-105D-49B1-BB98-0F1BE270099A}">
      <dgm:prSet/>
      <dgm:spPr/>
      <dgm:t>
        <a:bodyPr/>
        <a:lstStyle/>
        <a:p>
          <a:r>
            <a:rPr lang="en-US"/>
            <a:t>See our </a:t>
          </a:r>
          <a:r>
            <a:rPr lang="en-US">
              <a:hlinkClick xmlns:r="http://schemas.openxmlformats.org/officeDocument/2006/relationships" r:id="rId1"/>
            </a:rPr>
            <a:t>Methods section </a:t>
          </a:r>
          <a:r>
            <a:rPr lang="en-US"/>
            <a:t>for a publication-friendly format of our workflow</a:t>
          </a:r>
        </a:p>
      </dgm:t>
    </dgm:pt>
    <dgm:pt modelId="{AA111266-3F3F-4B2F-B34B-F610FA9E1B3B}" type="parTrans" cxnId="{96C9E742-E1D1-4EB7-B03E-95CEC8600BD2}">
      <dgm:prSet/>
      <dgm:spPr/>
      <dgm:t>
        <a:bodyPr/>
        <a:lstStyle/>
        <a:p>
          <a:endParaRPr lang="en-US"/>
        </a:p>
      </dgm:t>
    </dgm:pt>
    <dgm:pt modelId="{5AF69624-7478-423D-9B83-B544810978DD}" type="sibTrans" cxnId="{96C9E742-E1D1-4EB7-B03E-95CEC8600BD2}">
      <dgm:prSet/>
      <dgm:spPr/>
      <dgm:t>
        <a:bodyPr/>
        <a:lstStyle/>
        <a:p>
          <a:endParaRPr lang="en-US"/>
        </a:p>
      </dgm:t>
    </dgm:pt>
    <dgm:pt modelId="{BCA3D8AF-98A8-499A-92B8-D19DC51A63D7}" type="pres">
      <dgm:prSet presAssocID="{512837A2-8D25-44ED-9BC0-363E339E811E}" presName="linear" presStyleCnt="0">
        <dgm:presLayoutVars>
          <dgm:animLvl val="lvl"/>
          <dgm:resizeHandles val="exact"/>
        </dgm:presLayoutVars>
      </dgm:prSet>
      <dgm:spPr/>
    </dgm:pt>
    <dgm:pt modelId="{3B6EA4AB-E2C2-4813-84F5-E24E60EDF75F}" type="pres">
      <dgm:prSet presAssocID="{8AD314E0-C8E4-4640-B50A-21B3EFFC9272}" presName="parentText" presStyleLbl="node1" presStyleIdx="0" presStyleCnt="3">
        <dgm:presLayoutVars>
          <dgm:chMax val="0"/>
          <dgm:bulletEnabled val="1"/>
        </dgm:presLayoutVars>
      </dgm:prSet>
      <dgm:spPr/>
    </dgm:pt>
    <dgm:pt modelId="{635AD5D2-66F7-40E8-85B8-920408D8AC33}" type="pres">
      <dgm:prSet presAssocID="{B4A0F65E-1C36-40DB-BC83-0A238238B8D7}" presName="spacer" presStyleCnt="0"/>
      <dgm:spPr/>
    </dgm:pt>
    <dgm:pt modelId="{49CB3371-DE51-43CF-80EA-0414140240A2}" type="pres">
      <dgm:prSet presAssocID="{9377A727-268B-4FEE-9EF1-B3C48EF8B260}" presName="parentText" presStyleLbl="node1" presStyleIdx="1" presStyleCnt="3">
        <dgm:presLayoutVars>
          <dgm:chMax val="0"/>
          <dgm:bulletEnabled val="1"/>
        </dgm:presLayoutVars>
      </dgm:prSet>
      <dgm:spPr/>
    </dgm:pt>
    <dgm:pt modelId="{57583D51-D452-4515-8AD5-3730B65559D0}" type="pres">
      <dgm:prSet presAssocID="{C94E68AA-CFA6-45CE-A79F-DB57312EE6B9}" presName="spacer" presStyleCnt="0"/>
      <dgm:spPr/>
    </dgm:pt>
    <dgm:pt modelId="{EDD7D10C-D8ED-4EF6-98CD-80AFBE1435DF}" type="pres">
      <dgm:prSet presAssocID="{B5422CC5-105D-49B1-BB98-0F1BE270099A}" presName="parentText" presStyleLbl="node1" presStyleIdx="2" presStyleCnt="3">
        <dgm:presLayoutVars>
          <dgm:chMax val="0"/>
          <dgm:bulletEnabled val="1"/>
        </dgm:presLayoutVars>
      </dgm:prSet>
      <dgm:spPr/>
    </dgm:pt>
  </dgm:ptLst>
  <dgm:cxnLst>
    <dgm:cxn modelId="{0A0B9611-D958-472F-B47F-64BB356C988B}" type="presOf" srcId="{512837A2-8D25-44ED-9BC0-363E339E811E}" destId="{BCA3D8AF-98A8-499A-92B8-D19DC51A63D7}" srcOrd="0" destOrd="0" presId="urn:microsoft.com/office/officeart/2005/8/layout/vList2"/>
    <dgm:cxn modelId="{4FC51033-0CEE-48A5-8D7E-2F366157BB79}" srcId="{512837A2-8D25-44ED-9BC0-363E339E811E}" destId="{9377A727-268B-4FEE-9EF1-B3C48EF8B260}" srcOrd="1" destOrd="0" parTransId="{D097B22E-16BC-4C84-8B15-E23BFD28DD66}" sibTransId="{C94E68AA-CFA6-45CE-A79F-DB57312EE6B9}"/>
    <dgm:cxn modelId="{1F42FC33-1CC6-462D-A796-FD668E35F8C1}" type="presOf" srcId="{8AD314E0-C8E4-4640-B50A-21B3EFFC9272}" destId="{3B6EA4AB-E2C2-4813-84F5-E24E60EDF75F}" srcOrd="0" destOrd="0" presId="urn:microsoft.com/office/officeart/2005/8/layout/vList2"/>
    <dgm:cxn modelId="{96C9E742-E1D1-4EB7-B03E-95CEC8600BD2}" srcId="{512837A2-8D25-44ED-9BC0-363E339E811E}" destId="{B5422CC5-105D-49B1-BB98-0F1BE270099A}" srcOrd="2" destOrd="0" parTransId="{AA111266-3F3F-4B2F-B34B-F610FA9E1B3B}" sibTransId="{5AF69624-7478-423D-9B83-B544810978DD}"/>
    <dgm:cxn modelId="{B9D09964-D7B2-4D73-9FF0-0EB6264B1B4F}" type="presOf" srcId="{9377A727-268B-4FEE-9EF1-B3C48EF8B260}" destId="{49CB3371-DE51-43CF-80EA-0414140240A2}" srcOrd="0" destOrd="0" presId="urn:microsoft.com/office/officeart/2005/8/layout/vList2"/>
    <dgm:cxn modelId="{4D52C359-2BBB-47FB-A64A-27CED5BD7B82}" srcId="{512837A2-8D25-44ED-9BC0-363E339E811E}" destId="{8AD314E0-C8E4-4640-B50A-21B3EFFC9272}" srcOrd="0" destOrd="0" parTransId="{CFF35A88-ADA4-4B62-A8C6-99E7CF0B08BC}" sibTransId="{B4A0F65E-1C36-40DB-BC83-0A238238B8D7}"/>
    <dgm:cxn modelId="{AA8D0790-1404-47C6-966A-55797CD05338}" type="presOf" srcId="{B5422CC5-105D-49B1-BB98-0F1BE270099A}" destId="{EDD7D10C-D8ED-4EF6-98CD-80AFBE1435DF}" srcOrd="0" destOrd="0" presId="urn:microsoft.com/office/officeart/2005/8/layout/vList2"/>
    <dgm:cxn modelId="{56D301C2-3674-4181-B05F-E8F6D9901674}" type="presParOf" srcId="{BCA3D8AF-98A8-499A-92B8-D19DC51A63D7}" destId="{3B6EA4AB-E2C2-4813-84F5-E24E60EDF75F}" srcOrd="0" destOrd="0" presId="urn:microsoft.com/office/officeart/2005/8/layout/vList2"/>
    <dgm:cxn modelId="{96A7D272-C372-4271-832C-4E58501ABE65}" type="presParOf" srcId="{BCA3D8AF-98A8-499A-92B8-D19DC51A63D7}" destId="{635AD5D2-66F7-40E8-85B8-920408D8AC33}" srcOrd="1" destOrd="0" presId="urn:microsoft.com/office/officeart/2005/8/layout/vList2"/>
    <dgm:cxn modelId="{006A83C7-FFF6-4663-AF6F-11F97BAA8F16}" type="presParOf" srcId="{BCA3D8AF-98A8-499A-92B8-D19DC51A63D7}" destId="{49CB3371-DE51-43CF-80EA-0414140240A2}" srcOrd="2" destOrd="0" presId="urn:microsoft.com/office/officeart/2005/8/layout/vList2"/>
    <dgm:cxn modelId="{DDF1EF1C-7F63-4F1E-AED9-21308039AB3B}" type="presParOf" srcId="{BCA3D8AF-98A8-499A-92B8-D19DC51A63D7}" destId="{57583D51-D452-4515-8AD5-3730B65559D0}" srcOrd="3" destOrd="0" presId="urn:microsoft.com/office/officeart/2005/8/layout/vList2"/>
    <dgm:cxn modelId="{1452C899-058B-4C81-9707-8603F05029BB}" type="presParOf" srcId="{BCA3D8AF-98A8-499A-92B8-D19DC51A63D7}" destId="{EDD7D10C-D8ED-4EF6-98CD-80AFBE1435D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2837A2-8D25-44ED-9BC0-363E339E811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AD314E0-C8E4-4640-B50A-21B3EFFC9272}">
      <dgm:prSet custT="1"/>
      <dgm:spPr/>
      <dgm:t>
        <a:bodyPr/>
        <a:lstStyle/>
        <a:p>
          <a:r>
            <a:rPr lang="en-US" sz="2400" baseline="0" dirty="0"/>
            <a:t>17 samples prepared and analyzed</a:t>
          </a:r>
          <a:endParaRPr lang="en-US" sz="2400" dirty="0"/>
        </a:p>
      </dgm:t>
    </dgm:pt>
    <dgm:pt modelId="{CFF35A88-ADA4-4B62-A8C6-99E7CF0B08BC}" type="parTrans" cxnId="{4D52C359-2BBB-47FB-A64A-27CED5BD7B82}">
      <dgm:prSet/>
      <dgm:spPr/>
      <dgm:t>
        <a:bodyPr/>
        <a:lstStyle/>
        <a:p>
          <a:endParaRPr lang="en-US"/>
        </a:p>
      </dgm:t>
    </dgm:pt>
    <dgm:pt modelId="{B4A0F65E-1C36-40DB-BC83-0A238238B8D7}" type="sibTrans" cxnId="{4D52C359-2BBB-47FB-A64A-27CED5BD7B82}">
      <dgm:prSet/>
      <dgm:spPr/>
      <dgm:t>
        <a:bodyPr/>
        <a:lstStyle/>
        <a:p>
          <a:endParaRPr lang="en-US"/>
        </a:p>
      </dgm:t>
    </dgm:pt>
    <dgm:pt modelId="{767B5F5E-46DD-448D-A4CD-19C541FAC104}">
      <dgm:prSet custT="1"/>
      <dgm:spPr/>
      <dgm:t>
        <a:bodyPr/>
        <a:lstStyle/>
        <a:p>
          <a:r>
            <a:rPr lang="en-US" sz="2000" baseline="0" dirty="0"/>
            <a:t>9 butyrate-treated samples and 8 control samples </a:t>
          </a:r>
          <a:endParaRPr lang="en-US" sz="2000" dirty="0"/>
        </a:p>
      </dgm:t>
    </dgm:pt>
    <dgm:pt modelId="{68AE0A10-649A-432E-8CDA-CC59729B4884}" type="parTrans" cxnId="{784601FE-5A91-4DAC-88EC-6F6014E7F225}">
      <dgm:prSet/>
      <dgm:spPr/>
      <dgm:t>
        <a:bodyPr/>
        <a:lstStyle/>
        <a:p>
          <a:endParaRPr lang="en-US"/>
        </a:p>
      </dgm:t>
    </dgm:pt>
    <dgm:pt modelId="{DC80EB74-912B-46DA-9C1D-A80E3C63DAEB}" type="sibTrans" cxnId="{784601FE-5A91-4DAC-88EC-6F6014E7F225}">
      <dgm:prSet/>
      <dgm:spPr/>
      <dgm:t>
        <a:bodyPr/>
        <a:lstStyle/>
        <a:p>
          <a:endParaRPr lang="en-US"/>
        </a:p>
      </dgm:t>
    </dgm:pt>
    <dgm:pt modelId="{9377A727-268B-4FEE-9EF1-B3C48EF8B260}">
      <dgm:prSet custT="1"/>
      <dgm:spPr/>
      <dgm:t>
        <a:bodyPr/>
        <a:lstStyle/>
        <a:p>
          <a:r>
            <a:rPr lang="en-US" sz="2400" dirty="0"/>
            <a:t>1 group compared: Butyrate vs control samples</a:t>
          </a:r>
        </a:p>
      </dgm:t>
    </dgm:pt>
    <dgm:pt modelId="{D097B22E-16BC-4C84-8B15-E23BFD28DD66}" type="parTrans" cxnId="{4FC51033-0CEE-48A5-8D7E-2F366157BB79}">
      <dgm:prSet/>
      <dgm:spPr/>
      <dgm:t>
        <a:bodyPr/>
        <a:lstStyle/>
        <a:p>
          <a:endParaRPr lang="en-US"/>
        </a:p>
      </dgm:t>
    </dgm:pt>
    <dgm:pt modelId="{C94E68AA-CFA6-45CE-A79F-DB57312EE6B9}" type="sibTrans" cxnId="{4FC51033-0CEE-48A5-8D7E-2F366157BB79}">
      <dgm:prSet/>
      <dgm:spPr/>
      <dgm:t>
        <a:bodyPr/>
        <a:lstStyle/>
        <a:p>
          <a:endParaRPr lang="en-US"/>
        </a:p>
      </dgm:t>
    </dgm:pt>
    <dgm:pt modelId="{BCA3D8AF-98A8-499A-92B8-D19DC51A63D7}" type="pres">
      <dgm:prSet presAssocID="{512837A2-8D25-44ED-9BC0-363E339E811E}" presName="linear" presStyleCnt="0">
        <dgm:presLayoutVars>
          <dgm:animLvl val="lvl"/>
          <dgm:resizeHandles val="exact"/>
        </dgm:presLayoutVars>
      </dgm:prSet>
      <dgm:spPr/>
    </dgm:pt>
    <dgm:pt modelId="{3B6EA4AB-E2C2-4813-84F5-E24E60EDF75F}" type="pres">
      <dgm:prSet presAssocID="{8AD314E0-C8E4-4640-B50A-21B3EFFC9272}" presName="parentText" presStyleLbl="node1" presStyleIdx="0" presStyleCnt="3">
        <dgm:presLayoutVars>
          <dgm:chMax val="0"/>
          <dgm:bulletEnabled val="1"/>
        </dgm:presLayoutVars>
      </dgm:prSet>
      <dgm:spPr/>
    </dgm:pt>
    <dgm:pt modelId="{635AD5D2-66F7-40E8-85B8-920408D8AC33}" type="pres">
      <dgm:prSet presAssocID="{B4A0F65E-1C36-40DB-BC83-0A238238B8D7}" presName="spacer" presStyleCnt="0"/>
      <dgm:spPr/>
    </dgm:pt>
    <dgm:pt modelId="{764CC43A-60F2-4530-A406-C7B8928B3394}" type="pres">
      <dgm:prSet presAssocID="{767B5F5E-46DD-448D-A4CD-19C541FAC104}" presName="parentText" presStyleLbl="node1" presStyleIdx="1" presStyleCnt="3">
        <dgm:presLayoutVars>
          <dgm:chMax val="0"/>
          <dgm:bulletEnabled val="1"/>
        </dgm:presLayoutVars>
      </dgm:prSet>
      <dgm:spPr/>
    </dgm:pt>
    <dgm:pt modelId="{BCEB4927-F5EE-40C5-ABA7-6CB3CBBDD40B}" type="pres">
      <dgm:prSet presAssocID="{DC80EB74-912B-46DA-9C1D-A80E3C63DAEB}" presName="spacer" presStyleCnt="0"/>
      <dgm:spPr/>
    </dgm:pt>
    <dgm:pt modelId="{49CB3371-DE51-43CF-80EA-0414140240A2}" type="pres">
      <dgm:prSet presAssocID="{9377A727-268B-4FEE-9EF1-B3C48EF8B260}" presName="parentText" presStyleLbl="node1" presStyleIdx="2" presStyleCnt="3" custLinFactNeighborX="-5054" custLinFactNeighborY="-24097">
        <dgm:presLayoutVars>
          <dgm:chMax val="0"/>
          <dgm:bulletEnabled val="1"/>
        </dgm:presLayoutVars>
      </dgm:prSet>
      <dgm:spPr/>
    </dgm:pt>
  </dgm:ptLst>
  <dgm:cxnLst>
    <dgm:cxn modelId="{0A0B9611-D958-472F-B47F-64BB356C988B}" type="presOf" srcId="{512837A2-8D25-44ED-9BC0-363E339E811E}" destId="{BCA3D8AF-98A8-499A-92B8-D19DC51A63D7}" srcOrd="0" destOrd="0" presId="urn:microsoft.com/office/officeart/2005/8/layout/vList2"/>
    <dgm:cxn modelId="{4FC51033-0CEE-48A5-8D7E-2F366157BB79}" srcId="{512837A2-8D25-44ED-9BC0-363E339E811E}" destId="{9377A727-268B-4FEE-9EF1-B3C48EF8B260}" srcOrd="2" destOrd="0" parTransId="{D097B22E-16BC-4C84-8B15-E23BFD28DD66}" sibTransId="{C94E68AA-CFA6-45CE-A79F-DB57312EE6B9}"/>
    <dgm:cxn modelId="{1F42FC33-1CC6-462D-A796-FD668E35F8C1}" type="presOf" srcId="{8AD314E0-C8E4-4640-B50A-21B3EFFC9272}" destId="{3B6EA4AB-E2C2-4813-84F5-E24E60EDF75F}" srcOrd="0" destOrd="0" presId="urn:microsoft.com/office/officeart/2005/8/layout/vList2"/>
    <dgm:cxn modelId="{B9D09964-D7B2-4D73-9FF0-0EB6264B1B4F}" type="presOf" srcId="{9377A727-268B-4FEE-9EF1-B3C48EF8B260}" destId="{49CB3371-DE51-43CF-80EA-0414140240A2}" srcOrd="0" destOrd="0" presId="urn:microsoft.com/office/officeart/2005/8/layout/vList2"/>
    <dgm:cxn modelId="{B46C0E55-4152-4C8A-9A32-73D5F9804DDB}" type="presOf" srcId="{767B5F5E-46DD-448D-A4CD-19C541FAC104}" destId="{764CC43A-60F2-4530-A406-C7B8928B3394}" srcOrd="0" destOrd="0" presId="urn:microsoft.com/office/officeart/2005/8/layout/vList2"/>
    <dgm:cxn modelId="{4D52C359-2BBB-47FB-A64A-27CED5BD7B82}" srcId="{512837A2-8D25-44ED-9BC0-363E339E811E}" destId="{8AD314E0-C8E4-4640-B50A-21B3EFFC9272}" srcOrd="0" destOrd="0" parTransId="{CFF35A88-ADA4-4B62-A8C6-99E7CF0B08BC}" sibTransId="{B4A0F65E-1C36-40DB-BC83-0A238238B8D7}"/>
    <dgm:cxn modelId="{784601FE-5A91-4DAC-88EC-6F6014E7F225}" srcId="{512837A2-8D25-44ED-9BC0-363E339E811E}" destId="{767B5F5E-46DD-448D-A4CD-19C541FAC104}" srcOrd="1" destOrd="0" parTransId="{68AE0A10-649A-432E-8CDA-CC59729B4884}" sibTransId="{DC80EB74-912B-46DA-9C1D-A80E3C63DAEB}"/>
    <dgm:cxn modelId="{56D301C2-3674-4181-B05F-E8F6D9901674}" type="presParOf" srcId="{BCA3D8AF-98A8-499A-92B8-D19DC51A63D7}" destId="{3B6EA4AB-E2C2-4813-84F5-E24E60EDF75F}" srcOrd="0" destOrd="0" presId="urn:microsoft.com/office/officeart/2005/8/layout/vList2"/>
    <dgm:cxn modelId="{96A7D272-C372-4271-832C-4E58501ABE65}" type="presParOf" srcId="{BCA3D8AF-98A8-499A-92B8-D19DC51A63D7}" destId="{635AD5D2-66F7-40E8-85B8-920408D8AC33}" srcOrd="1" destOrd="0" presId="urn:microsoft.com/office/officeart/2005/8/layout/vList2"/>
    <dgm:cxn modelId="{2FB1A0AB-C392-42B1-8332-5663471F5C53}" type="presParOf" srcId="{BCA3D8AF-98A8-499A-92B8-D19DC51A63D7}" destId="{764CC43A-60F2-4530-A406-C7B8928B3394}" srcOrd="2" destOrd="0" presId="urn:microsoft.com/office/officeart/2005/8/layout/vList2"/>
    <dgm:cxn modelId="{09848A98-52CD-476F-AF47-DAB0DB00BD8B}" type="presParOf" srcId="{BCA3D8AF-98A8-499A-92B8-D19DC51A63D7}" destId="{BCEB4927-F5EE-40C5-ABA7-6CB3CBBDD40B}" srcOrd="3" destOrd="0" presId="urn:microsoft.com/office/officeart/2005/8/layout/vList2"/>
    <dgm:cxn modelId="{006A83C7-FFF6-4663-AF6F-11F97BAA8F16}" type="presParOf" srcId="{BCA3D8AF-98A8-499A-92B8-D19DC51A63D7}" destId="{49CB3371-DE51-43CF-80EA-0414140240A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2837A2-8D25-44ED-9BC0-363E339E811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CA3D8AF-98A8-499A-92B8-D19DC51A63D7}" type="pres">
      <dgm:prSet presAssocID="{512837A2-8D25-44ED-9BC0-363E339E811E}" presName="linear" presStyleCnt="0">
        <dgm:presLayoutVars>
          <dgm:animLvl val="lvl"/>
          <dgm:resizeHandles val="exact"/>
        </dgm:presLayoutVars>
      </dgm:prSet>
      <dgm:spPr/>
    </dgm:pt>
  </dgm:ptLst>
  <dgm:cxnLst>
    <dgm:cxn modelId="{0A0B9611-D958-472F-B47F-64BB356C988B}" type="presOf" srcId="{512837A2-8D25-44ED-9BC0-363E339E811E}" destId="{BCA3D8AF-98A8-499A-92B8-D19DC51A63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3CBE84-3683-486B-AF2A-9F012D39979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B8A9490-EE32-4D86-B57E-F0E7B44FC669}">
      <dgm:prSet/>
      <dgm:spPr/>
      <dgm:t>
        <a:bodyPr/>
        <a:lstStyle/>
        <a:p>
          <a:r>
            <a:rPr lang="en-US" dirty="0"/>
            <a:t>With DEG analysis using the Wald test we are looking to reject the idea that the variances (s) in two groups of samples are the same</a:t>
          </a:r>
        </a:p>
      </dgm:t>
    </dgm:pt>
    <dgm:pt modelId="{BA4CD80C-901C-4770-B01F-F2E26FC01F2C}" type="parTrans" cxnId="{AECCFF1F-F141-4FB6-A1CC-41582C9486D4}">
      <dgm:prSet/>
      <dgm:spPr/>
      <dgm:t>
        <a:bodyPr/>
        <a:lstStyle/>
        <a:p>
          <a:endParaRPr lang="en-US"/>
        </a:p>
      </dgm:t>
    </dgm:pt>
    <dgm:pt modelId="{48BBC6C1-30AB-4CD9-BBE3-3E9A539499DB}" type="sibTrans" cxnId="{AECCFF1F-F141-4FB6-A1CC-41582C9486D4}">
      <dgm:prSet/>
      <dgm:spPr/>
      <dgm:t>
        <a:bodyPr/>
        <a:lstStyle/>
        <a:p>
          <a:endParaRPr lang="en-US"/>
        </a:p>
      </dgm:t>
    </dgm:pt>
    <dgm:pt modelId="{0F8D5E04-634E-4883-B0F6-87BA823522C7}">
      <dgm:prSet/>
      <dgm:spPr/>
      <dgm:t>
        <a:bodyPr/>
        <a:lstStyle/>
        <a:p>
          <a:r>
            <a:rPr lang="en-US" dirty="0"/>
            <a:t>Hnull: s in group A = s in group B (no difference)</a:t>
          </a:r>
        </a:p>
      </dgm:t>
    </dgm:pt>
    <dgm:pt modelId="{22928071-386A-4086-805D-363CF5225DD4}" type="parTrans" cxnId="{549AE9A7-9AC9-4206-8256-878711C87BAA}">
      <dgm:prSet/>
      <dgm:spPr/>
      <dgm:t>
        <a:bodyPr/>
        <a:lstStyle/>
        <a:p>
          <a:endParaRPr lang="en-US"/>
        </a:p>
      </dgm:t>
    </dgm:pt>
    <dgm:pt modelId="{30BC03A9-41FA-4F0F-AABE-067D5113C3E4}" type="sibTrans" cxnId="{549AE9A7-9AC9-4206-8256-878711C87BAA}">
      <dgm:prSet/>
      <dgm:spPr/>
      <dgm:t>
        <a:bodyPr/>
        <a:lstStyle/>
        <a:p>
          <a:endParaRPr lang="en-US"/>
        </a:p>
      </dgm:t>
    </dgm:pt>
    <dgm:pt modelId="{89D53CA3-72BC-499F-A787-FEC962B02AB4}">
      <dgm:prSet/>
      <dgm:spPr/>
      <dgm:t>
        <a:bodyPr/>
        <a:lstStyle/>
        <a:p>
          <a:r>
            <a:rPr lang="en-US" dirty="0"/>
            <a:t>Halternative: s in group A ≠ s in group B (difference)</a:t>
          </a:r>
        </a:p>
      </dgm:t>
    </dgm:pt>
    <dgm:pt modelId="{EA73857B-363B-4519-A599-4CD00459FBA3}" type="parTrans" cxnId="{1E87A450-65E9-49C1-88D3-A9187F9A0CBE}">
      <dgm:prSet/>
      <dgm:spPr/>
      <dgm:t>
        <a:bodyPr/>
        <a:lstStyle/>
        <a:p>
          <a:endParaRPr lang="en-US"/>
        </a:p>
      </dgm:t>
    </dgm:pt>
    <dgm:pt modelId="{D619F588-B1C2-485F-87F5-6200EFCF9983}" type="sibTrans" cxnId="{1E87A450-65E9-49C1-88D3-A9187F9A0CBE}">
      <dgm:prSet/>
      <dgm:spPr/>
      <dgm:t>
        <a:bodyPr/>
        <a:lstStyle/>
        <a:p>
          <a:endParaRPr lang="en-US"/>
        </a:p>
      </dgm:t>
    </dgm:pt>
    <dgm:pt modelId="{495253AD-0626-462F-A605-A8FB74A8F970}">
      <dgm:prSet custT="1"/>
      <dgm:spPr/>
      <dgm:t>
        <a:bodyPr/>
        <a:lstStyle/>
        <a:p>
          <a:r>
            <a:rPr lang="en-US" sz="2400" dirty="0"/>
            <a:t>Testing this hypothesis will tell us if the differences between the groups are statistically significant. Statistical significance is necessary but not sufficient for clinical significance.</a:t>
          </a:r>
        </a:p>
      </dgm:t>
    </dgm:pt>
    <dgm:pt modelId="{2C29D531-7935-4BB7-8FC7-543403FC5D47}" type="parTrans" cxnId="{2D4299A3-A0E4-4650-9B50-C9978E4192D1}">
      <dgm:prSet/>
      <dgm:spPr/>
      <dgm:t>
        <a:bodyPr/>
        <a:lstStyle/>
        <a:p>
          <a:endParaRPr lang="en-US"/>
        </a:p>
      </dgm:t>
    </dgm:pt>
    <dgm:pt modelId="{9469E984-3497-4DEA-97AE-68B8CC561D3C}" type="sibTrans" cxnId="{2D4299A3-A0E4-4650-9B50-C9978E4192D1}">
      <dgm:prSet/>
      <dgm:spPr/>
      <dgm:t>
        <a:bodyPr/>
        <a:lstStyle/>
        <a:p>
          <a:endParaRPr lang="en-US"/>
        </a:p>
      </dgm:t>
    </dgm:pt>
    <dgm:pt modelId="{6D2C1E34-A407-4D58-884A-5FC5EF98B441}" type="pres">
      <dgm:prSet presAssocID="{753CBE84-3683-486B-AF2A-9F012D39979B}" presName="linear" presStyleCnt="0">
        <dgm:presLayoutVars>
          <dgm:animLvl val="lvl"/>
          <dgm:resizeHandles val="exact"/>
        </dgm:presLayoutVars>
      </dgm:prSet>
      <dgm:spPr/>
    </dgm:pt>
    <dgm:pt modelId="{03E5EAD5-D04E-4C6E-8DC3-920D61FD8981}" type="pres">
      <dgm:prSet presAssocID="{FB8A9490-EE32-4D86-B57E-F0E7B44FC669}" presName="parentText" presStyleLbl="node1" presStyleIdx="0" presStyleCnt="2">
        <dgm:presLayoutVars>
          <dgm:chMax val="0"/>
          <dgm:bulletEnabled val="1"/>
        </dgm:presLayoutVars>
      </dgm:prSet>
      <dgm:spPr/>
    </dgm:pt>
    <dgm:pt modelId="{C12B171E-2111-48B0-BD76-BC66C5C2CDA7}" type="pres">
      <dgm:prSet presAssocID="{FB8A9490-EE32-4D86-B57E-F0E7B44FC669}" presName="childText" presStyleLbl="revTx" presStyleIdx="0" presStyleCnt="1">
        <dgm:presLayoutVars>
          <dgm:bulletEnabled val="1"/>
        </dgm:presLayoutVars>
      </dgm:prSet>
      <dgm:spPr/>
    </dgm:pt>
    <dgm:pt modelId="{988A734F-469F-4DB8-A53B-B8220A67A50F}" type="pres">
      <dgm:prSet presAssocID="{495253AD-0626-462F-A605-A8FB74A8F970}" presName="parentText" presStyleLbl="node1" presStyleIdx="1" presStyleCnt="2" custScaleY="78558">
        <dgm:presLayoutVars>
          <dgm:chMax val="0"/>
          <dgm:bulletEnabled val="1"/>
        </dgm:presLayoutVars>
      </dgm:prSet>
      <dgm:spPr/>
    </dgm:pt>
  </dgm:ptLst>
  <dgm:cxnLst>
    <dgm:cxn modelId="{AECCFF1F-F141-4FB6-A1CC-41582C9486D4}" srcId="{753CBE84-3683-486B-AF2A-9F012D39979B}" destId="{FB8A9490-EE32-4D86-B57E-F0E7B44FC669}" srcOrd="0" destOrd="0" parTransId="{BA4CD80C-901C-4770-B01F-F2E26FC01F2C}" sibTransId="{48BBC6C1-30AB-4CD9-BBE3-3E9A539499DB}"/>
    <dgm:cxn modelId="{78069527-ED9F-465C-BD60-36957F1CAAE0}" type="presOf" srcId="{FB8A9490-EE32-4D86-B57E-F0E7B44FC669}" destId="{03E5EAD5-D04E-4C6E-8DC3-920D61FD8981}" srcOrd="0" destOrd="0" presId="urn:microsoft.com/office/officeart/2005/8/layout/vList2"/>
    <dgm:cxn modelId="{B158CE35-0C22-423B-98AD-C7F30AC79D10}" type="presOf" srcId="{495253AD-0626-462F-A605-A8FB74A8F970}" destId="{988A734F-469F-4DB8-A53B-B8220A67A50F}" srcOrd="0" destOrd="0" presId="urn:microsoft.com/office/officeart/2005/8/layout/vList2"/>
    <dgm:cxn modelId="{744E516C-276C-4A52-A68A-30452E761F37}" type="presOf" srcId="{89D53CA3-72BC-499F-A787-FEC962B02AB4}" destId="{C12B171E-2111-48B0-BD76-BC66C5C2CDA7}" srcOrd="0" destOrd="1" presId="urn:microsoft.com/office/officeart/2005/8/layout/vList2"/>
    <dgm:cxn modelId="{1E87A450-65E9-49C1-88D3-A9187F9A0CBE}" srcId="{FB8A9490-EE32-4D86-B57E-F0E7B44FC669}" destId="{89D53CA3-72BC-499F-A787-FEC962B02AB4}" srcOrd="1" destOrd="0" parTransId="{EA73857B-363B-4519-A599-4CD00459FBA3}" sibTransId="{D619F588-B1C2-485F-87F5-6200EFCF9983}"/>
    <dgm:cxn modelId="{ED5F5D97-012C-467E-9061-D6B9704A33C5}" type="presOf" srcId="{0F8D5E04-634E-4883-B0F6-87BA823522C7}" destId="{C12B171E-2111-48B0-BD76-BC66C5C2CDA7}" srcOrd="0" destOrd="0" presId="urn:microsoft.com/office/officeart/2005/8/layout/vList2"/>
    <dgm:cxn modelId="{3425D39B-EFAE-4770-B8C5-5CFD8E439B48}" type="presOf" srcId="{753CBE84-3683-486B-AF2A-9F012D39979B}" destId="{6D2C1E34-A407-4D58-884A-5FC5EF98B441}" srcOrd="0" destOrd="0" presId="urn:microsoft.com/office/officeart/2005/8/layout/vList2"/>
    <dgm:cxn modelId="{2D4299A3-A0E4-4650-9B50-C9978E4192D1}" srcId="{753CBE84-3683-486B-AF2A-9F012D39979B}" destId="{495253AD-0626-462F-A605-A8FB74A8F970}" srcOrd="1" destOrd="0" parTransId="{2C29D531-7935-4BB7-8FC7-543403FC5D47}" sibTransId="{9469E984-3497-4DEA-97AE-68B8CC561D3C}"/>
    <dgm:cxn modelId="{549AE9A7-9AC9-4206-8256-878711C87BAA}" srcId="{FB8A9490-EE32-4D86-B57E-F0E7B44FC669}" destId="{0F8D5E04-634E-4883-B0F6-87BA823522C7}" srcOrd="0" destOrd="0" parTransId="{22928071-386A-4086-805D-363CF5225DD4}" sibTransId="{30BC03A9-41FA-4F0F-AABE-067D5113C3E4}"/>
    <dgm:cxn modelId="{86849FB8-636B-4FA7-B6B1-F7D1FA60855E}" type="presParOf" srcId="{6D2C1E34-A407-4D58-884A-5FC5EF98B441}" destId="{03E5EAD5-D04E-4C6E-8DC3-920D61FD8981}" srcOrd="0" destOrd="0" presId="urn:microsoft.com/office/officeart/2005/8/layout/vList2"/>
    <dgm:cxn modelId="{B7C5962B-EBE8-4FFE-9FBC-F2DA85928115}" type="presParOf" srcId="{6D2C1E34-A407-4D58-884A-5FC5EF98B441}" destId="{C12B171E-2111-48B0-BD76-BC66C5C2CDA7}" srcOrd="1" destOrd="0" presId="urn:microsoft.com/office/officeart/2005/8/layout/vList2"/>
    <dgm:cxn modelId="{C03354EE-70B9-4A4C-B631-F8DB0B8161CC}" type="presParOf" srcId="{6D2C1E34-A407-4D58-884A-5FC5EF98B441}" destId="{988A734F-469F-4DB8-A53B-B8220A67A50F}"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2837A2-8D25-44ED-9BC0-363E339E811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CA3D8AF-98A8-499A-92B8-D19DC51A63D7}" type="pres">
      <dgm:prSet presAssocID="{512837A2-8D25-44ED-9BC0-363E339E811E}" presName="linear" presStyleCnt="0">
        <dgm:presLayoutVars>
          <dgm:animLvl val="lvl"/>
          <dgm:resizeHandles val="exact"/>
        </dgm:presLayoutVars>
      </dgm:prSet>
      <dgm:spPr/>
    </dgm:pt>
  </dgm:ptLst>
  <dgm:cxnLst>
    <dgm:cxn modelId="{0A0B9611-D958-472F-B47F-64BB356C988B}" type="presOf" srcId="{512837A2-8D25-44ED-9BC0-363E339E811E}" destId="{BCA3D8AF-98A8-499A-92B8-D19DC51A63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53B1EA-2A91-4732-8D4C-A94C191C5A8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5F1E035-2A53-4661-93F2-10A2EDE31B35}">
      <dgm:prSet custT="1"/>
      <dgm:spPr/>
      <dgm:t>
        <a:bodyPr/>
        <a:lstStyle/>
        <a:p>
          <a:r>
            <a:rPr lang="en-US" sz="2000" dirty="0"/>
            <a:t>Each gene in typical DE analysis has a p-value generated as a single hypothesis test but it was one of multiple genes/hypotheses tested</a:t>
          </a:r>
        </a:p>
      </dgm:t>
    </dgm:pt>
    <dgm:pt modelId="{5F2FB53C-9EFB-4359-BF8F-F271DF9D78AB}" type="parTrans" cxnId="{ED35DAA2-186B-446F-88BD-1C41FECE5968}">
      <dgm:prSet/>
      <dgm:spPr/>
      <dgm:t>
        <a:bodyPr/>
        <a:lstStyle/>
        <a:p>
          <a:endParaRPr lang="en-US"/>
        </a:p>
      </dgm:t>
    </dgm:pt>
    <dgm:pt modelId="{5C1F0FE1-F35C-446D-91BF-8BD02DCD14D5}" type="sibTrans" cxnId="{ED35DAA2-186B-446F-88BD-1C41FECE5968}">
      <dgm:prSet/>
      <dgm:spPr/>
      <dgm:t>
        <a:bodyPr/>
        <a:lstStyle/>
        <a:p>
          <a:endParaRPr lang="en-US"/>
        </a:p>
      </dgm:t>
    </dgm:pt>
    <dgm:pt modelId="{62E1F13B-16CF-413F-9EC5-765CFFBFE99A}">
      <dgm:prSet custT="1"/>
      <dgm:spPr/>
      <dgm:t>
        <a:bodyPr/>
        <a:lstStyle/>
        <a:p>
          <a:r>
            <a:rPr lang="en-US" sz="2000" dirty="0"/>
            <a:t>Adjusting the p-value corrects for the multiple hypotheses tested by scaling each p-value by the number of genes/hypotheses tested starting at the smallest p-value</a:t>
          </a:r>
        </a:p>
      </dgm:t>
    </dgm:pt>
    <dgm:pt modelId="{6F50F478-EBD8-4AC3-AFF0-6F876F7ABAFE}" type="parTrans" cxnId="{41B7BEF8-F6BA-4EF3-8064-4654F3F63CCA}">
      <dgm:prSet/>
      <dgm:spPr/>
      <dgm:t>
        <a:bodyPr/>
        <a:lstStyle/>
        <a:p>
          <a:endParaRPr lang="en-US"/>
        </a:p>
      </dgm:t>
    </dgm:pt>
    <dgm:pt modelId="{FCD4999A-3608-4D24-B055-5799758B90A5}" type="sibTrans" cxnId="{41B7BEF8-F6BA-4EF3-8064-4654F3F63CCA}">
      <dgm:prSet/>
      <dgm:spPr/>
      <dgm:t>
        <a:bodyPr/>
        <a:lstStyle/>
        <a:p>
          <a:endParaRPr lang="en-US"/>
        </a:p>
      </dgm:t>
    </dgm:pt>
    <dgm:pt modelId="{55952BA1-9BC1-4804-AC68-1AB5B0EB65D8}">
      <dgm:prSet custT="1"/>
      <dgm:spPr/>
      <dgm:t>
        <a:bodyPr/>
        <a:lstStyle/>
        <a:p>
          <a:r>
            <a:rPr lang="en-US" sz="2000" dirty="0"/>
            <a:t>If more than one gene is examined for DE analysis, FDR (adjusted p-value) should be reported instead of p-value and not in combination</a:t>
          </a:r>
        </a:p>
      </dgm:t>
    </dgm:pt>
    <dgm:pt modelId="{44557200-4CC5-4A22-8250-37CBC8A57F1E}" type="parTrans" cxnId="{3D5E7F16-E730-4CC1-BB9A-A9A05FCE81D9}">
      <dgm:prSet/>
      <dgm:spPr/>
      <dgm:t>
        <a:bodyPr/>
        <a:lstStyle/>
        <a:p>
          <a:endParaRPr lang="en-US"/>
        </a:p>
      </dgm:t>
    </dgm:pt>
    <dgm:pt modelId="{46128A16-1A21-4E90-889D-83B5CDEF11FD}" type="sibTrans" cxnId="{3D5E7F16-E730-4CC1-BB9A-A9A05FCE81D9}">
      <dgm:prSet/>
      <dgm:spPr/>
      <dgm:t>
        <a:bodyPr/>
        <a:lstStyle/>
        <a:p>
          <a:endParaRPr lang="en-US"/>
        </a:p>
      </dgm:t>
    </dgm:pt>
    <dgm:pt modelId="{15953102-96DD-41B2-8390-6112B623862B}" type="pres">
      <dgm:prSet presAssocID="{9E53B1EA-2A91-4732-8D4C-A94C191C5A8C}" presName="linear" presStyleCnt="0">
        <dgm:presLayoutVars>
          <dgm:animLvl val="lvl"/>
          <dgm:resizeHandles val="exact"/>
        </dgm:presLayoutVars>
      </dgm:prSet>
      <dgm:spPr/>
    </dgm:pt>
    <dgm:pt modelId="{A9793890-110F-40F7-9F0C-21A141492DCD}" type="pres">
      <dgm:prSet presAssocID="{15F1E035-2A53-4661-93F2-10A2EDE31B35}" presName="parentText" presStyleLbl="node1" presStyleIdx="0" presStyleCnt="3">
        <dgm:presLayoutVars>
          <dgm:chMax val="0"/>
          <dgm:bulletEnabled val="1"/>
        </dgm:presLayoutVars>
      </dgm:prSet>
      <dgm:spPr/>
    </dgm:pt>
    <dgm:pt modelId="{7B7623AA-E043-4DA4-BB5F-1BE4E8729CBB}" type="pres">
      <dgm:prSet presAssocID="{5C1F0FE1-F35C-446D-91BF-8BD02DCD14D5}" presName="spacer" presStyleCnt="0"/>
      <dgm:spPr/>
    </dgm:pt>
    <dgm:pt modelId="{8C62CB9B-541D-423D-8532-9E9D93BD3487}" type="pres">
      <dgm:prSet presAssocID="{62E1F13B-16CF-413F-9EC5-765CFFBFE99A}" presName="parentText" presStyleLbl="node1" presStyleIdx="1" presStyleCnt="3">
        <dgm:presLayoutVars>
          <dgm:chMax val="0"/>
          <dgm:bulletEnabled val="1"/>
        </dgm:presLayoutVars>
      </dgm:prSet>
      <dgm:spPr/>
    </dgm:pt>
    <dgm:pt modelId="{7D7D538B-5998-457C-BB5D-A8F849FF0EB8}" type="pres">
      <dgm:prSet presAssocID="{FCD4999A-3608-4D24-B055-5799758B90A5}" presName="spacer" presStyleCnt="0"/>
      <dgm:spPr/>
    </dgm:pt>
    <dgm:pt modelId="{61A96989-02D0-40B4-A7A4-6676B438197C}" type="pres">
      <dgm:prSet presAssocID="{55952BA1-9BC1-4804-AC68-1AB5B0EB65D8}" presName="parentText" presStyleLbl="node1" presStyleIdx="2" presStyleCnt="3">
        <dgm:presLayoutVars>
          <dgm:chMax val="0"/>
          <dgm:bulletEnabled val="1"/>
        </dgm:presLayoutVars>
      </dgm:prSet>
      <dgm:spPr/>
    </dgm:pt>
  </dgm:ptLst>
  <dgm:cxnLst>
    <dgm:cxn modelId="{3D5E7F16-E730-4CC1-BB9A-A9A05FCE81D9}" srcId="{9E53B1EA-2A91-4732-8D4C-A94C191C5A8C}" destId="{55952BA1-9BC1-4804-AC68-1AB5B0EB65D8}" srcOrd="2" destOrd="0" parTransId="{44557200-4CC5-4A22-8250-37CBC8A57F1E}" sibTransId="{46128A16-1A21-4E90-889D-83B5CDEF11FD}"/>
    <dgm:cxn modelId="{E7569A72-AB73-4EAB-95F1-4F9FE4BCBC0A}" type="presOf" srcId="{9E53B1EA-2A91-4732-8D4C-A94C191C5A8C}" destId="{15953102-96DD-41B2-8390-6112B623862B}" srcOrd="0" destOrd="0" presId="urn:microsoft.com/office/officeart/2005/8/layout/vList2"/>
    <dgm:cxn modelId="{20071F7C-F5BD-43CF-BA93-0BC1DE162C80}" type="presOf" srcId="{15F1E035-2A53-4661-93F2-10A2EDE31B35}" destId="{A9793890-110F-40F7-9F0C-21A141492DCD}" srcOrd="0" destOrd="0" presId="urn:microsoft.com/office/officeart/2005/8/layout/vList2"/>
    <dgm:cxn modelId="{ED35DAA2-186B-446F-88BD-1C41FECE5968}" srcId="{9E53B1EA-2A91-4732-8D4C-A94C191C5A8C}" destId="{15F1E035-2A53-4661-93F2-10A2EDE31B35}" srcOrd="0" destOrd="0" parTransId="{5F2FB53C-9EFB-4359-BF8F-F271DF9D78AB}" sibTransId="{5C1F0FE1-F35C-446D-91BF-8BD02DCD14D5}"/>
    <dgm:cxn modelId="{AA8E70C4-7DEC-49E9-80A8-67FEF63DB9B3}" type="presOf" srcId="{55952BA1-9BC1-4804-AC68-1AB5B0EB65D8}" destId="{61A96989-02D0-40B4-A7A4-6676B438197C}" srcOrd="0" destOrd="0" presId="urn:microsoft.com/office/officeart/2005/8/layout/vList2"/>
    <dgm:cxn modelId="{F4083BF4-FD0E-4814-BCB7-F12439DBE9CE}" type="presOf" srcId="{62E1F13B-16CF-413F-9EC5-765CFFBFE99A}" destId="{8C62CB9B-541D-423D-8532-9E9D93BD3487}" srcOrd="0" destOrd="0" presId="urn:microsoft.com/office/officeart/2005/8/layout/vList2"/>
    <dgm:cxn modelId="{41B7BEF8-F6BA-4EF3-8064-4654F3F63CCA}" srcId="{9E53B1EA-2A91-4732-8D4C-A94C191C5A8C}" destId="{62E1F13B-16CF-413F-9EC5-765CFFBFE99A}" srcOrd="1" destOrd="0" parTransId="{6F50F478-EBD8-4AC3-AFF0-6F876F7ABAFE}" sibTransId="{FCD4999A-3608-4D24-B055-5799758B90A5}"/>
    <dgm:cxn modelId="{8686391C-CBC9-4239-A100-79733BAC9904}" type="presParOf" srcId="{15953102-96DD-41B2-8390-6112B623862B}" destId="{A9793890-110F-40F7-9F0C-21A141492DCD}" srcOrd="0" destOrd="0" presId="urn:microsoft.com/office/officeart/2005/8/layout/vList2"/>
    <dgm:cxn modelId="{26C3B5E6-C5FE-4400-B7E7-56784AAC25F0}" type="presParOf" srcId="{15953102-96DD-41B2-8390-6112B623862B}" destId="{7B7623AA-E043-4DA4-BB5F-1BE4E8729CBB}" srcOrd="1" destOrd="0" presId="urn:microsoft.com/office/officeart/2005/8/layout/vList2"/>
    <dgm:cxn modelId="{080136F7-FD38-4174-BE05-CE30E40AA49D}" type="presParOf" srcId="{15953102-96DD-41B2-8390-6112B623862B}" destId="{8C62CB9B-541D-423D-8532-9E9D93BD3487}" srcOrd="2" destOrd="0" presId="urn:microsoft.com/office/officeart/2005/8/layout/vList2"/>
    <dgm:cxn modelId="{676FA442-9F94-4B83-9CE7-EB3822E114CE}" type="presParOf" srcId="{15953102-96DD-41B2-8390-6112B623862B}" destId="{7D7D538B-5998-457C-BB5D-A8F849FF0EB8}" srcOrd="3" destOrd="0" presId="urn:microsoft.com/office/officeart/2005/8/layout/vList2"/>
    <dgm:cxn modelId="{F8755C43-DD13-4FB0-B8A2-1163A304CC21}" type="presParOf" srcId="{15953102-96DD-41B2-8390-6112B623862B}" destId="{61A96989-02D0-40B4-A7A4-6676B438197C}"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B1C20-4239-4161-AEC4-128AE798A9C7}">
      <dsp:nvSpPr>
        <dsp:cNvPr id="0" name=""/>
        <dsp:cNvSpPr/>
      </dsp:nvSpPr>
      <dsp:spPr>
        <a:xfrm>
          <a:off x="0" y="465770"/>
          <a:ext cx="6513603" cy="71505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QC at .fastq stage</a:t>
          </a:r>
        </a:p>
      </dsp:txBody>
      <dsp:txXfrm>
        <a:off x="34906" y="500676"/>
        <a:ext cx="6443791" cy="645240"/>
      </dsp:txXfrm>
    </dsp:sp>
    <dsp:sp modelId="{48619976-C58B-4E3E-A82E-2092D8B86EE0}">
      <dsp:nvSpPr>
        <dsp:cNvPr id="0" name=""/>
        <dsp:cNvSpPr/>
      </dsp:nvSpPr>
      <dsp:spPr>
        <a:xfrm>
          <a:off x="0" y="1180823"/>
          <a:ext cx="651360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err="1"/>
            <a:t>FastQC</a:t>
          </a:r>
          <a:r>
            <a:rPr lang="en-US" sz="1400" kern="1200" dirty="0"/>
            <a:t> , </a:t>
          </a:r>
          <a:r>
            <a:rPr lang="en-US" sz="1400" kern="1200" dirty="0" err="1"/>
            <a:t>Fastq</a:t>
          </a:r>
          <a:r>
            <a:rPr lang="en-US" sz="1400" kern="1200" dirty="0"/>
            <a:t>-Screen, </a:t>
          </a:r>
          <a:r>
            <a:rPr lang="en-US" sz="1400" kern="1200" dirty="0" err="1"/>
            <a:t>MultiQC</a:t>
          </a:r>
          <a:r>
            <a:rPr lang="en-US" sz="1400" kern="1200" dirty="0"/>
            <a:t>, &amp; </a:t>
          </a:r>
          <a:r>
            <a:rPr lang="en-US" sz="1400" kern="1200" dirty="0" err="1"/>
            <a:t>Trimmomatic</a:t>
          </a:r>
          <a:r>
            <a:rPr lang="en-US" sz="1400" kern="1200" dirty="0"/>
            <a:t> </a:t>
          </a:r>
        </a:p>
      </dsp:txBody>
      <dsp:txXfrm>
        <a:off x="0" y="1180823"/>
        <a:ext cx="6513603" cy="298080"/>
      </dsp:txXfrm>
    </dsp:sp>
    <dsp:sp modelId="{BF2C13F9-C21A-4E55-BFFC-C372197772B7}">
      <dsp:nvSpPr>
        <dsp:cNvPr id="0" name=""/>
        <dsp:cNvSpPr/>
      </dsp:nvSpPr>
      <dsp:spPr>
        <a:xfrm>
          <a:off x="0" y="1478903"/>
          <a:ext cx="6513603" cy="715052"/>
        </a:xfrm>
        <a:prstGeom prst="round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Alignment to reference genome </a:t>
          </a:r>
        </a:p>
      </dsp:txBody>
      <dsp:txXfrm>
        <a:off x="34906" y="1513809"/>
        <a:ext cx="6443791" cy="645240"/>
      </dsp:txXfrm>
    </dsp:sp>
    <dsp:sp modelId="{8B9102E4-6231-4E78-8911-1D582369DFF2}">
      <dsp:nvSpPr>
        <dsp:cNvPr id="0" name=""/>
        <dsp:cNvSpPr/>
      </dsp:nvSpPr>
      <dsp:spPr>
        <a:xfrm>
          <a:off x="0" y="2193956"/>
          <a:ext cx="6513603"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STAR – mm10 genome for </a:t>
          </a:r>
          <a:r>
            <a:rPr lang="en-US" sz="1400" i="1" kern="1200" dirty="0"/>
            <a:t>Mus musculus</a:t>
          </a:r>
          <a:r>
            <a:rPr lang="en-US" sz="1400" kern="1200" dirty="0"/>
            <a:t>, UCSC</a:t>
          </a:r>
        </a:p>
        <a:p>
          <a:pPr marL="114300" lvl="1" indent="-114300" algn="l" defTabSz="622300">
            <a:lnSpc>
              <a:spcPct val="90000"/>
            </a:lnSpc>
            <a:spcBef>
              <a:spcPct val="0"/>
            </a:spcBef>
            <a:spcAft>
              <a:spcPct val="20000"/>
            </a:spcAft>
            <a:buChar char="•"/>
          </a:pPr>
          <a:r>
            <a:rPr lang="en-US" sz="1400" kern="1200" dirty="0"/>
            <a:t>Sort and index .bam files</a:t>
          </a:r>
        </a:p>
      </dsp:txBody>
      <dsp:txXfrm>
        <a:off x="0" y="2193956"/>
        <a:ext cx="6513603" cy="484380"/>
      </dsp:txXfrm>
    </dsp:sp>
    <dsp:sp modelId="{D8D3929E-44A6-40D3-97D8-2E8B65639BD1}">
      <dsp:nvSpPr>
        <dsp:cNvPr id="0" name=""/>
        <dsp:cNvSpPr/>
      </dsp:nvSpPr>
      <dsp:spPr>
        <a:xfrm>
          <a:off x="0" y="2678336"/>
          <a:ext cx="6513603" cy="715052"/>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Generation of raw counts from alignment .bam files</a:t>
          </a:r>
        </a:p>
      </dsp:txBody>
      <dsp:txXfrm>
        <a:off x="34906" y="2713242"/>
        <a:ext cx="6443791" cy="645240"/>
      </dsp:txXfrm>
    </dsp:sp>
    <dsp:sp modelId="{A0BC48A0-62EF-4F5E-8660-F70539C2061C}">
      <dsp:nvSpPr>
        <dsp:cNvPr id="0" name=""/>
        <dsp:cNvSpPr/>
      </dsp:nvSpPr>
      <dsp:spPr>
        <a:xfrm>
          <a:off x="0" y="3393389"/>
          <a:ext cx="651360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err="1"/>
            <a:t>featureCounts</a:t>
          </a:r>
          <a:endParaRPr lang="en-US" sz="1400" kern="1200" dirty="0"/>
        </a:p>
      </dsp:txBody>
      <dsp:txXfrm>
        <a:off x="0" y="3393389"/>
        <a:ext cx="6513603" cy="298080"/>
      </dsp:txXfrm>
    </dsp:sp>
    <dsp:sp modelId="{BAD27423-84CE-4BAF-BBFC-32495D1CBA1B}">
      <dsp:nvSpPr>
        <dsp:cNvPr id="0" name=""/>
        <dsp:cNvSpPr/>
      </dsp:nvSpPr>
      <dsp:spPr>
        <a:xfrm>
          <a:off x="0" y="3691469"/>
          <a:ext cx="6513603" cy="715052"/>
        </a:xfrm>
        <a:prstGeom prst="round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Differential Expression Analysis</a:t>
          </a:r>
        </a:p>
      </dsp:txBody>
      <dsp:txXfrm>
        <a:off x="34906" y="3726375"/>
        <a:ext cx="6443791" cy="645240"/>
      </dsp:txXfrm>
    </dsp:sp>
    <dsp:sp modelId="{5271D061-7FC0-49CB-BAFB-7ACD612D06C1}">
      <dsp:nvSpPr>
        <dsp:cNvPr id="0" name=""/>
        <dsp:cNvSpPr/>
      </dsp:nvSpPr>
      <dsp:spPr>
        <a:xfrm>
          <a:off x="0" y="4406522"/>
          <a:ext cx="651360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DESeq2</a:t>
          </a:r>
        </a:p>
      </dsp:txBody>
      <dsp:txXfrm>
        <a:off x="0" y="4406522"/>
        <a:ext cx="6513603" cy="298080"/>
      </dsp:txXfrm>
    </dsp:sp>
    <dsp:sp modelId="{440E7D77-D2BD-4731-843D-773981F6D6BC}">
      <dsp:nvSpPr>
        <dsp:cNvPr id="0" name=""/>
        <dsp:cNvSpPr/>
      </dsp:nvSpPr>
      <dsp:spPr>
        <a:xfrm>
          <a:off x="0" y="4704602"/>
          <a:ext cx="6513603" cy="715052"/>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Notes: Please see our </a:t>
          </a:r>
          <a:r>
            <a:rPr lang="en-US" sz="1800" kern="1200" dirty="0" err="1">
              <a:hlinkClick xmlns:r="http://schemas.openxmlformats.org/officeDocument/2006/relationships" r:id="rId1"/>
            </a:rPr>
            <a:t>RNASeq</a:t>
          </a:r>
          <a:r>
            <a:rPr lang="en-US" sz="1800" kern="1200" dirty="0">
              <a:hlinkClick xmlns:r="http://schemas.openxmlformats.org/officeDocument/2006/relationships" r:id="rId1"/>
            </a:rPr>
            <a:t> (bulk) analysis page</a:t>
          </a:r>
          <a:r>
            <a:rPr lang="en-US" sz="1800" kern="1200" dirty="0"/>
            <a:t> in our Methods section for a publication-friendly write-up of our workflow</a:t>
          </a:r>
        </a:p>
      </dsp:txBody>
      <dsp:txXfrm>
        <a:off x="34906" y="4739508"/>
        <a:ext cx="6443791" cy="645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83928-E7F6-49C7-A31C-369F5CF292F7}">
      <dsp:nvSpPr>
        <dsp:cNvPr id="0" name=""/>
        <dsp:cNvSpPr/>
      </dsp:nvSpPr>
      <dsp:spPr>
        <a:xfrm>
          <a:off x="0" y="218291"/>
          <a:ext cx="6513603" cy="16914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STAR was run to align compressed *.fastq.gz files against the mm10 reference genome (UCSC)</a:t>
          </a:r>
        </a:p>
      </dsp:txBody>
      <dsp:txXfrm>
        <a:off x="82571" y="300862"/>
        <a:ext cx="6348461" cy="1526339"/>
      </dsp:txXfrm>
    </dsp:sp>
    <dsp:sp modelId="{57A04815-F852-4420-A5B2-3F2BAB5FD922}">
      <dsp:nvSpPr>
        <dsp:cNvPr id="0" name=""/>
        <dsp:cNvSpPr/>
      </dsp:nvSpPr>
      <dsp:spPr>
        <a:xfrm>
          <a:off x="0" y="2096972"/>
          <a:ext cx="6513603" cy="1691481"/>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Annotations from UCSC were also used to determine gene content that would later be used to derive counts </a:t>
          </a:r>
        </a:p>
      </dsp:txBody>
      <dsp:txXfrm>
        <a:off x="82571" y="2179543"/>
        <a:ext cx="6348461" cy="1526339"/>
      </dsp:txXfrm>
    </dsp:sp>
    <dsp:sp modelId="{AAC7EF5A-D65B-4AD0-A729-0BA175358DB0}">
      <dsp:nvSpPr>
        <dsp:cNvPr id="0" name=""/>
        <dsp:cNvSpPr/>
      </dsp:nvSpPr>
      <dsp:spPr>
        <a:xfrm>
          <a:off x="0" y="3975653"/>
          <a:ext cx="6513603" cy="1691481"/>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Using samtools, resulting .sam alignment files converted to .bam, sorted, and then indexed prior to running through </a:t>
          </a:r>
          <a:r>
            <a:rPr lang="en-US" sz="2400" kern="1200" dirty="0" err="1"/>
            <a:t>featureCounts</a:t>
          </a:r>
          <a:r>
            <a:rPr lang="en-US" sz="2400" kern="1200" dirty="0"/>
            <a:t> to capture raw RNAseq “counts” per gene</a:t>
          </a:r>
        </a:p>
      </dsp:txBody>
      <dsp:txXfrm>
        <a:off x="82571" y="4058224"/>
        <a:ext cx="6348461" cy="1526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EA4AB-E2C2-4813-84F5-E24E60EDF75F}">
      <dsp:nvSpPr>
        <dsp:cNvPr id="0" name=""/>
        <dsp:cNvSpPr/>
      </dsp:nvSpPr>
      <dsp:spPr>
        <a:xfrm>
          <a:off x="0" y="22212"/>
          <a:ext cx="6513603" cy="1904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 .bam files from the STAR alignment step were compared to the USCS mm10 annotation using </a:t>
          </a:r>
          <a:r>
            <a:rPr lang="en-US" sz="2200" kern="1200" dirty="0" err="1"/>
            <a:t>featureCounts</a:t>
          </a:r>
          <a:r>
            <a:rPr lang="en-US" sz="2200" kern="1200" dirty="0"/>
            <a:t> to convert gene annotation and alignment information into a counts table for each sample</a:t>
          </a:r>
        </a:p>
      </dsp:txBody>
      <dsp:txXfrm>
        <a:off x="92983" y="115195"/>
        <a:ext cx="6327637" cy="1718794"/>
      </dsp:txXfrm>
    </dsp:sp>
    <dsp:sp modelId="{49CB3371-DE51-43CF-80EA-0414140240A2}">
      <dsp:nvSpPr>
        <dsp:cNvPr id="0" name=""/>
        <dsp:cNvSpPr/>
      </dsp:nvSpPr>
      <dsp:spPr>
        <a:xfrm>
          <a:off x="0" y="1990332"/>
          <a:ext cx="6513603" cy="190476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 resulting raw counts file was then used for differential expression analyses.</a:t>
          </a:r>
        </a:p>
      </dsp:txBody>
      <dsp:txXfrm>
        <a:off x="92983" y="2083315"/>
        <a:ext cx="6327637" cy="1718794"/>
      </dsp:txXfrm>
    </dsp:sp>
    <dsp:sp modelId="{EDD7D10C-D8ED-4EF6-98CD-80AFBE1435DF}">
      <dsp:nvSpPr>
        <dsp:cNvPr id="0" name=""/>
        <dsp:cNvSpPr/>
      </dsp:nvSpPr>
      <dsp:spPr>
        <a:xfrm>
          <a:off x="0" y="3958453"/>
          <a:ext cx="6513603" cy="190476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See our </a:t>
          </a:r>
          <a:r>
            <a:rPr lang="en-US" sz="2200" kern="1200">
              <a:hlinkClick xmlns:r="http://schemas.openxmlformats.org/officeDocument/2006/relationships" r:id="rId1"/>
            </a:rPr>
            <a:t>Methods section </a:t>
          </a:r>
          <a:r>
            <a:rPr lang="en-US" sz="2200" kern="1200"/>
            <a:t>for a publication-friendly format of our workflow</a:t>
          </a:r>
        </a:p>
      </dsp:txBody>
      <dsp:txXfrm>
        <a:off x="92983" y="4051436"/>
        <a:ext cx="6327637" cy="17187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EA4AB-E2C2-4813-84F5-E24E60EDF75F}">
      <dsp:nvSpPr>
        <dsp:cNvPr id="0" name=""/>
        <dsp:cNvSpPr/>
      </dsp:nvSpPr>
      <dsp:spPr>
        <a:xfrm>
          <a:off x="0" y="930312"/>
          <a:ext cx="6513603" cy="1216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17 samples prepared and analyzed</a:t>
          </a:r>
          <a:endParaRPr lang="en-US" sz="2400" kern="1200" dirty="0"/>
        </a:p>
      </dsp:txBody>
      <dsp:txXfrm>
        <a:off x="59399" y="989711"/>
        <a:ext cx="6394805" cy="1098002"/>
      </dsp:txXfrm>
    </dsp:sp>
    <dsp:sp modelId="{764CC43A-60F2-4530-A406-C7B8928B3394}">
      <dsp:nvSpPr>
        <dsp:cNvPr id="0" name=""/>
        <dsp:cNvSpPr/>
      </dsp:nvSpPr>
      <dsp:spPr>
        <a:xfrm>
          <a:off x="0" y="2334313"/>
          <a:ext cx="6513603" cy="121680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9 butyrate-treated samples and 8 control samples </a:t>
          </a:r>
          <a:endParaRPr lang="en-US" sz="2000" kern="1200" dirty="0"/>
        </a:p>
      </dsp:txBody>
      <dsp:txXfrm>
        <a:off x="59399" y="2393712"/>
        <a:ext cx="6394805" cy="1098002"/>
      </dsp:txXfrm>
    </dsp:sp>
    <dsp:sp modelId="{49CB3371-DE51-43CF-80EA-0414140240A2}">
      <dsp:nvSpPr>
        <dsp:cNvPr id="0" name=""/>
        <dsp:cNvSpPr/>
      </dsp:nvSpPr>
      <dsp:spPr>
        <a:xfrm>
          <a:off x="0" y="3693203"/>
          <a:ext cx="6513603" cy="121680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1 group compared: Butyrate vs control samples</a:t>
          </a:r>
        </a:p>
      </dsp:txBody>
      <dsp:txXfrm>
        <a:off x="59399" y="3752602"/>
        <a:ext cx="6394805"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5EAD5-D04E-4C6E-8DC3-920D61FD8981}">
      <dsp:nvSpPr>
        <dsp:cNvPr id="0" name=""/>
        <dsp:cNvSpPr/>
      </dsp:nvSpPr>
      <dsp:spPr>
        <a:xfrm>
          <a:off x="0" y="23075"/>
          <a:ext cx="6263640" cy="22124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With DEG analysis using the Wald test we are looking to reject the idea that the variances (s) in two groups of samples are the same</a:t>
          </a:r>
        </a:p>
      </dsp:txBody>
      <dsp:txXfrm>
        <a:off x="108004" y="131079"/>
        <a:ext cx="6047632" cy="1996462"/>
      </dsp:txXfrm>
    </dsp:sp>
    <dsp:sp modelId="{C12B171E-2111-48B0-BD76-BC66C5C2CDA7}">
      <dsp:nvSpPr>
        <dsp:cNvPr id="0" name=""/>
        <dsp:cNvSpPr/>
      </dsp:nvSpPr>
      <dsp:spPr>
        <a:xfrm>
          <a:off x="0" y="2235545"/>
          <a:ext cx="6263640" cy="150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Hnull: s in group A = s in group B (no difference)</a:t>
          </a:r>
        </a:p>
        <a:p>
          <a:pPr marL="228600" lvl="1" indent="-228600" algn="l" defTabSz="1066800">
            <a:lnSpc>
              <a:spcPct val="90000"/>
            </a:lnSpc>
            <a:spcBef>
              <a:spcPct val="0"/>
            </a:spcBef>
            <a:spcAft>
              <a:spcPct val="20000"/>
            </a:spcAft>
            <a:buChar char="•"/>
          </a:pPr>
          <a:r>
            <a:rPr lang="en-US" sz="2400" kern="1200" dirty="0"/>
            <a:t>Halternative: s in group A ≠ s in group B (difference)</a:t>
          </a:r>
        </a:p>
      </dsp:txBody>
      <dsp:txXfrm>
        <a:off x="0" y="2235545"/>
        <a:ext cx="6263640" cy="1507994"/>
      </dsp:txXfrm>
    </dsp:sp>
    <dsp:sp modelId="{988A734F-469F-4DB8-A53B-B8220A67A50F}">
      <dsp:nvSpPr>
        <dsp:cNvPr id="0" name=""/>
        <dsp:cNvSpPr/>
      </dsp:nvSpPr>
      <dsp:spPr>
        <a:xfrm>
          <a:off x="0" y="3743540"/>
          <a:ext cx="6263640" cy="173807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Testing this hypothesis will tell us if the differences between the groups are statistically significant. Statistical significance is necessary but not sufficient for clinical significance.</a:t>
          </a:r>
        </a:p>
      </dsp:txBody>
      <dsp:txXfrm>
        <a:off x="84846" y="3828386"/>
        <a:ext cx="6093948" cy="15683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93890-110F-40F7-9F0C-21A141492DCD}">
      <dsp:nvSpPr>
        <dsp:cNvPr id="0" name=""/>
        <dsp:cNvSpPr/>
      </dsp:nvSpPr>
      <dsp:spPr>
        <a:xfrm>
          <a:off x="0" y="833265"/>
          <a:ext cx="6513603"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Each gene in typical DE analysis has a p-value generated as a single hypothesis test but it was one of multiple genes/hypotheses tested</a:t>
          </a:r>
        </a:p>
      </dsp:txBody>
      <dsp:txXfrm>
        <a:off x="59399" y="892664"/>
        <a:ext cx="6394805" cy="1098002"/>
      </dsp:txXfrm>
    </dsp:sp>
    <dsp:sp modelId="{8C62CB9B-541D-423D-8532-9E9D93BD3487}">
      <dsp:nvSpPr>
        <dsp:cNvPr id="0" name=""/>
        <dsp:cNvSpPr/>
      </dsp:nvSpPr>
      <dsp:spPr>
        <a:xfrm>
          <a:off x="0" y="2237265"/>
          <a:ext cx="6513603"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Adjusting the p-value corrects for the multiple hypotheses tested by scaling each p-value by the number of genes/hypotheses tested starting at the smallest p-value</a:t>
          </a:r>
        </a:p>
      </dsp:txBody>
      <dsp:txXfrm>
        <a:off x="59399" y="2296664"/>
        <a:ext cx="6394805" cy="1098002"/>
      </dsp:txXfrm>
    </dsp:sp>
    <dsp:sp modelId="{61A96989-02D0-40B4-A7A4-6676B438197C}">
      <dsp:nvSpPr>
        <dsp:cNvPr id="0" name=""/>
        <dsp:cNvSpPr/>
      </dsp:nvSpPr>
      <dsp:spPr>
        <a:xfrm>
          <a:off x="0" y="3641265"/>
          <a:ext cx="6513603" cy="1216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If more than one gene is examined for DE analysis, FDR (adjusted p-value) should be reported instead of p-value and not in combination</a:t>
          </a:r>
        </a:p>
      </dsp:txBody>
      <dsp:txXfrm>
        <a:off x="59399" y="3700664"/>
        <a:ext cx="6394805"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21E9B1-338B-4FB0-9226-2AB6509D5E61}" type="datetimeFigureOut">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dirty="0"/>
          </a:p>
        </p:txBody>
      </p:sp>
    </p:spTree>
    <p:extLst>
      <p:ext uri="{BB962C8B-B14F-4D97-AF65-F5344CB8AC3E}">
        <p14:creationId xmlns:p14="http://schemas.microsoft.com/office/powerpoint/2010/main" val="63749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1E9B1-338B-4FB0-9226-2AB6509D5E61}" type="datetimeFigureOut">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dirty="0"/>
          </a:p>
        </p:txBody>
      </p:sp>
    </p:spTree>
    <p:extLst>
      <p:ext uri="{BB962C8B-B14F-4D97-AF65-F5344CB8AC3E}">
        <p14:creationId xmlns:p14="http://schemas.microsoft.com/office/powerpoint/2010/main" val="395478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1E9B1-338B-4FB0-9226-2AB6509D5E61}" type="datetimeFigureOut">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dirty="0"/>
          </a:p>
        </p:txBody>
      </p:sp>
    </p:spTree>
    <p:extLst>
      <p:ext uri="{BB962C8B-B14F-4D97-AF65-F5344CB8AC3E}">
        <p14:creationId xmlns:p14="http://schemas.microsoft.com/office/powerpoint/2010/main" val="32005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1E9B1-338B-4FB0-9226-2AB6509D5E61}" type="datetimeFigureOut">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dirty="0"/>
          </a:p>
        </p:txBody>
      </p:sp>
    </p:spTree>
    <p:extLst>
      <p:ext uri="{BB962C8B-B14F-4D97-AF65-F5344CB8AC3E}">
        <p14:creationId xmlns:p14="http://schemas.microsoft.com/office/powerpoint/2010/main" val="217192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21E9B1-338B-4FB0-9226-2AB6509D5E61}" type="datetimeFigureOut">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dirty="0"/>
          </a:p>
        </p:txBody>
      </p:sp>
    </p:spTree>
    <p:extLst>
      <p:ext uri="{BB962C8B-B14F-4D97-AF65-F5344CB8AC3E}">
        <p14:creationId xmlns:p14="http://schemas.microsoft.com/office/powerpoint/2010/main" val="269155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21E9B1-338B-4FB0-9226-2AB6509D5E61}" type="datetimeFigureOut">
              <a:rPr lang="en-US" smtClean="0"/>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E2FA9A-C353-44D6-B909-0C14B00ED341}" type="slidenum">
              <a:rPr lang="en-US" smtClean="0"/>
              <a:t>‹#›</a:t>
            </a:fld>
            <a:endParaRPr lang="en-US" dirty="0"/>
          </a:p>
        </p:txBody>
      </p:sp>
    </p:spTree>
    <p:extLst>
      <p:ext uri="{BB962C8B-B14F-4D97-AF65-F5344CB8AC3E}">
        <p14:creationId xmlns:p14="http://schemas.microsoft.com/office/powerpoint/2010/main" val="314482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21E9B1-338B-4FB0-9226-2AB6509D5E61}" type="datetimeFigureOut">
              <a:rPr lang="en-US" smtClean="0"/>
              <a:t>8/7/2020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EE2FA9A-C353-44D6-B909-0C14B00ED341}" type="slidenum">
              <a:rPr lang="en-US" smtClean="0"/>
              <a:t>‹#›</a:t>
            </a:fld>
            <a:endParaRPr lang="en-US" dirty="0"/>
          </a:p>
        </p:txBody>
      </p:sp>
    </p:spTree>
    <p:extLst>
      <p:ext uri="{BB962C8B-B14F-4D97-AF65-F5344CB8AC3E}">
        <p14:creationId xmlns:p14="http://schemas.microsoft.com/office/powerpoint/2010/main" val="97916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1E9B1-338B-4FB0-9226-2AB6509D5E61}" type="datetimeFigureOut">
              <a:rPr lang="en-US" smtClean="0"/>
              <a:t>8/7/2020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E2FA9A-C353-44D6-B909-0C14B00ED341}" type="slidenum">
              <a:rPr lang="en-US" smtClean="0"/>
              <a:t>‹#›</a:t>
            </a:fld>
            <a:endParaRPr lang="en-US" dirty="0"/>
          </a:p>
        </p:txBody>
      </p:sp>
    </p:spTree>
    <p:extLst>
      <p:ext uri="{BB962C8B-B14F-4D97-AF65-F5344CB8AC3E}">
        <p14:creationId xmlns:p14="http://schemas.microsoft.com/office/powerpoint/2010/main" val="255034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1E9B1-338B-4FB0-9226-2AB6509D5E61}" type="datetimeFigureOut">
              <a:rPr lang="en-US" smtClean="0"/>
              <a:t>8/7/2020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EE2FA9A-C353-44D6-B909-0C14B00ED341}" type="slidenum">
              <a:rPr lang="en-US" smtClean="0"/>
              <a:t>‹#›</a:t>
            </a:fld>
            <a:endParaRPr lang="en-US" dirty="0"/>
          </a:p>
        </p:txBody>
      </p:sp>
    </p:spTree>
    <p:extLst>
      <p:ext uri="{BB962C8B-B14F-4D97-AF65-F5344CB8AC3E}">
        <p14:creationId xmlns:p14="http://schemas.microsoft.com/office/powerpoint/2010/main" val="333566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21E9B1-338B-4FB0-9226-2AB6509D5E61}" type="datetimeFigureOut">
              <a:rPr lang="en-US" smtClean="0"/>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E2FA9A-C353-44D6-B909-0C14B00ED341}" type="slidenum">
              <a:rPr lang="en-US" smtClean="0"/>
              <a:t>‹#›</a:t>
            </a:fld>
            <a:endParaRPr lang="en-US" dirty="0"/>
          </a:p>
        </p:txBody>
      </p:sp>
    </p:spTree>
    <p:extLst>
      <p:ext uri="{BB962C8B-B14F-4D97-AF65-F5344CB8AC3E}">
        <p14:creationId xmlns:p14="http://schemas.microsoft.com/office/powerpoint/2010/main" val="429197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21E9B1-338B-4FB0-9226-2AB6509D5E61}" type="datetimeFigureOut">
              <a:rPr lang="en-US" smtClean="0"/>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E2FA9A-C353-44D6-B909-0C14B00ED341}" type="slidenum">
              <a:rPr lang="en-US" smtClean="0"/>
              <a:t>‹#›</a:t>
            </a:fld>
            <a:endParaRPr lang="en-US" dirty="0"/>
          </a:p>
        </p:txBody>
      </p:sp>
    </p:spTree>
    <p:extLst>
      <p:ext uri="{BB962C8B-B14F-4D97-AF65-F5344CB8AC3E}">
        <p14:creationId xmlns:p14="http://schemas.microsoft.com/office/powerpoint/2010/main" val="307848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1E9B1-338B-4FB0-9226-2AB6509D5E61}" type="datetimeFigureOut">
              <a:rPr lang="en-US" smtClean="0"/>
              <a:t>8/7/2020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2FA9A-C353-44D6-B909-0C14B00ED341}" type="slidenum">
              <a:rPr lang="en-US" smtClean="0"/>
              <a:t>‹#›</a:t>
            </a:fld>
            <a:endParaRPr lang="en-US" dirty="0"/>
          </a:p>
        </p:txBody>
      </p:sp>
    </p:spTree>
    <p:extLst>
      <p:ext uri="{BB962C8B-B14F-4D97-AF65-F5344CB8AC3E}">
        <p14:creationId xmlns:p14="http://schemas.microsoft.com/office/powerpoint/2010/main" val="1583582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ran.r-project.org/package=here" TargetMode="External"/><Relationship Id="rId7" Type="http://schemas.openxmlformats.org/officeDocument/2006/relationships/hyperlink" Target="https://doi.org/10.1093/bioinformatics/bty895" TargetMode="External"/><Relationship Id="rId2" Type="http://schemas.openxmlformats.org/officeDocument/2006/relationships/hyperlink" Target="https://github.com/kevinblighe/EnhancedVolcano" TargetMode="External"/><Relationship Id="rId1" Type="http://schemas.openxmlformats.org/officeDocument/2006/relationships/slideLayout" Target="../slideLayouts/slideLayout2.xml"/><Relationship Id="rId6" Type="http://schemas.openxmlformats.org/officeDocument/2006/relationships/hyperlink" Target="https://cran.r-project.org/package=assertr" TargetMode="External"/><Relationship Id="rId5" Type="http://schemas.openxmlformats.org/officeDocument/2006/relationships/hyperlink" Target="https://cran.r-project.org/package=janitor" TargetMode="External"/><Relationship Id="rId4" Type="http://schemas.openxmlformats.org/officeDocument/2006/relationships/hyperlink" Target="https://cran.r-project.org/package=pheatmap"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2"/>
            <a:ext cx="9144000" cy="2840037"/>
          </a:xfrm>
        </p:spPr>
        <p:txBody>
          <a:bodyPr>
            <a:normAutofit/>
          </a:bodyPr>
          <a:lstStyle/>
          <a:p>
            <a:r>
              <a:rPr lang="en-US" sz="5800" dirty="0" err="1"/>
              <a:t>Barbian</a:t>
            </a:r>
            <a:r>
              <a:rPr lang="en-US" sz="5800" dirty="0"/>
              <a:t> </a:t>
            </a:r>
            <a:r>
              <a:rPr lang="en-US" sz="5800" dirty="0" err="1"/>
              <a:t>RNAseq</a:t>
            </a:r>
            <a:r>
              <a:rPr lang="en-US" sz="5800" dirty="0"/>
              <a:t> Study</a:t>
            </a:r>
            <a:br>
              <a:rPr lang="en-US" sz="5800" dirty="0"/>
            </a:br>
            <a:r>
              <a:rPr lang="en-US" sz="5800" dirty="0"/>
              <a:t>(bulk)</a:t>
            </a:r>
          </a:p>
        </p:txBody>
      </p:sp>
      <p:sp>
        <p:nvSpPr>
          <p:cNvPr id="3" name="Subtitle 2"/>
          <p:cNvSpPr>
            <a:spLocks noGrp="1"/>
          </p:cNvSpPr>
          <p:nvPr>
            <p:ph type="subTitle" idx="1"/>
          </p:nvPr>
        </p:nvSpPr>
        <p:spPr>
          <a:xfrm>
            <a:off x="1524000" y="4256436"/>
            <a:ext cx="9144000" cy="1600818"/>
          </a:xfrm>
        </p:spPr>
        <p:txBody>
          <a:bodyPr>
            <a:normAutofit/>
          </a:bodyPr>
          <a:lstStyle/>
          <a:p>
            <a:r>
              <a:rPr lang="en-US" dirty="0">
                <a:solidFill>
                  <a:schemeClr val="accent1">
                    <a:lumMod val="60000"/>
                    <a:lumOff val="40000"/>
                  </a:schemeClr>
                </a:solidFill>
              </a:rPr>
              <a:t>EICC Project ID: RJO12354</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1909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1AAA0B-556E-7A4C-BF94-D30D8B63ECA1}"/>
              </a:ext>
            </a:extLst>
          </p:cNvPr>
          <p:cNvSpPr>
            <a:spLocks noGrp="1"/>
          </p:cNvSpPr>
          <p:nvPr>
            <p:ph type="title"/>
          </p:nvPr>
        </p:nvSpPr>
        <p:spPr>
          <a:xfrm>
            <a:off x="863029" y="1012004"/>
            <a:ext cx="3416158" cy="4795408"/>
          </a:xfrm>
        </p:spPr>
        <p:txBody>
          <a:bodyPr>
            <a:normAutofit/>
          </a:bodyPr>
          <a:lstStyle/>
          <a:p>
            <a:r>
              <a:rPr lang="en-US" sz="2800" dirty="0">
                <a:solidFill>
                  <a:srgbClr val="FFFFFF"/>
                </a:solidFill>
              </a:rPr>
              <a:t>False Discovery Rate (adjusted p-value)</a:t>
            </a:r>
          </a:p>
        </p:txBody>
      </p:sp>
      <p:graphicFrame>
        <p:nvGraphicFramePr>
          <p:cNvPr id="5" name="Content Placeholder 2">
            <a:extLst>
              <a:ext uri="{FF2B5EF4-FFF2-40B4-BE49-F238E27FC236}">
                <a16:creationId xmlns:a16="http://schemas.microsoft.com/office/drawing/2014/main" id="{72D04B69-A9CA-4C60-80A0-56F248B05964}"/>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2">
            <a:extLst>
              <a:ext uri="{FF2B5EF4-FFF2-40B4-BE49-F238E27FC236}">
                <a16:creationId xmlns:a16="http://schemas.microsoft.com/office/drawing/2014/main" id="{499803EC-2CB7-481A-9A71-19BB753F16DB}"/>
              </a:ext>
            </a:extLst>
          </p:cNvPr>
          <p:cNvGraphicFramePr>
            <a:graphicFrameLocks/>
          </p:cNvGraphicFramePr>
          <p:nvPr>
            <p:extLst>
              <p:ext uri="{D42A27DB-BD31-4B8C-83A1-F6EECF244321}">
                <p14:modId xmlns:p14="http://schemas.microsoft.com/office/powerpoint/2010/main" val="4066392185"/>
              </p:ext>
            </p:extLst>
          </p:nvPr>
        </p:nvGraphicFramePr>
        <p:xfrm>
          <a:off x="5194300" y="665018"/>
          <a:ext cx="6513604" cy="5691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3629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CE7D9C-EA31-4D64-BCDE-79CBCDF568D1}"/>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Bulk RNASeq:</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PCA plot </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(by </a:t>
            </a:r>
            <a:r>
              <a:rPr lang="en-US" sz="2800" dirty="0"/>
              <a:t>treatment group</a:t>
            </a:r>
            <a:r>
              <a:rPr lang="en-US" sz="2800" kern="1200" dirty="0">
                <a:solidFill>
                  <a:schemeClr val="tx1"/>
                </a:solidFill>
                <a:latin typeface="+mj-lt"/>
                <a:ea typeface="+mj-ea"/>
                <a:cs typeface="+mj-cs"/>
              </a:rPr>
              <a:t>)</a:t>
            </a:r>
          </a:p>
        </p:txBody>
      </p:sp>
      <p:sp>
        <p:nvSpPr>
          <p:cNvPr id="14" name="Rectangle 13">
            <a:extLst>
              <a:ext uri="{FF2B5EF4-FFF2-40B4-BE49-F238E27FC236}">
                <a16:creationId xmlns:a16="http://schemas.microsoft.com/office/drawing/2014/main" id="{69803FAA-859E-4EF3-A5BA-5CD908095342}"/>
              </a:ext>
            </a:extLst>
          </p:cNvPr>
          <p:cNvSpPr/>
          <p:nvPr/>
        </p:nvSpPr>
        <p:spPr>
          <a:xfrm>
            <a:off x="643468" y="2638043"/>
            <a:ext cx="3363974" cy="341562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dirty="0"/>
              <a:t>23% of the differences between these samples is due to them belonging to different groups</a:t>
            </a:r>
          </a:p>
          <a:p>
            <a:pPr marL="285750" indent="-228600">
              <a:lnSpc>
                <a:spcPct val="90000"/>
              </a:lnSpc>
              <a:spcAft>
                <a:spcPts val="600"/>
              </a:spcAft>
              <a:buFont typeface="Arial" panose="020B0604020202020204" pitchFamily="34" charset="0"/>
              <a:buChar char="•"/>
            </a:pPr>
            <a:r>
              <a:rPr lang="en-US" sz="1700" dirty="0"/>
              <a:t>Suggests that we should be able to detect some differences if they exist</a:t>
            </a:r>
          </a:p>
        </p:txBody>
      </p:sp>
      <p:pic>
        <p:nvPicPr>
          <p:cNvPr id="8" name="Picture 7" descr="A picture containing lot, people, table, parked&#10;&#10;Description automatically generated">
            <a:extLst>
              <a:ext uri="{FF2B5EF4-FFF2-40B4-BE49-F238E27FC236}">
                <a16:creationId xmlns:a16="http://schemas.microsoft.com/office/drawing/2014/main" id="{761EE881-A738-41B3-AFD2-38F77E261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36" y="674608"/>
            <a:ext cx="6920669" cy="5767224"/>
          </a:xfrm>
          <a:prstGeom prst="rect">
            <a:avLst/>
          </a:prstGeom>
        </p:spPr>
      </p:pic>
    </p:spTree>
    <p:extLst>
      <p:ext uri="{BB962C8B-B14F-4D97-AF65-F5344CB8AC3E}">
        <p14:creationId xmlns:p14="http://schemas.microsoft.com/office/powerpoint/2010/main" val="222660978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CE7D9C-EA31-4D64-BCDE-79CBCDF568D1}"/>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Bulk RNASeq:</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Counts plot</a:t>
            </a:r>
          </a:p>
        </p:txBody>
      </p:sp>
      <p:sp>
        <p:nvSpPr>
          <p:cNvPr id="14" name="Rectangle 13">
            <a:extLst>
              <a:ext uri="{FF2B5EF4-FFF2-40B4-BE49-F238E27FC236}">
                <a16:creationId xmlns:a16="http://schemas.microsoft.com/office/drawing/2014/main" id="{69803FAA-859E-4EF3-A5BA-5CD908095342}"/>
              </a:ext>
            </a:extLst>
          </p:cNvPr>
          <p:cNvSpPr/>
          <p:nvPr/>
        </p:nvSpPr>
        <p:spPr>
          <a:xfrm>
            <a:off x="643468" y="2638043"/>
            <a:ext cx="3363974" cy="3415623"/>
          </a:xfrm>
          <a:prstGeom prst="rect">
            <a:avLst/>
          </a:prstGeom>
        </p:spPr>
        <p:txBody>
          <a:bodyPr vert="horz" lIns="91440" tIns="45720" rIns="91440" bIns="45720" rtlCol="0">
            <a:normAutofit fontScale="92500"/>
          </a:bodyPr>
          <a:lstStyle/>
          <a:p>
            <a:pPr marL="285750" indent="-228600">
              <a:lnSpc>
                <a:spcPct val="90000"/>
              </a:lnSpc>
              <a:spcAft>
                <a:spcPts val="600"/>
              </a:spcAft>
              <a:buFont typeface="Arial" panose="020B0604020202020204" pitchFamily="34" charset="0"/>
              <a:buChar char="•"/>
            </a:pPr>
            <a:r>
              <a:rPr lang="en-US" sz="1700" dirty="0"/>
              <a:t>In order to describe the differences in expression within each animal, I generated plots of the normalized counts of the gene with the lowest FDR in the results </a:t>
            </a:r>
          </a:p>
          <a:p>
            <a:pPr marL="285750" indent="-228600">
              <a:lnSpc>
                <a:spcPct val="90000"/>
              </a:lnSpc>
              <a:spcAft>
                <a:spcPts val="600"/>
              </a:spcAft>
              <a:buFont typeface="Arial" panose="020B0604020202020204" pitchFamily="34" charset="0"/>
              <a:buChar char="•"/>
            </a:pPr>
            <a:r>
              <a:rPr lang="en-US" sz="1700" dirty="0"/>
              <a:t>This is consistent with the PCA plot in that it shows the animals were each affected by exposure and in the case of this gene that their expressions were altered very similarly with little variation between individuals</a:t>
            </a:r>
          </a:p>
          <a:p>
            <a:pPr marL="285750" indent="-228600">
              <a:lnSpc>
                <a:spcPct val="90000"/>
              </a:lnSpc>
              <a:spcAft>
                <a:spcPts val="600"/>
              </a:spcAft>
              <a:buFont typeface="Arial" panose="020B0604020202020204" pitchFamily="34" charset="0"/>
              <a:buChar char="•"/>
            </a:pPr>
            <a:r>
              <a:rPr lang="en-US" sz="1700" dirty="0"/>
              <a:t>These plots can be created with any gene of interest upon request</a:t>
            </a:r>
          </a:p>
          <a:p>
            <a:pPr marL="285750" indent="-228600">
              <a:lnSpc>
                <a:spcPct val="90000"/>
              </a:lnSpc>
              <a:spcAft>
                <a:spcPts val="600"/>
              </a:spcAft>
              <a:buFont typeface="Arial" panose="020B0604020202020204" pitchFamily="34" charset="0"/>
              <a:buChar char="•"/>
            </a:pPr>
            <a:endParaRPr lang="en-US" sz="1700" dirty="0"/>
          </a:p>
        </p:txBody>
      </p:sp>
      <p:pic>
        <p:nvPicPr>
          <p:cNvPr id="9" name="Picture 8" descr="A picture containing table&#10;&#10;Description automatically generated">
            <a:extLst>
              <a:ext uri="{FF2B5EF4-FFF2-40B4-BE49-F238E27FC236}">
                <a16:creationId xmlns:a16="http://schemas.microsoft.com/office/drawing/2014/main" id="{50A17328-1CA6-44EB-8147-64415336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626" y="1092199"/>
            <a:ext cx="7010402" cy="4673601"/>
          </a:xfrm>
          <a:prstGeom prst="rect">
            <a:avLst/>
          </a:prstGeom>
        </p:spPr>
      </p:pic>
    </p:spTree>
    <p:extLst>
      <p:ext uri="{BB962C8B-B14F-4D97-AF65-F5344CB8AC3E}">
        <p14:creationId xmlns:p14="http://schemas.microsoft.com/office/powerpoint/2010/main" val="394812978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CE7D9C-EA31-4D64-BCDE-79CBCDF568D1}"/>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Bulk RNASeq:</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Volcano plot</a:t>
            </a:r>
          </a:p>
        </p:txBody>
      </p:sp>
      <p:sp>
        <p:nvSpPr>
          <p:cNvPr id="14" name="Rectangle 13">
            <a:extLst>
              <a:ext uri="{FF2B5EF4-FFF2-40B4-BE49-F238E27FC236}">
                <a16:creationId xmlns:a16="http://schemas.microsoft.com/office/drawing/2014/main" id="{69803FAA-859E-4EF3-A5BA-5CD908095342}"/>
              </a:ext>
            </a:extLst>
          </p:cNvPr>
          <p:cNvSpPr/>
          <p:nvPr/>
        </p:nvSpPr>
        <p:spPr>
          <a:xfrm>
            <a:off x="643468" y="2638043"/>
            <a:ext cx="3439248" cy="3415623"/>
          </a:xfrm>
          <a:prstGeom prst="rect">
            <a:avLst/>
          </a:prstGeom>
        </p:spPr>
        <p:txBody>
          <a:bodyPr vert="horz" lIns="91440" tIns="45720" rIns="91440" bIns="45720" rtlCol="0">
            <a:normAutofit/>
          </a:bodyPr>
          <a:lstStyle/>
          <a:p>
            <a:pPr marL="342900" indent="-228600">
              <a:buFont typeface="Arial" panose="020B0604020202020204" pitchFamily="34" charset="0"/>
              <a:buChar char="•"/>
            </a:pPr>
            <a:r>
              <a:rPr lang="en-US" sz="1800" dirty="0"/>
              <a:t>FDR ≤  0. 01</a:t>
            </a:r>
          </a:p>
          <a:p>
            <a:pPr marL="342900" indent="-228600">
              <a:buFont typeface="Arial" panose="020B0604020202020204" pitchFamily="34" charset="0"/>
              <a:buChar char="•"/>
            </a:pPr>
            <a:r>
              <a:rPr lang="en-US" sz="1800" dirty="0"/>
              <a:t>Log(2) Fold change cutoff on graph set at 1.0</a:t>
            </a:r>
          </a:p>
          <a:p>
            <a:pPr marL="285750" indent="-228600">
              <a:buFont typeface="Arial" panose="020B0604020202020204" pitchFamily="34" charset="0"/>
              <a:buChar char="•"/>
            </a:pPr>
            <a:r>
              <a:rPr lang="en-US" dirty="0"/>
              <a:t>11 (0.05</a:t>
            </a:r>
            <a:r>
              <a:rPr lang="en-US" sz="1800" dirty="0"/>
              <a:t>%) up regulated genes</a:t>
            </a:r>
          </a:p>
          <a:p>
            <a:pPr marL="285750" indent="-228600">
              <a:buFont typeface="Arial" panose="020B0604020202020204" pitchFamily="34" charset="0"/>
              <a:buChar char="•"/>
            </a:pPr>
            <a:r>
              <a:rPr lang="en-US" sz="1800" dirty="0"/>
              <a:t>26 (0.13%) down regulated genes</a:t>
            </a:r>
          </a:p>
          <a:p>
            <a:pPr marL="285750" indent="-228600">
              <a:buFont typeface="Arial" panose="020B0604020202020204" pitchFamily="34" charset="0"/>
              <a:buChar char="•"/>
            </a:pPr>
            <a:r>
              <a:rPr lang="en-US" dirty="0"/>
              <a:t>No </a:t>
            </a:r>
            <a:r>
              <a:rPr lang="en-US" sz="1800" dirty="0"/>
              <a:t>outlier genes removed by Cook’s distance criteria </a:t>
            </a:r>
          </a:p>
          <a:p>
            <a:pPr marL="285750" indent="-228600">
              <a:buFont typeface="Arial" panose="020B0604020202020204" pitchFamily="34" charset="0"/>
              <a:buChar char="•"/>
            </a:pPr>
            <a:r>
              <a:rPr lang="en-US" dirty="0"/>
              <a:t>3189</a:t>
            </a:r>
            <a:r>
              <a:rPr lang="en-US" sz="1800" dirty="0"/>
              <a:t> (</a:t>
            </a:r>
            <a:r>
              <a:rPr lang="en-US" dirty="0"/>
              <a:t>15</a:t>
            </a:r>
            <a:r>
              <a:rPr lang="en-US" sz="1800" dirty="0"/>
              <a:t> %) of genes filtered for mean normalized counts &lt; 2</a:t>
            </a:r>
          </a:p>
          <a:p>
            <a:pPr marL="285750" indent="-228600">
              <a:buFont typeface="Arial" panose="020B0604020202020204" pitchFamily="34" charset="0"/>
              <a:buChar char="•"/>
            </a:pPr>
            <a:r>
              <a:rPr lang="en-US" dirty="0"/>
              <a:t>Genes have been identified with their gene symbol or name</a:t>
            </a:r>
            <a:endParaRPr lang="en-US" sz="1700" dirty="0"/>
          </a:p>
        </p:txBody>
      </p:sp>
      <p:pic>
        <p:nvPicPr>
          <p:cNvPr id="4" name="Picture 3" descr="A screenshot of text&#10;&#10;Description automatically generated">
            <a:extLst>
              <a:ext uri="{FF2B5EF4-FFF2-40B4-BE49-F238E27FC236}">
                <a16:creationId xmlns:a16="http://schemas.microsoft.com/office/drawing/2014/main" id="{E8E2CA91-A106-450F-A53C-135AE5AEF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910" y="338666"/>
            <a:ext cx="6667500" cy="5715000"/>
          </a:xfrm>
          <a:prstGeom prst="rect">
            <a:avLst/>
          </a:prstGeom>
        </p:spPr>
      </p:pic>
    </p:spTree>
    <p:extLst>
      <p:ext uri="{BB962C8B-B14F-4D97-AF65-F5344CB8AC3E}">
        <p14:creationId xmlns:p14="http://schemas.microsoft.com/office/powerpoint/2010/main" val="150387230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CE7D9C-EA31-4D64-BCDE-79CBCDF568D1}"/>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dirty="0">
                <a:solidFill>
                  <a:schemeClr val="tx1"/>
                </a:solidFill>
                <a:latin typeface="+mj-lt"/>
                <a:ea typeface="+mj-ea"/>
                <a:cs typeface="+mj-cs"/>
              </a:rPr>
              <a:t>Bulk RNASeq:</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Heatmap</a:t>
            </a:r>
          </a:p>
        </p:txBody>
      </p:sp>
      <p:sp>
        <p:nvSpPr>
          <p:cNvPr id="14" name="Rectangle 13">
            <a:extLst>
              <a:ext uri="{FF2B5EF4-FFF2-40B4-BE49-F238E27FC236}">
                <a16:creationId xmlns:a16="http://schemas.microsoft.com/office/drawing/2014/main" id="{69803FAA-859E-4EF3-A5BA-5CD908095342}"/>
              </a:ext>
            </a:extLst>
          </p:cNvPr>
          <p:cNvSpPr/>
          <p:nvPr/>
        </p:nvSpPr>
        <p:spPr>
          <a:xfrm>
            <a:off x="643468" y="2638043"/>
            <a:ext cx="3363974" cy="3415623"/>
          </a:xfrm>
          <a:prstGeom prst="rect">
            <a:avLst/>
          </a:prstGeom>
        </p:spPr>
        <p:txBody>
          <a:bodyPr vert="horz" lIns="91440" tIns="45720" rIns="91440" bIns="45720" rtlCol="0">
            <a:normAutofit fontScale="85000" lnSpcReduction="10000"/>
          </a:bodyPr>
          <a:lstStyle/>
          <a:p>
            <a:pPr indent="-228600">
              <a:buFont typeface="Arial" panose="020B0604020202020204" pitchFamily="34" charset="0"/>
              <a:buChar char="•"/>
            </a:pPr>
            <a:r>
              <a:rPr lang="en-US" sz="1800" dirty="0"/>
              <a:t>Heatmap:</a:t>
            </a:r>
          </a:p>
          <a:p>
            <a:pPr marL="342900" indent="-228600">
              <a:buFont typeface="Arial" panose="020B0604020202020204" pitchFamily="34" charset="0"/>
              <a:buChar char="•"/>
            </a:pPr>
            <a:r>
              <a:rPr lang="en-US" sz="1800" dirty="0"/>
              <a:t>Color and intensity of the boxes represent counts transformed using a variance stabilizing transformation (vst) which is similar to a log2 transformation but accounts for the sampling variability of genes with low counts</a:t>
            </a:r>
          </a:p>
          <a:p>
            <a:pPr marL="285750" indent="-228600">
              <a:buFont typeface="Arial" panose="020B0604020202020204" pitchFamily="34" charset="0"/>
              <a:buChar char="•"/>
            </a:pPr>
            <a:r>
              <a:rPr lang="en-US" sz="1800" dirty="0"/>
              <a:t>Red indicates vst transformed counts closer to 16 and blue indicates vst transformed counts closer to 8</a:t>
            </a:r>
          </a:p>
          <a:p>
            <a:pPr marL="285750" indent="-228600">
              <a:buFont typeface="Arial" panose="020B0604020202020204" pitchFamily="34" charset="0"/>
              <a:buChar char="•"/>
            </a:pPr>
            <a:r>
              <a:rPr lang="en-US" sz="1800" dirty="0"/>
              <a:t>Genes are sorted by lowest local FDR</a:t>
            </a:r>
          </a:p>
          <a:p>
            <a:pPr marL="285750" indent="-228600">
              <a:buFont typeface="Arial" panose="020B0604020202020204" pitchFamily="34" charset="0"/>
              <a:buChar char="•"/>
            </a:pPr>
            <a:r>
              <a:rPr lang="en-US" sz="1800" dirty="0"/>
              <a:t>Samples show </a:t>
            </a:r>
            <a:r>
              <a:rPr lang="en-US" dirty="0"/>
              <a:t>some</a:t>
            </a:r>
            <a:r>
              <a:rPr lang="en-US" sz="1800" dirty="0"/>
              <a:t> separation by group in DE genes, genes in Butyrate group largely down regulated</a:t>
            </a:r>
            <a:endParaRPr lang="en-US" sz="1700" dirty="0"/>
          </a:p>
        </p:txBody>
      </p:sp>
      <p:pic>
        <p:nvPicPr>
          <p:cNvPr id="5" name="Picture 4" descr="A screenshot of a cell phone&#10;&#10;Description automatically generated">
            <a:extLst>
              <a:ext uri="{FF2B5EF4-FFF2-40B4-BE49-F238E27FC236}">
                <a16:creationId xmlns:a16="http://schemas.microsoft.com/office/drawing/2014/main" id="{89D81B04-9172-4FAD-8547-22EA35C5C0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91833" y="892659"/>
            <a:ext cx="7313273" cy="5010836"/>
          </a:xfrm>
          <a:prstGeom prst="rect">
            <a:avLst/>
          </a:prstGeom>
        </p:spPr>
      </p:pic>
    </p:spTree>
    <p:extLst>
      <p:ext uri="{BB962C8B-B14F-4D97-AF65-F5344CB8AC3E}">
        <p14:creationId xmlns:p14="http://schemas.microsoft.com/office/powerpoint/2010/main" val="254047962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latin typeface="+mj-lt"/>
                <a:ea typeface="+mj-ea"/>
                <a:cs typeface="+mj-cs"/>
              </a:rPr>
              <a:t>Files in Box folder</a:t>
            </a:r>
          </a:p>
        </p:txBody>
      </p:sp>
      <p:sp>
        <p:nvSpPr>
          <p:cNvPr id="3" name="Rectangle 2"/>
          <p:cNvSpPr/>
          <p:nvPr/>
        </p:nvSpPr>
        <p:spPr>
          <a:xfrm>
            <a:off x="838199" y="1690688"/>
            <a:ext cx="10892883" cy="3837657"/>
          </a:xfrm>
          <a:prstGeom prst="rect">
            <a:avLst/>
          </a:prstGeom>
        </p:spPr>
        <p:txBody>
          <a:bodyPr vert="horz" lIns="91440" tIns="45720" rIns="91440" bIns="45720" rtlCol="0" anchor="ctr">
            <a:normAutofit fontScale="92500" lnSpcReduction="20000"/>
          </a:bodyPr>
          <a:lstStyle/>
          <a:p>
            <a:pPr indent="-228600">
              <a:lnSpc>
                <a:spcPct val="90000"/>
              </a:lnSpc>
              <a:spcAft>
                <a:spcPts val="600"/>
              </a:spcAft>
              <a:buFont typeface="Arial" panose="020B0604020202020204" pitchFamily="34" charset="0"/>
              <a:buChar char="•"/>
            </a:pPr>
            <a:r>
              <a:rPr lang="en-US" sz="2000" dirty="0"/>
              <a:t>Summary Presentation</a:t>
            </a:r>
          </a:p>
          <a:p>
            <a:pPr indent="-228600">
              <a:lnSpc>
                <a:spcPct val="90000"/>
              </a:lnSpc>
              <a:spcAft>
                <a:spcPts val="600"/>
              </a:spcAft>
              <a:buFont typeface="Arial" panose="020B0604020202020204" pitchFamily="34" charset="0"/>
              <a:buChar char="•"/>
            </a:pPr>
            <a:r>
              <a:rPr lang="en-US" sz="2000" dirty="0"/>
              <a:t>Qc </a:t>
            </a:r>
          </a:p>
          <a:p>
            <a:pPr lvl="1" indent="-228600">
              <a:lnSpc>
                <a:spcPct val="90000"/>
              </a:lnSpc>
              <a:spcAft>
                <a:spcPts val="600"/>
              </a:spcAft>
              <a:buFont typeface="Arial" panose="020B0604020202020204" pitchFamily="34" charset="0"/>
              <a:buChar char="•"/>
            </a:pPr>
            <a:r>
              <a:rPr lang="en-US" sz="2000" dirty="0"/>
              <a:t>scripts for trimming and generating QC report</a:t>
            </a:r>
          </a:p>
          <a:p>
            <a:pPr lvl="1" indent="-228600">
              <a:lnSpc>
                <a:spcPct val="90000"/>
              </a:lnSpc>
              <a:spcAft>
                <a:spcPts val="600"/>
              </a:spcAft>
              <a:buFont typeface="Arial" panose="020B0604020202020204" pitchFamily="34" charset="0"/>
              <a:buChar char="•"/>
            </a:pPr>
            <a:r>
              <a:rPr lang="en-US" sz="2000" dirty="0"/>
              <a:t>Qc reports</a:t>
            </a:r>
          </a:p>
          <a:p>
            <a:pPr indent="-228600">
              <a:lnSpc>
                <a:spcPct val="90000"/>
              </a:lnSpc>
              <a:spcAft>
                <a:spcPts val="600"/>
              </a:spcAft>
              <a:buFont typeface="Arial" panose="020B0604020202020204" pitchFamily="34" charset="0"/>
              <a:buChar char="•"/>
            </a:pPr>
            <a:r>
              <a:rPr lang="en-US" sz="2000" dirty="0"/>
              <a:t>DE Analysis </a:t>
            </a:r>
          </a:p>
          <a:p>
            <a:pPr lvl="1" indent="-228600">
              <a:lnSpc>
                <a:spcPct val="90000"/>
              </a:lnSpc>
              <a:spcAft>
                <a:spcPts val="600"/>
              </a:spcAft>
              <a:buFont typeface="Arial" panose="020B0604020202020204" pitchFamily="34" charset="0"/>
              <a:buChar char="•"/>
            </a:pPr>
            <a:r>
              <a:rPr lang="en-US" sz="2000" dirty="0"/>
              <a:t>DE genes </a:t>
            </a:r>
          </a:p>
          <a:p>
            <a:pPr lvl="2" indent="-228600">
              <a:lnSpc>
                <a:spcPct val="90000"/>
              </a:lnSpc>
              <a:spcAft>
                <a:spcPts val="600"/>
              </a:spcAft>
              <a:buFont typeface="Arial" panose="020B0604020202020204" pitchFamily="34" charset="0"/>
              <a:buChar char="•"/>
            </a:pPr>
            <a:r>
              <a:rPr lang="en-US" sz="2000" dirty="0"/>
              <a:t>vst transformed counts</a:t>
            </a:r>
          </a:p>
          <a:p>
            <a:pPr lvl="2" indent="-228600">
              <a:lnSpc>
                <a:spcPct val="90000"/>
              </a:lnSpc>
              <a:spcAft>
                <a:spcPts val="600"/>
              </a:spcAft>
              <a:buFont typeface="Arial" panose="020B0604020202020204" pitchFamily="34" charset="0"/>
              <a:buChar char="•"/>
            </a:pPr>
            <a:r>
              <a:rPr lang="en-US" sz="2000" dirty="0"/>
              <a:t>mean normalized counts</a:t>
            </a:r>
          </a:p>
          <a:p>
            <a:pPr lvl="1" indent="-228600">
              <a:lnSpc>
                <a:spcPct val="90000"/>
              </a:lnSpc>
              <a:spcAft>
                <a:spcPts val="600"/>
              </a:spcAft>
              <a:buFont typeface="Arial" panose="020B0604020202020204" pitchFamily="34" charset="0"/>
              <a:buChar char="•"/>
            </a:pPr>
            <a:r>
              <a:rPr lang="en-US" sz="2000" dirty="0"/>
              <a:t>Graphs</a:t>
            </a:r>
          </a:p>
          <a:p>
            <a:pPr lvl="2" indent="-228600">
              <a:lnSpc>
                <a:spcPct val="90000"/>
              </a:lnSpc>
              <a:spcAft>
                <a:spcPts val="600"/>
              </a:spcAft>
              <a:buFont typeface="Arial" panose="020B0604020202020204" pitchFamily="34" charset="0"/>
              <a:buChar char="•"/>
            </a:pPr>
            <a:r>
              <a:rPr lang="en-US" sz="2000" dirty="0"/>
              <a:t>PCA plots</a:t>
            </a:r>
          </a:p>
          <a:p>
            <a:pPr lvl="2" indent="-228600">
              <a:lnSpc>
                <a:spcPct val="90000"/>
              </a:lnSpc>
              <a:spcAft>
                <a:spcPts val="600"/>
              </a:spcAft>
              <a:buFont typeface="Arial" panose="020B0604020202020204" pitchFamily="34" charset="0"/>
              <a:buChar char="•"/>
            </a:pPr>
            <a:r>
              <a:rPr lang="en-US" sz="2000" dirty="0"/>
              <a:t>counts plots</a:t>
            </a:r>
          </a:p>
          <a:p>
            <a:pPr lvl="2" indent="-228600">
              <a:lnSpc>
                <a:spcPct val="90000"/>
              </a:lnSpc>
              <a:spcAft>
                <a:spcPts val="600"/>
              </a:spcAft>
              <a:buFont typeface="Arial" panose="020B0604020202020204" pitchFamily="34" charset="0"/>
              <a:buChar char="•"/>
            </a:pPr>
            <a:r>
              <a:rPr lang="en-US" sz="2000" dirty="0"/>
              <a:t>heat maps</a:t>
            </a:r>
          </a:p>
          <a:p>
            <a:pPr lvl="2" indent="-228600">
              <a:lnSpc>
                <a:spcPct val="90000"/>
              </a:lnSpc>
              <a:spcAft>
                <a:spcPts val="600"/>
              </a:spcAft>
              <a:buFont typeface="Arial" panose="020B0604020202020204" pitchFamily="34" charset="0"/>
              <a:buChar char="•"/>
            </a:pPr>
            <a:r>
              <a:rPr lang="en-US" sz="2000"/>
              <a:t>volcano plots</a:t>
            </a:r>
            <a:endParaRPr lang="en-US" sz="2000" dirty="0"/>
          </a:p>
        </p:txBody>
      </p:sp>
    </p:spTree>
    <p:extLst>
      <p:ext uri="{BB962C8B-B14F-4D97-AF65-F5344CB8AC3E}">
        <p14:creationId xmlns:p14="http://schemas.microsoft.com/office/powerpoint/2010/main" val="157671326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References</a:t>
            </a:r>
          </a:p>
        </p:txBody>
      </p:sp>
      <p:sp>
        <p:nvSpPr>
          <p:cNvPr id="3" name="Content Placeholder 2"/>
          <p:cNvSpPr>
            <a:spLocks noGrp="1"/>
          </p:cNvSpPr>
          <p:nvPr>
            <p:ph idx="1"/>
          </p:nvPr>
        </p:nvSpPr>
        <p:spPr>
          <a:xfrm>
            <a:off x="838199" y="1690688"/>
            <a:ext cx="11205117" cy="5033496"/>
          </a:xfrm>
        </p:spPr>
        <p:txBody>
          <a:bodyPr anchor="ctr">
            <a:normAutofit/>
          </a:bodyPr>
          <a:lstStyle/>
          <a:p>
            <a:pPr marL="0" indent="0">
              <a:buNone/>
            </a:pPr>
            <a:r>
              <a:rPr lang="en-US" sz="1200" b="1" dirty="0"/>
              <a:t>Anders, S., Pyl, P. T. &amp; Huber, W. HTSeq-A Python framework to work with high-throughput sequencing data. </a:t>
            </a:r>
            <a:r>
              <a:rPr lang="en-US" sz="1200" b="1" i="1" dirty="0"/>
              <a:t>Bioinformatics</a:t>
            </a:r>
            <a:r>
              <a:rPr lang="en-US" sz="1200" b="1" dirty="0"/>
              <a:t> (2015). doi:10.1093/bioinformatics/btu638</a:t>
            </a:r>
          </a:p>
          <a:p>
            <a:pPr marL="0" indent="0">
              <a:buNone/>
            </a:pPr>
            <a:r>
              <a:rPr lang="en-US" sz="1200" b="1" dirty="0"/>
              <a:t>Blighe, K., (2019). EnhancedVolcano: Publication-ready volcano plots with enhanced </a:t>
            </a:r>
            <a:r>
              <a:rPr lang="en-US" sz="1200" b="1" dirty="0" err="1"/>
              <a:t>colouring</a:t>
            </a:r>
            <a:r>
              <a:rPr lang="en-US" sz="1200" b="1" dirty="0"/>
              <a:t> and labeling. R package version 1.2.0. </a:t>
            </a:r>
            <a:r>
              <a:rPr lang="en-US" sz="1200" b="1" dirty="0">
                <a:hlinkClick r:id="rId2"/>
              </a:rPr>
              <a:t>https://github.com/kevinblighe/EnhancedVolcano</a:t>
            </a:r>
            <a:endParaRPr lang="en-US" sz="1200" b="1" dirty="0"/>
          </a:p>
          <a:p>
            <a:pPr marL="0" indent="0">
              <a:buNone/>
            </a:pPr>
            <a:r>
              <a:rPr lang="en-US" sz="1200" b="1" dirty="0" err="1"/>
              <a:t>Dobin</a:t>
            </a:r>
            <a:r>
              <a:rPr lang="en-US" sz="1200" b="1" dirty="0"/>
              <a:t>, A. </a:t>
            </a:r>
            <a:r>
              <a:rPr lang="en-US" sz="1200" b="1" i="1" dirty="0"/>
              <a:t>et al.</a:t>
            </a:r>
            <a:r>
              <a:rPr lang="en-US" sz="1200" b="1" dirty="0"/>
              <a:t> STAR: Ultrafast universal RNA-seq aligner. </a:t>
            </a:r>
            <a:r>
              <a:rPr lang="en-US" sz="1200" b="1" i="1" dirty="0"/>
              <a:t>Bioinformatics</a:t>
            </a:r>
            <a:r>
              <a:rPr lang="en-US" sz="1200" b="1" dirty="0"/>
              <a:t> (2013). doi:10.1093/bioinformatics/bts635</a:t>
            </a:r>
          </a:p>
          <a:p>
            <a:pPr marL="0" indent="0">
              <a:buNone/>
            </a:pPr>
            <a:r>
              <a:rPr lang="en-US" sz="1200" b="1" dirty="0" err="1"/>
              <a:t>Ewels</a:t>
            </a:r>
            <a:r>
              <a:rPr lang="en-US" sz="1200" b="1" dirty="0"/>
              <a:t>, P., Magnusson, M., Lundin, S. &amp; </a:t>
            </a:r>
            <a:r>
              <a:rPr lang="en-US" sz="1200" b="1" dirty="0" err="1"/>
              <a:t>Käller</a:t>
            </a:r>
            <a:r>
              <a:rPr lang="en-US" sz="1200" b="1" dirty="0"/>
              <a:t>, M. </a:t>
            </a:r>
            <a:r>
              <a:rPr lang="en-US" sz="1200" b="1" dirty="0" err="1"/>
              <a:t>MultiQC</a:t>
            </a:r>
            <a:r>
              <a:rPr lang="en-US" sz="1200" b="1" dirty="0"/>
              <a:t>: Summarize analysis results for multiple tools and samples in a single report. </a:t>
            </a:r>
            <a:r>
              <a:rPr lang="en-US" sz="1200" b="1" i="1" dirty="0"/>
              <a:t>Bioinformatics</a:t>
            </a:r>
            <a:r>
              <a:rPr lang="en-US" sz="1200" b="1" dirty="0"/>
              <a:t> 32, 3047–3048 (2016).</a:t>
            </a:r>
          </a:p>
          <a:p>
            <a:pPr marL="0" indent="0">
              <a:buNone/>
            </a:pPr>
            <a:r>
              <a:rPr lang="en-US" sz="1200" b="1" dirty="0"/>
              <a:t>Kirill Müller (2017). here: A Simpler Way to Find Your Files. R package version 0.1. </a:t>
            </a:r>
            <a:r>
              <a:rPr lang="en-US" sz="1200" b="1" dirty="0">
                <a:hlinkClick r:id="rId3"/>
              </a:rPr>
              <a:t>https://CRAN.R-project.org/package=here</a:t>
            </a:r>
            <a:endParaRPr lang="en-US" sz="1200" b="1" dirty="0"/>
          </a:p>
          <a:p>
            <a:pPr marL="0" indent="0">
              <a:buNone/>
            </a:pPr>
            <a:r>
              <a:rPr lang="en-US" sz="1200" b="1" dirty="0"/>
              <a:t>Love, M. I., Anders, S. &amp; Huber, W. </a:t>
            </a:r>
            <a:r>
              <a:rPr lang="en-US" sz="1200" b="1" i="1" dirty="0"/>
              <a:t>Differential analysis of count data - the DESeq2 package</a:t>
            </a:r>
            <a:r>
              <a:rPr lang="en-US" sz="1200" b="1" dirty="0"/>
              <a:t>. </a:t>
            </a:r>
            <a:r>
              <a:rPr lang="en-US" sz="1200" b="1" i="1" dirty="0"/>
              <a:t>Genome Biology</a:t>
            </a:r>
            <a:r>
              <a:rPr lang="en-US" sz="1200" b="1" dirty="0"/>
              <a:t> (2014). doi:110.1186/s13059-014-0550-8 </a:t>
            </a:r>
          </a:p>
          <a:p>
            <a:pPr marL="0" indent="0">
              <a:buNone/>
            </a:pPr>
            <a:r>
              <a:rPr lang="en-US" sz="1200" b="1" dirty="0" err="1"/>
              <a:t>Raivo</a:t>
            </a:r>
            <a:r>
              <a:rPr lang="en-US" sz="1200" b="1" dirty="0"/>
              <a:t> </a:t>
            </a:r>
            <a:r>
              <a:rPr lang="en-US" sz="1200" b="1" dirty="0" err="1"/>
              <a:t>Kolde</a:t>
            </a:r>
            <a:r>
              <a:rPr lang="en-US" sz="1200" b="1" dirty="0"/>
              <a:t> (2019). </a:t>
            </a:r>
            <a:r>
              <a:rPr lang="en-US" sz="1200" b="1" dirty="0" err="1"/>
              <a:t>pheatmap</a:t>
            </a:r>
            <a:r>
              <a:rPr lang="en-US" sz="1200" b="1" dirty="0"/>
              <a:t>: Pretty Heatmaps. R package version 1.0.12. </a:t>
            </a:r>
            <a:r>
              <a:rPr lang="en-US" sz="1200" b="1" dirty="0">
                <a:hlinkClick r:id="rId4"/>
              </a:rPr>
              <a:t>https://CRAN.R-project.org/package=pheatmap</a:t>
            </a:r>
            <a:endParaRPr lang="en-US" sz="1200" b="1" dirty="0"/>
          </a:p>
          <a:p>
            <a:pPr marL="0" indent="0">
              <a:buNone/>
            </a:pPr>
            <a:r>
              <a:rPr lang="en-US" sz="1200" b="1" dirty="0"/>
              <a:t>Sam </a:t>
            </a:r>
            <a:r>
              <a:rPr lang="en-US" sz="1200" b="1" dirty="0" err="1"/>
              <a:t>Firke</a:t>
            </a:r>
            <a:r>
              <a:rPr lang="en-US" sz="1200" b="1" dirty="0"/>
              <a:t> (2020). janitor: Simple Tools for Examining and Cleaning Dirty Data. R package version 1.2.1. </a:t>
            </a:r>
            <a:r>
              <a:rPr lang="en-US" sz="1200" b="1" dirty="0">
                <a:hlinkClick r:id="rId5"/>
              </a:rPr>
              <a:t>https://CRAN.R-project.org/package=janitor</a:t>
            </a:r>
            <a:endParaRPr lang="en-US" sz="1200" b="1" dirty="0"/>
          </a:p>
          <a:p>
            <a:pPr marL="0" indent="0">
              <a:buNone/>
            </a:pPr>
            <a:r>
              <a:rPr lang="en-US" sz="1200" b="1" dirty="0"/>
              <a:t>Tony </a:t>
            </a:r>
            <a:r>
              <a:rPr lang="en-US" sz="1200" b="1" dirty="0" err="1"/>
              <a:t>Fischetti</a:t>
            </a:r>
            <a:r>
              <a:rPr lang="en-US" sz="1200" b="1" dirty="0"/>
              <a:t> (2019). </a:t>
            </a:r>
            <a:r>
              <a:rPr lang="en-US" sz="1200" b="1" dirty="0" err="1"/>
              <a:t>assertr</a:t>
            </a:r>
            <a:r>
              <a:rPr lang="en-US" sz="1200" b="1" dirty="0"/>
              <a:t>: Assertive Programming for R Analysis Pipelines. R package version 2.6. </a:t>
            </a:r>
            <a:r>
              <a:rPr lang="en-US" sz="1200" b="1" dirty="0">
                <a:hlinkClick r:id="rId6"/>
              </a:rPr>
              <a:t>https://CRAN.R-project.org/package=assertr</a:t>
            </a:r>
            <a:endParaRPr lang="en-US" sz="1200" b="1" dirty="0"/>
          </a:p>
          <a:p>
            <a:pPr marL="0" indent="0">
              <a:buNone/>
            </a:pPr>
            <a:r>
              <a:rPr lang="en-US" sz="1200" b="1" dirty="0"/>
              <a:t>Wickham et al., (2019). Welcome to the </a:t>
            </a:r>
            <a:r>
              <a:rPr lang="en-US" sz="1200" b="1" dirty="0" err="1"/>
              <a:t>tidyverse</a:t>
            </a:r>
            <a:r>
              <a:rPr lang="en-US" sz="1200" b="1" dirty="0"/>
              <a:t>. Journal of Open Source Software, 4(43), 1686, https://doi.org/10.21105/joss.01686</a:t>
            </a:r>
          </a:p>
          <a:p>
            <a:pPr marL="0" indent="0">
              <a:buNone/>
            </a:pPr>
            <a:r>
              <a:rPr lang="en-US" sz="1200" b="1" dirty="0"/>
              <a:t>Hadley Wickham, Jim Hester and Romain Francois (2018). </a:t>
            </a:r>
            <a:r>
              <a:rPr lang="en-US" sz="1200" b="1" dirty="0" err="1"/>
              <a:t>readr</a:t>
            </a:r>
            <a:r>
              <a:rPr lang="en-US" sz="1200" b="1" dirty="0"/>
              <a:t>: Read Rectangular Text Data. R package version 1.3.1. https://CRAN.R-project.org/package=readr</a:t>
            </a:r>
          </a:p>
          <a:p>
            <a:pPr marL="0" indent="0">
              <a:buNone/>
            </a:pPr>
            <a:r>
              <a:rPr lang="en-US" sz="1200" b="1" dirty="0"/>
              <a:t>Wolfgang Huber, Anja von </a:t>
            </a:r>
            <a:r>
              <a:rPr lang="en-US" sz="1200" b="1" dirty="0" err="1"/>
              <a:t>Heydebreck</a:t>
            </a:r>
            <a:r>
              <a:rPr lang="en-US" sz="1200" b="1" dirty="0"/>
              <a:t>, Holger </a:t>
            </a:r>
            <a:r>
              <a:rPr lang="en-US" sz="1200" b="1" dirty="0" err="1"/>
              <a:t>Sueltmann</a:t>
            </a:r>
            <a:r>
              <a:rPr lang="en-US" sz="1200" b="1" dirty="0"/>
              <a:t>, Annemarie </a:t>
            </a:r>
            <a:r>
              <a:rPr lang="en-US" sz="1200" b="1" dirty="0" err="1"/>
              <a:t>Poustka</a:t>
            </a:r>
            <a:r>
              <a:rPr lang="en-US" sz="1200" b="1" dirty="0"/>
              <a:t> and Martin </a:t>
            </a:r>
            <a:r>
              <a:rPr lang="en-US" sz="1200" b="1" dirty="0" err="1"/>
              <a:t>Vingron</a:t>
            </a:r>
            <a:r>
              <a:rPr lang="en-US" sz="1200" b="1" dirty="0"/>
              <a:t>. Variance Stabilization Applied to Microarray Data Calibration and to the Quantification of Differential Expression. Bioinformatics 18, S96-S104 (2002).</a:t>
            </a:r>
          </a:p>
          <a:p>
            <a:pPr marL="0" indent="0">
              <a:buNone/>
            </a:pPr>
            <a:r>
              <a:rPr lang="en-US" sz="1200" b="1" dirty="0"/>
              <a:t>Zhu A, Ibrahim JG, Love MI (2018). “Heavy-tailed prior distributions for sequence count data: removing the noise and preserving large differences.” </a:t>
            </a:r>
            <a:r>
              <a:rPr lang="en-US" sz="1200" b="1" i="1" dirty="0"/>
              <a:t>Bioinformatics</a:t>
            </a:r>
            <a:r>
              <a:rPr lang="en-US" sz="1200" b="1" dirty="0"/>
              <a:t>. doi: </a:t>
            </a:r>
            <a:r>
              <a:rPr lang="en-US" sz="1200" b="1" dirty="0">
                <a:hlinkClick r:id="rId7"/>
              </a:rPr>
              <a:t>10.1093/bioinformatics/bty895</a:t>
            </a:r>
            <a:r>
              <a:rPr lang="en-US" sz="1200" b="1" dirty="0"/>
              <a:t>.</a:t>
            </a:r>
          </a:p>
        </p:txBody>
      </p:sp>
    </p:spTree>
    <p:extLst>
      <p:ext uri="{BB962C8B-B14F-4D97-AF65-F5344CB8AC3E}">
        <p14:creationId xmlns:p14="http://schemas.microsoft.com/office/powerpoint/2010/main" val="40816554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2D132A-48CD-CA44-9040-8CD5E5DD4DEB}"/>
              </a:ext>
            </a:extLst>
          </p:cNvPr>
          <p:cNvSpPr>
            <a:spLocks noGrp="1"/>
          </p:cNvSpPr>
          <p:nvPr>
            <p:ph type="title"/>
          </p:nvPr>
        </p:nvSpPr>
        <p:spPr>
          <a:xfrm>
            <a:off x="863029" y="1012004"/>
            <a:ext cx="3416158" cy="4795408"/>
          </a:xfrm>
        </p:spPr>
        <p:txBody>
          <a:bodyPr>
            <a:normAutofit/>
          </a:bodyPr>
          <a:lstStyle/>
          <a:p>
            <a:r>
              <a:rPr lang="en-US">
                <a:solidFill>
                  <a:srgbClr val="FFFFFF"/>
                </a:solidFill>
              </a:rPr>
              <a:t>RNASeq Analysis Workflow</a:t>
            </a:r>
          </a:p>
        </p:txBody>
      </p:sp>
      <p:graphicFrame>
        <p:nvGraphicFramePr>
          <p:cNvPr id="5" name="Content Placeholder 2">
            <a:extLst>
              <a:ext uri="{FF2B5EF4-FFF2-40B4-BE49-F238E27FC236}">
                <a16:creationId xmlns:a16="http://schemas.microsoft.com/office/drawing/2014/main" id="{B962B8E6-827B-4EB6-9B57-5C451218DE39}"/>
              </a:ext>
            </a:extLst>
          </p:cNvPr>
          <p:cNvGraphicFramePr>
            <a:graphicFrameLocks noGrp="1"/>
          </p:cNvGraphicFramePr>
          <p:nvPr>
            <p:ph idx="1"/>
            <p:extLst>
              <p:ext uri="{D42A27DB-BD31-4B8C-83A1-F6EECF244321}">
                <p14:modId xmlns:p14="http://schemas.microsoft.com/office/powerpoint/2010/main" val="50030245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920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5527F-AA63-4246-9FA7-C0B007E28EB7}"/>
              </a:ext>
            </a:extLst>
          </p:cNvPr>
          <p:cNvSpPr>
            <a:spLocks noGrp="1"/>
          </p:cNvSpPr>
          <p:nvPr>
            <p:ph type="title"/>
          </p:nvPr>
        </p:nvSpPr>
        <p:spPr>
          <a:xfrm>
            <a:off x="5297762" y="1053711"/>
            <a:ext cx="5638994" cy="1424446"/>
          </a:xfrm>
        </p:spPr>
        <p:txBody>
          <a:bodyPr>
            <a:normAutofit/>
          </a:bodyPr>
          <a:lstStyle/>
          <a:p>
            <a:r>
              <a:rPr lang="en-US" dirty="0" err="1">
                <a:solidFill>
                  <a:srgbClr val="FFFFFF"/>
                </a:solidFill>
              </a:rPr>
              <a:t>FastQC</a:t>
            </a:r>
            <a:endParaRPr lang="en-US" dirty="0">
              <a:solidFill>
                <a:srgbClr val="FFFFFF"/>
              </a:solidFill>
            </a:endParaRPr>
          </a:p>
        </p:txBody>
      </p:sp>
      <p:cxnSp>
        <p:nvCxnSpPr>
          <p:cNvPr id="14" name="Straight Connector 1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BF43E0-E4D4-5745-BB68-E42C16C6E7EC}"/>
              </a:ext>
            </a:extLst>
          </p:cNvPr>
          <p:cNvSpPr>
            <a:spLocks noGrp="1"/>
          </p:cNvSpPr>
          <p:nvPr>
            <p:ph idx="1"/>
          </p:nvPr>
        </p:nvSpPr>
        <p:spPr>
          <a:xfrm>
            <a:off x="5297762" y="2799889"/>
            <a:ext cx="5747187" cy="2987543"/>
          </a:xfrm>
        </p:spPr>
        <p:txBody>
          <a:bodyPr anchor="t">
            <a:normAutofit/>
          </a:bodyPr>
          <a:lstStyle/>
          <a:p>
            <a:pPr marL="0" indent="0">
              <a:buNone/>
            </a:pPr>
            <a:r>
              <a:rPr lang="en-US" sz="1900" dirty="0">
                <a:solidFill>
                  <a:srgbClr val="FFFFFF"/>
                </a:solidFill>
              </a:rPr>
              <a:t>Mean Quality Scores – Untrimmed reads</a:t>
            </a:r>
          </a:p>
          <a:p>
            <a:r>
              <a:rPr lang="en-US" sz="1900" dirty="0">
                <a:solidFill>
                  <a:srgbClr val="FFFFFF"/>
                </a:solidFill>
              </a:rPr>
              <a:t>Data yields were between </a:t>
            </a:r>
            <a:r>
              <a:rPr lang="en-US" sz="1700" dirty="0">
                <a:solidFill>
                  <a:prstClr val="white"/>
                </a:solidFill>
              </a:rPr>
              <a:t>52.4 M – 59.2 M </a:t>
            </a:r>
            <a:r>
              <a:rPr lang="en-US" sz="1900" dirty="0">
                <a:solidFill>
                  <a:srgbClr val="FFFFFF"/>
                </a:solidFill>
              </a:rPr>
              <a:t>reads/samples</a:t>
            </a:r>
          </a:p>
          <a:p>
            <a:r>
              <a:rPr lang="en-US" sz="1900" dirty="0">
                <a:solidFill>
                  <a:srgbClr val="FFFFFF"/>
                </a:solidFill>
              </a:rPr>
              <a:t>PHRED33 scores &gt;35; excellent</a:t>
            </a:r>
          </a:p>
          <a:p>
            <a:pPr marL="0" indent="0">
              <a:buNone/>
            </a:pPr>
            <a:endParaRPr lang="en-US" sz="1900" dirty="0">
              <a:solidFill>
                <a:srgbClr val="FFFFFF"/>
              </a:solidFill>
            </a:endParaRPr>
          </a:p>
          <a:p>
            <a:endParaRPr lang="en-US" sz="1900" dirty="0">
              <a:solidFill>
                <a:srgbClr val="FFFFFF"/>
              </a:solidFill>
            </a:endParaRPr>
          </a:p>
          <a:p>
            <a:pPr marL="0" indent="0">
              <a:buNone/>
            </a:pPr>
            <a:r>
              <a:rPr lang="en-US" sz="1900" dirty="0">
                <a:solidFill>
                  <a:srgbClr val="FFFFFF"/>
                </a:solidFill>
              </a:rPr>
              <a:t>Reads had lots of Illumina adapter content</a:t>
            </a:r>
          </a:p>
          <a:p>
            <a:pPr marL="0" indent="0">
              <a:buNone/>
            </a:pPr>
            <a:endParaRPr lang="en-US" sz="1900" dirty="0">
              <a:solidFill>
                <a:srgbClr val="FFFFFF"/>
              </a:solidFill>
            </a:endParaRPr>
          </a:p>
        </p:txBody>
      </p:sp>
      <p:pic>
        <p:nvPicPr>
          <p:cNvPr id="5" name="Picture 4" descr="A screenshot of a cell phone&#10;&#10;Description automatically generated">
            <a:extLst>
              <a:ext uri="{FF2B5EF4-FFF2-40B4-BE49-F238E27FC236}">
                <a16:creationId xmlns:a16="http://schemas.microsoft.com/office/drawing/2014/main" id="{989F0E7D-8B32-4601-AC39-24DB645AA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1633"/>
            <a:ext cx="4564715" cy="3043143"/>
          </a:xfrm>
          <a:prstGeom prst="rect">
            <a:avLst/>
          </a:prstGeom>
        </p:spPr>
      </p:pic>
      <p:pic>
        <p:nvPicPr>
          <p:cNvPr id="7" name="Picture 6" descr="A picture containing screenshot&#10;&#10;Description automatically generated">
            <a:extLst>
              <a:ext uri="{FF2B5EF4-FFF2-40B4-BE49-F238E27FC236}">
                <a16:creationId xmlns:a16="http://schemas.microsoft.com/office/drawing/2014/main" id="{BFF4B740-1EE3-474F-9B61-5CC3649F94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47094"/>
            <a:ext cx="4564714" cy="3043142"/>
          </a:xfrm>
          <a:prstGeom prst="rect">
            <a:avLst/>
          </a:prstGeom>
        </p:spPr>
      </p:pic>
    </p:spTree>
    <p:extLst>
      <p:ext uri="{BB962C8B-B14F-4D97-AF65-F5344CB8AC3E}">
        <p14:creationId xmlns:p14="http://schemas.microsoft.com/office/powerpoint/2010/main" val="188244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15527F-AA63-4246-9FA7-C0B007E28EB7}"/>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err="1"/>
              <a:t>FastQC</a:t>
            </a:r>
            <a:endParaRPr lang="en-US" sz="2800" dirty="0"/>
          </a:p>
        </p:txBody>
      </p:sp>
      <p:sp>
        <p:nvSpPr>
          <p:cNvPr id="3" name="Content Placeholder 2">
            <a:extLst>
              <a:ext uri="{FF2B5EF4-FFF2-40B4-BE49-F238E27FC236}">
                <a16:creationId xmlns:a16="http://schemas.microsoft.com/office/drawing/2014/main" id="{B0BF43E0-E4D4-5745-BB68-E42C16C6E7EC}"/>
              </a:ext>
            </a:extLst>
          </p:cNvPr>
          <p:cNvSpPr>
            <a:spLocks noGrp="1"/>
          </p:cNvSpPr>
          <p:nvPr>
            <p:ph idx="1"/>
          </p:nvPr>
        </p:nvSpPr>
        <p:spPr>
          <a:xfrm>
            <a:off x="643468" y="2638043"/>
            <a:ext cx="3263514" cy="3415623"/>
          </a:xfrm>
        </p:spPr>
        <p:txBody>
          <a:bodyPr>
            <a:normAutofit/>
          </a:bodyPr>
          <a:lstStyle/>
          <a:p>
            <a:pPr marL="0" indent="0">
              <a:buNone/>
            </a:pPr>
            <a:r>
              <a:rPr lang="en-US" sz="1700" dirty="0"/>
              <a:t>Mean Quality Scores –Trimmed reads</a:t>
            </a:r>
          </a:p>
          <a:p>
            <a:r>
              <a:rPr lang="en-US" sz="1700" dirty="0"/>
              <a:t>Data yields were between 52.4M – 59.2M reads/samples</a:t>
            </a:r>
          </a:p>
          <a:p>
            <a:pPr marL="0" indent="0">
              <a:buNone/>
            </a:pPr>
            <a:endParaRPr lang="en-US" sz="1700" dirty="0"/>
          </a:p>
          <a:p>
            <a:pPr marL="0" indent="0">
              <a:buNone/>
            </a:pPr>
            <a:endParaRPr lang="en-US" sz="1700" dirty="0"/>
          </a:p>
          <a:p>
            <a:pPr marL="0" indent="0">
              <a:buNone/>
            </a:pPr>
            <a:endParaRPr lang="en-US" sz="1700" dirty="0"/>
          </a:p>
          <a:p>
            <a:pPr marL="0" indent="0">
              <a:buNone/>
            </a:pPr>
            <a:r>
              <a:rPr lang="en-US" sz="1700" dirty="0" err="1"/>
              <a:t>Trimmomatic</a:t>
            </a:r>
            <a:r>
              <a:rPr lang="en-US" sz="1700" dirty="0"/>
              <a:t> used to remove Illumina adapters from your reads.</a:t>
            </a:r>
          </a:p>
          <a:p>
            <a:pPr marL="0" indent="0">
              <a:buNone/>
            </a:pPr>
            <a:endParaRPr lang="en-US" sz="1700" dirty="0"/>
          </a:p>
        </p:txBody>
      </p:sp>
      <p:pic>
        <p:nvPicPr>
          <p:cNvPr id="5" name="Picture 4" descr="A screenshot of a cell phone&#10;&#10;Description automatically generated">
            <a:extLst>
              <a:ext uri="{FF2B5EF4-FFF2-40B4-BE49-F238E27FC236}">
                <a16:creationId xmlns:a16="http://schemas.microsoft.com/office/drawing/2014/main" id="{9C98A35F-EFAC-4181-BFE1-58228BF5C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911" y="1026273"/>
            <a:ext cx="7541090" cy="5027393"/>
          </a:xfrm>
          <a:prstGeom prst="rect">
            <a:avLst/>
          </a:prstGeom>
        </p:spPr>
      </p:pic>
    </p:spTree>
    <p:extLst>
      <p:ext uri="{BB962C8B-B14F-4D97-AF65-F5344CB8AC3E}">
        <p14:creationId xmlns:p14="http://schemas.microsoft.com/office/powerpoint/2010/main" val="23933698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56BA01-E228-254E-8997-0441B7028BCA}"/>
              </a:ext>
            </a:extLst>
          </p:cNvPr>
          <p:cNvSpPr>
            <a:spLocks noGrp="1"/>
          </p:cNvSpPr>
          <p:nvPr>
            <p:ph type="title"/>
          </p:nvPr>
        </p:nvSpPr>
        <p:spPr>
          <a:xfrm>
            <a:off x="863029" y="1012004"/>
            <a:ext cx="3416158" cy="4795408"/>
          </a:xfrm>
        </p:spPr>
        <p:txBody>
          <a:bodyPr>
            <a:normAutofit/>
          </a:bodyPr>
          <a:lstStyle/>
          <a:p>
            <a:r>
              <a:rPr lang="en-US">
                <a:solidFill>
                  <a:srgbClr val="FFFFFF"/>
                </a:solidFill>
              </a:rPr>
              <a:t>STAR alignment</a:t>
            </a:r>
          </a:p>
        </p:txBody>
      </p:sp>
      <p:graphicFrame>
        <p:nvGraphicFramePr>
          <p:cNvPr id="5" name="Content Placeholder 2">
            <a:extLst>
              <a:ext uri="{FF2B5EF4-FFF2-40B4-BE49-F238E27FC236}">
                <a16:creationId xmlns:a16="http://schemas.microsoft.com/office/drawing/2014/main" id="{441308FC-4169-47D7-8D34-919E1C1A25E7}"/>
              </a:ext>
            </a:extLst>
          </p:cNvPr>
          <p:cNvGraphicFramePr>
            <a:graphicFrameLocks noGrp="1"/>
          </p:cNvGraphicFramePr>
          <p:nvPr>
            <p:ph idx="1"/>
            <p:extLst>
              <p:ext uri="{D42A27DB-BD31-4B8C-83A1-F6EECF244321}">
                <p14:modId xmlns:p14="http://schemas.microsoft.com/office/powerpoint/2010/main" val="173999296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989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C6B748-1ED2-694B-A00F-8448D6360067}"/>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STAR alignment - Statistics</a:t>
            </a:r>
          </a:p>
        </p:txBody>
      </p:sp>
      <p:sp>
        <p:nvSpPr>
          <p:cNvPr id="3" name="Content Placeholder 2">
            <a:extLst>
              <a:ext uri="{FF2B5EF4-FFF2-40B4-BE49-F238E27FC236}">
                <a16:creationId xmlns:a16="http://schemas.microsoft.com/office/drawing/2014/main" id="{E51303EE-8E94-5146-8537-3AF72B86C80B}"/>
              </a:ext>
            </a:extLst>
          </p:cNvPr>
          <p:cNvSpPr>
            <a:spLocks noGrp="1"/>
          </p:cNvSpPr>
          <p:nvPr>
            <p:ph idx="1"/>
          </p:nvPr>
        </p:nvSpPr>
        <p:spPr>
          <a:xfrm>
            <a:off x="643468" y="2638043"/>
            <a:ext cx="3363974" cy="3415623"/>
          </a:xfrm>
        </p:spPr>
        <p:txBody>
          <a:bodyPr>
            <a:normAutofit/>
          </a:bodyPr>
          <a:lstStyle/>
          <a:p>
            <a:r>
              <a:rPr lang="en-US" sz="2000" dirty="0"/>
              <a:t>88.3-91.1% uniquely aligned reads</a:t>
            </a:r>
          </a:p>
          <a:p>
            <a:pPr lvl="1"/>
            <a:r>
              <a:rPr lang="en-US" sz="2000" dirty="0"/>
              <a:t>Good quality alignment from the reads, all &gt;85%</a:t>
            </a:r>
          </a:p>
        </p:txBody>
      </p:sp>
      <p:pic>
        <p:nvPicPr>
          <p:cNvPr id="5" name="Picture 4" descr="A screenshot of a cell phone&#10;&#10;Description automatically generated">
            <a:extLst>
              <a:ext uri="{FF2B5EF4-FFF2-40B4-BE49-F238E27FC236}">
                <a16:creationId xmlns:a16="http://schemas.microsoft.com/office/drawing/2014/main" id="{7E0D26BA-C1D2-4207-ABEB-F017DEBF3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953" y="915460"/>
            <a:ext cx="7299755" cy="4866503"/>
          </a:xfrm>
          <a:prstGeom prst="rect">
            <a:avLst/>
          </a:prstGeom>
        </p:spPr>
      </p:pic>
    </p:spTree>
    <p:extLst>
      <p:ext uri="{BB962C8B-B14F-4D97-AF65-F5344CB8AC3E}">
        <p14:creationId xmlns:p14="http://schemas.microsoft.com/office/powerpoint/2010/main" val="18032227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1AAA0B-556E-7A4C-BF94-D30D8B63ECA1}"/>
              </a:ext>
            </a:extLst>
          </p:cNvPr>
          <p:cNvSpPr>
            <a:spLocks noGrp="1"/>
          </p:cNvSpPr>
          <p:nvPr>
            <p:ph type="title"/>
          </p:nvPr>
        </p:nvSpPr>
        <p:spPr>
          <a:xfrm>
            <a:off x="863029" y="1012004"/>
            <a:ext cx="3416158" cy="4795408"/>
          </a:xfrm>
        </p:spPr>
        <p:txBody>
          <a:bodyPr>
            <a:normAutofit/>
          </a:bodyPr>
          <a:lstStyle/>
          <a:p>
            <a:r>
              <a:rPr lang="en-US" dirty="0" err="1">
                <a:solidFill>
                  <a:srgbClr val="FFFFFF"/>
                </a:solidFill>
              </a:rPr>
              <a:t>featureCounts</a:t>
            </a:r>
            <a:r>
              <a:rPr lang="en-US" dirty="0">
                <a:solidFill>
                  <a:srgbClr val="FFFFFF"/>
                </a:solidFill>
              </a:rPr>
              <a:t> count table generation</a:t>
            </a:r>
          </a:p>
        </p:txBody>
      </p:sp>
      <p:graphicFrame>
        <p:nvGraphicFramePr>
          <p:cNvPr id="5" name="Content Placeholder 2">
            <a:extLst>
              <a:ext uri="{FF2B5EF4-FFF2-40B4-BE49-F238E27FC236}">
                <a16:creationId xmlns:a16="http://schemas.microsoft.com/office/drawing/2014/main" id="{72D04B69-A9CA-4C60-80A0-56F248B05964}"/>
              </a:ext>
            </a:extLst>
          </p:cNvPr>
          <p:cNvGraphicFramePr>
            <a:graphicFrameLocks noGrp="1"/>
          </p:cNvGraphicFramePr>
          <p:nvPr>
            <p:ph idx="1"/>
            <p:extLst>
              <p:ext uri="{D42A27DB-BD31-4B8C-83A1-F6EECF244321}">
                <p14:modId xmlns:p14="http://schemas.microsoft.com/office/powerpoint/2010/main" val="40075827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34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1AAA0B-556E-7A4C-BF94-D30D8B63ECA1}"/>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Data</a:t>
            </a:r>
          </a:p>
        </p:txBody>
      </p:sp>
      <p:graphicFrame>
        <p:nvGraphicFramePr>
          <p:cNvPr id="5" name="Content Placeholder 2">
            <a:extLst>
              <a:ext uri="{FF2B5EF4-FFF2-40B4-BE49-F238E27FC236}">
                <a16:creationId xmlns:a16="http://schemas.microsoft.com/office/drawing/2014/main" id="{72D04B69-A9CA-4C60-80A0-56F248B05964}"/>
              </a:ext>
            </a:extLst>
          </p:cNvPr>
          <p:cNvGraphicFramePr>
            <a:graphicFrameLocks noGrp="1"/>
          </p:cNvGraphicFramePr>
          <p:nvPr>
            <p:ph idx="1"/>
            <p:extLst>
              <p:ext uri="{D42A27DB-BD31-4B8C-83A1-F6EECF244321}">
                <p14:modId xmlns:p14="http://schemas.microsoft.com/office/powerpoint/2010/main" val="96124646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143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1AAA0B-556E-7A4C-BF94-D30D8B63ECA1}"/>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Hypothesis</a:t>
            </a:r>
          </a:p>
        </p:txBody>
      </p:sp>
      <p:graphicFrame>
        <p:nvGraphicFramePr>
          <p:cNvPr id="5" name="Content Placeholder 2">
            <a:extLst>
              <a:ext uri="{FF2B5EF4-FFF2-40B4-BE49-F238E27FC236}">
                <a16:creationId xmlns:a16="http://schemas.microsoft.com/office/drawing/2014/main" id="{72D04B69-A9CA-4C60-80A0-56F248B05964}"/>
              </a:ext>
            </a:extLst>
          </p:cNvPr>
          <p:cNvGraphicFramePr>
            <a:graphicFrameLocks noGrp="1"/>
          </p:cNvGraphicFramePr>
          <p:nvPr>
            <p:ph idx="1"/>
            <p:extLst>
              <p:ext uri="{D42A27DB-BD31-4B8C-83A1-F6EECF244321}">
                <p14:modId xmlns:p14="http://schemas.microsoft.com/office/powerpoint/2010/main" val="283078789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2">
            <a:extLst>
              <a:ext uri="{FF2B5EF4-FFF2-40B4-BE49-F238E27FC236}">
                <a16:creationId xmlns:a16="http://schemas.microsoft.com/office/drawing/2014/main" id="{37CF877D-7224-4802-9A4F-A282E64EFC90}"/>
              </a:ext>
            </a:extLst>
          </p:cNvPr>
          <p:cNvGraphicFramePr>
            <a:graphicFrameLocks/>
          </p:cNvGraphicFramePr>
          <p:nvPr>
            <p:extLst>
              <p:ext uri="{D42A27DB-BD31-4B8C-83A1-F6EECF244321}">
                <p14:modId xmlns:p14="http://schemas.microsoft.com/office/powerpoint/2010/main" val="203546517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44569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1224</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Barbian RNAseq Study (bulk)</vt:lpstr>
      <vt:lpstr>RNASeq Analysis Workflow</vt:lpstr>
      <vt:lpstr>FastQC</vt:lpstr>
      <vt:lpstr>FastQC</vt:lpstr>
      <vt:lpstr>STAR alignment</vt:lpstr>
      <vt:lpstr>STAR alignment - Statistics</vt:lpstr>
      <vt:lpstr>featureCounts count table generation</vt:lpstr>
      <vt:lpstr>Data</vt:lpstr>
      <vt:lpstr>Hypothesis</vt:lpstr>
      <vt:lpstr>False Discovery Rate (adjusted p-value)</vt:lpstr>
      <vt:lpstr>Bulk RNASeq: PCA plot  (by treatment group)</vt:lpstr>
      <vt:lpstr>Bulk RNASeq: Counts plot</vt:lpstr>
      <vt:lpstr>Bulk RNASeq: Volcano plot</vt:lpstr>
      <vt:lpstr>Bulk RNASeq: Heatmap</vt:lpstr>
      <vt:lpstr>Files in Box folder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Mohib Pig RNAseq Study</dc:title>
  <dc:creator>Jessica Randall</dc:creator>
  <cp:lastModifiedBy>Sean McKenzie</cp:lastModifiedBy>
  <cp:revision>17</cp:revision>
  <dcterms:created xsi:type="dcterms:W3CDTF">2020-04-10T18:15:42Z</dcterms:created>
  <dcterms:modified xsi:type="dcterms:W3CDTF">2020-08-07T17:55:08Z</dcterms:modified>
</cp:coreProperties>
</file>