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4"/>
    <p:sldMasterId id="2147483666" r:id="rId5"/>
    <p:sldMasterId id="2147483677" r:id="rId6"/>
  </p:sldMasterIdLst>
  <p:notesMasterIdLst>
    <p:notesMasterId r:id="rId13"/>
  </p:notesMasterIdLst>
  <p:handoutMasterIdLst>
    <p:handoutMasterId r:id="rId14"/>
  </p:handoutMasterIdLst>
  <p:sldIdLst>
    <p:sldId id="277" r:id="rId7"/>
    <p:sldId id="11581" r:id="rId8"/>
    <p:sldId id="11582" r:id="rId9"/>
    <p:sldId id="11583" r:id="rId10"/>
    <p:sldId id="1279" r:id="rId11"/>
    <p:sldId id="412" r:id="rId12"/>
  </p:sldIdLst>
  <p:sldSz cx="12192000" cy="6858000"/>
  <p:notesSz cx="6743700" cy="9906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hum, Jane CA SPDC-UPC/G/TM" initials="AJCS" lastIdx="3" clrIdx="0">
    <p:extLst>
      <p:ext uri="{19B8F6BF-5375-455C-9EA6-DF929625EA0E}">
        <p15:presenceInfo xmlns:p15="http://schemas.microsoft.com/office/powerpoint/2012/main" userId="S::Jane.Achum@shell.com::0f1ad611-1e80-4f59-aa6d-89c4a756a5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5CC"/>
    <a:srgbClr val="808080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2113" y="1122363"/>
            <a:ext cx="5965825" cy="335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1780" y="4756149"/>
            <a:ext cx="596649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70719" y="9526072"/>
            <a:ext cx="1875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35820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392113" y="1122363"/>
            <a:ext cx="5965825" cy="33559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A102B-1A5D-46B6-9B63-13BAF6F65ABB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962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A102B-1A5D-46B6-9B63-13BAF6F65ABB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866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A102B-1A5D-46B6-9B63-13BAF6F65ABB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93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36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2" y="0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12" y="4313786"/>
            <a:ext cx="12191998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122"/>
            <a:ext cx="6694610" cy="2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1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1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1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1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10" cy="215572"/>
          </a:xfrm>
        </p:spPr>
        <p:txBody>
          <a:bodyPr>
            <a:spAutoFit/>
          </a:bodyPr>
          <a:lstStyle>
            <a:lvl1pPr algn="l">
              <a:defRPr sz="1401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7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49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2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3" y="4059937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3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926424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2"/>
            <a:ext cx="12194724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3" y="4059937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3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2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4165602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4"/>
            <a:ext cx="11171237" cy="4830761"/>
          </a:xfrm>
        </p:spPr>
        <p:txBody>
          <a:bodyPr/>
          <a:lstStyle>
            <a:lvl1pPr marL="0" indent="0" defTabSz="357716">
              <a:lnSpc>
                <a:spcPct val="140000"/>
              </a:lnSpc>
              <a:spcBef>
                <a:spcPts val="0"/>
              </a:spcBef>
              <a:defRPr sz="2000"/>
            </a:lvl1pPr>
            <a:lvl2pPr marL="277207" indent="-277207" defTabSz="357716">
              <a:lnSpc>
                <a:spcPct val="140000"/>
              </a:lnSpc>
              <a:spcBef>
                <a:spcPts val="0"/>
              </a:spcBef>
              <a:defRPr sz="2000"/>
            </a:lvl2pPr>
            <a:lvl3pPr marL="522014" indent="-252007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1"/>
            </a:lvl5pPr>
            <a:lvl6pPr defTabSz="357716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398604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4"/>
            <a:ext cx="11171237" cy="4830761"/>
          </a:xfrm>
        </p:spPr>
        <p:txBody>
          <a:bodyPr/>
          <a:lstStyle>
            <a:lvl1pPr marL="0" indent="0" defTabSz="357716">
              <a:lnSpc>
                <a:spcPct val="140000"/>
              </a:lnSpc>
              <a:spcBef>
                <a:spcPts val="0"/>
              </a:spcBef>
              <a:defRPr sz="2000"/>
            </a:lvl1pPr>
            <a:lvl2pPr marL="277207" indent="-277207" defTabSz="357716">
              <a:lnSpc>
                <a:spcPct val="140000"/>
              </a:lnSpc>
              <a:spcBef>
                <a:spcPts val="0"/>
              </a:spcBef>
              <a:defRPr sz="2000"/>
            </a:lvl2pPr>
            <a:lvl3pPr marL="522014" indent="-252007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1"/>
            </a:lvl5pPr>
            <a:lvl6pPr defTabSz="357716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4927196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3"/>
            <a:ext cx="11171237" cy="4830762"/>
          </a:xfrm>
        </p:spPr>
        <p:txBody>
          <a:bodyPr/>
          <a:lstStyle>
            <a:lvl1pPr marL="0" indent="0" defTabSz="357716">
              <a:lnSpc>
                <a:spcPct val="140000"/>
              </a:lnSpc>
              <a:spcBef>
                <a:spcPts val="0"/>
              </a:spcBef>
              <a:defRPr sz="2000"/>
            </a:lvl1pPr>
            <a:lvl2pPr marL="277207" indent="-277207" defTabSz="357716">
              <a:lnSpc>
                <a:spcPct val="140000"/>
              </a:lnSpc>
              <a:spcBef>
                <a:spcPts val="0"/>
              </a:spcBef>
              <a:defRPr sz="2000"/>
            </a:lvl2pPr>
            <a:lvl3pPr marL="522014" indent="-252007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1"/>
            </a:lvl5pPr>
            <a:lvl6pPr defTabSz="357716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1620998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0"/>
            <a:ext cx="11171237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3"/>
            <a:ext cx="11171237" cy="4830762"/>
          </a:xfrm>
        </p:spPr>
        <p:txBody>
          <a:bodyPr/>
          <a:lstStyle>
            <a:lvl1pPr marL="0" indent="0" defTabSz="357716">
              <a:lnSpc>
                <a:spcPct val="140000"/>
              </a:lnSpc>
              <a:spcBef>
                <a:spcPts val="0"/>
              </a:spcBef>
              <a:defRPr sz="1600"/>
            </a:lvl1pPr>
            <a:lvl2pPr marL="215905" indent="-215905" defTabSz="357716">
              <a:lnSpc>
                <a:spcPct val="140000"/>
              </a:lnSpc>
              <a:spcBef>
                <a:spcPts val="0"/>
              </a:spcBef>
              <a:defRPr sz="1600"/>
            </a:lvl2pPr>
            <a:lvl3pPr marL="411173" indent="-195268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16" indent="-185743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81" indent="-155579" defTabSz="357716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1"/>
            </a:lvl5pPr>
            <a:lvl6pPr marL="914422" indent="-144468" defTabSz="357716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1780280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2"/>
            <a:ext cx="11171237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7" indent="-27720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14" indent="-25200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20" indent="-24120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25" indent="-21240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1"/>
            </a:lvl5pPr>
            <a:lvl6pPr marL="1144829" indent="-18000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7" indent="-27720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14" indent="-252007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20" indent="-24130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25" indent="-21240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1"/>
            </a:lvl5pPr>
            <a:lvl6pPr marL="1144829" indent="-18000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49709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20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7" indent="-27720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14" indent="-25200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20" indent="-241207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25" indent="-21240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1"/>
            </a:lvl5pPr>
            <a:lvl6pPr marL="1144829" indent="-18000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7" indent="-27720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14" indent="-252007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20" indent="-24130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25" indent="-21240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1"/>
            </a:lvl5pPr>
            <a:lvl6pPr marL="1144829" indent="-18000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1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22183116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20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4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6" indent="-21600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10" indent="-1944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15" indent="-1872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20" indent="-1548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1"/>
            </a:lvl5pPr>
            <a:lvl6pPr marL="914422" indent="-1440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6" indent="-216006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10" indent="-194404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15" indent="-187204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20" indent="-1548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1"/>
            </a:lvl5pPr>
            <a:lvl6pPr marL="914422" indent="-14400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2028894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70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20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9" cy="23814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2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9" cy="1623641"/>
          </a:xfrm>
        </p:spPr>
        <p:txBody>
          <a:bodyPr>
            <a:normAutofit/>
          </a:bodyPr>
          <a:lstStyle>
            <a:lvl1pPr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7"/>
            <a:ext cx="5468939" cy="23814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4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9" cy="1623641"/>
          </a:xfrm>
        </p:spPr>
        <p:txBody>
          <a:bodyPr>
            <a:normAutofit/>
          </a:bodyPr>
          <a:lstStyle>
            <a:lvl1pPr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4" cy="23814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3"/>
            <a:ext cx="5464174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4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31"/>
            <a:ext cx="5464174" cy="1623641"/>
          </a:xfrm>
        </p:spPr>
        <p:txBody>
          <a:bodyPr>
            <a:normAutofit/>
          </a:bodyPr>
          <a:lstStyle>
            <a:lvl1pPr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9"/>
            <a:ext cx="5464174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7"/>
            <a:ext cx="5464174" cy="23814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4"/>
            <a:ext cx="5464174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20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4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4"/>
            <a:ext cx="5464174" cy="1623641"/>
          </a:xfrm>
        </p:spPr>
        <p:txBody>
          <a:bodyPr>
            <a:normAutofit/>
          </a:bodyPr>
          <a:lstStyle>
            <a:lvl1pPr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6166608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4303194"/>
              </p:ext>
            </p:extLst>
          </p:nvPr>
        </p:nvGraphicFramePr>
        <p:xfrm>
          <a:off x="1588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1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1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8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601" indent="0">
              <a:buNone/>
              <a:defRPr sz="2400"/>
            </a:lvl2pPr>
            <a:lvl3pPr marL="1219201" indent="0">
              <a:buNone/>
              <a:defRPr sz="2133"/>
            </a:lvl3pPr>
            <a:lvl4pPr marL="1828800" indent="0">
              <a:buNone/>
              <a:defRPr sz="1867"/>
            </a:lvl4pPr>
            <a:lvl5pPr marL="2438400" indent="0">
              <a:buNone/>
              <a:defRPr sz="1867"/>
            </a:lvl5pPr>
            <a:lvl6pPr marL="3048001" indent="0">
              <a:buNone/>
              <a:defRPr sz="1867"/>
            </a:lvl6pPr>
            <a:lvl7pPr marL="3657601" indent="0">
              <a:buNone/>
              <a:defRPr sz="1867"/>
            </a:lvl7pPr>
            <a:lvl8pPr marL="4267200" indent="0">
              <a:buNone/>
              <a:defRPr sz="1867"/>
            </a:lvl8pPr>
            <a:lvl9pPr marL="4876801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5" y="1924114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201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114" algn="l"/>
              </a:tabLst>
              <a:defRPr lang="en-GB" sz="20000" kern="10000" spc="-1001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83557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6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60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10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2"/>
            <a:ext cx="12194724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6" y="4028767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6" y="5092243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7265235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20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79494664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1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20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1882528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1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1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9267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3" y="2636981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1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8"/>
            <a:ext cx="6375762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601" indent="0">
              <a:buNone/>
              <a:defRPr sz="2400"/>
            </a:lvl2pPr>
            <a:lvl3pPr marL="1219201" indent="0">
              <a:buNone/>
              <a:defRPr sz="2133"/>
            </a:lvl3pPr>
            <a:lvl4pPr marL="1828800" indent="0">
              <a:buNone/>
              <a:defRPr sz="1867"/>
            </a:lvl4pPr>
            <a:lvl5pPr marL="2438400" indent="0">
              <a:buNone/>
              <a:defRPr sz="1867"/>
            </a:lvl5pPr>
            <a:lvl6pPr marL="3048001" indent="0">
              <a:buNone/>
              <a:defRPr sz="1867"/>
            </a:lvl6pPr>
            <a:lvl7pPr marL="3657601" indent="0">
              <a:buNone/>
              <a:defRPr sz="1867"/>
            </a:lvl7pPr>
            <a:lvl8pPr marL="4267200" indent="0">
              <a:buNone/>
              <a:defRPr sz="1867"/>
            </a:lvl8pPr>
            <a:lvl9pPr marL="4876801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2" y="2557463"/>
            <a:ext cx="519747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19723161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</a:p>
        </p:txBody>
      </p:sp>
    </p:spTree>
    <p:extLst>
      <p:ext uri="{BB962C8B-B14F-4D97-AF65-F5344CB8AC3E}">
        <p14:creationId xmlns:p14="http://schemas.microsoft.com/office/powerpoint/2010/main" val="274776157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1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1931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8"/>
            <a:ext cx="11076268" cy="1285608"/>
          </a:xfrm>
          <a:prstGeom prst="rect">
            <a:avLst/>
          </a:prstGeom>
        </p:spPr>
        <p:txBody>
          <a:bodyPr lIns="0" tIns="0" rIns="0" bIns="0"/>
          <a:lstStyle>
            <a:lvl1pPr marL="128613" indent="-128613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•"/>
              <a:defRPr sz="180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7" indent="-171453">
              <a:lnSpc>
                <a:spcPct val="90000"/>
              </a:lnSpc>
              <a:spcBef>
                <a:spcPts val="375"/>
              </a:spcBef>
              <a:buClrTx/>
              <a:buFont typeface="Arial" pitchFamily="34" charset="0"/>
              <a:buChar char="–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627075" indent="-112716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-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60439" indent="-117477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-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084280" indent="-112716">
              <a:lnSpc>
                <a:spcPct val="90000"/>
              </a:lnSpc>
              <a:spcBef>
                <a:spcPts val="375"/>
              </a:spcBef>
              <a:buClrTx/>
              <a:buFont typeface="Arial" panose="020B0604020202020204" pitchFamily="34" charset="0"/>
              <a:buChar char="-"/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0067" y="393451"/>
            <a:ext cx="11034354" cy="338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" y="0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12" y="4313786"/>
            <a:ext cx="12191998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1778014" y="231415"/>
            <a:ext cx="89607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="1" baseline="0" noProof="0">
                <a:solidFill>
                  <a:schemeClr val="accent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1778012" y="390962"/>
            <a:ext cx="33294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GB" sz="900" baseline="0" noProof="0">
                <a:solidFill>
                  <a:schemeClr val="accent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03/03/2017 08:19 W. Central Africa Standard Time</a:t>
            </a:r>
            <a:endParaRPr lang="en-US" sz="900" baseline="0" noProof="0">
              <a:solidFill>
                <a:schemeClr val="accent6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1778013" y="550507"/>
            <a:ext cx="33502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900" baseline="0" noProof="0">
                <a:solidFill>
                  <a:schemeClr val="accent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</a:t>
            </a: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122"/>
            <a:ext cx="6694610" cy="2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1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1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1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1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10" cy="215572"/>
          </a:xfrm>
        </p:spPr>
        <p:txBody>
          <a:bodyPr>
            <a:spAutoFit/>
          </a:bodyPr>
          <a:lstStyle>
            <a:lvl1pPr algn="l">
              <a:defRPr sz="1401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7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49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0935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493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44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3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516" tIns="133161" rIns="35988" bIns="0" numCol="1" anchor="t" anchorCtr="0" compatLnSpc="1">
            <a:prstTxWarp prst="textNoShape">
              <a:avLst/>
            </a:prstTxWarp>
          </a:bodyPr>
          <a:lstStyle/>
          <a:p>
            <a:pPr defTabSz="914132" eaLnBrk="0" hangingPunct="0">
              <a:lnSpc>
                <a:spcPct val="90000"/>
              </a:lnSpc>
            </a:pPr>
            <a:endParaRPr lang="en-US" sz="2450" b="1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79" y="295203"/>
            <a:ext cx="10846172" cy="3386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2" y="1312203"/>
            <a:ext cx="10945282" cy="1513556"/>
          </a:xfrm>
        </p:spPr>
        <p:txBody>
          <a:bodyPr/>
          <a:lstStyle>
            <a:lvl1pPr marL="0" indent="0" defTabSz="268210">
              <a:lnSpc>
                <a:spcPct val="120000"/>
              </a:lnSpc>
              <a:spcBef>
                <a:spcPts val="0"/>
              </a:spcBef>
              <a:defRPr/>
            </a:lvl1pPr>
            <a:lvl2pPr marL="271383" indent="-271383" defTabSz="268210">
              <a:lnSpc>
                <a:spcPct val="120000"/>
              </a:lnSpc>
              <a:spcBef>
                <a:spcPts val="0"/>
              </a:spcBef>
              <a:defRPr/>
            </a:lvl2pPr>
            <a:lvl3pPr marL="450719" indent="-180923" defTabSz="26821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41"/>
            </a:lvl3pPr>
            <a:lvl4pPr defTabSz="26821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32"/>
            </a:lvl4pPr>
            <a:lvl5pPr defTabSz="26821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28"/>
            </a:lvl5pPr>
            <a:lvl6pPr defTabSz="268210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495032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8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8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1196094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4" userDrawn="1">
          <p15:clr>
            <a:srgbClr val="FBAE40"/>
          </p15:clr>
        </p15:guide>
        <p15:guide id="4" pos="7356" userDrawn="1">
          <p15:clr>
            <a:srgbClr val="FBAE40"/>
          </p15:clr>
        </p15:guide>
        <p15:guide id="5" pos="1122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5" y="4313786"/>
            <a:ext cx="12191998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2"/>
            <a:ext cx="9899748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4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3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3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5"/>
            <a:ext cx="4830820" cy="3049484"/>
          </a:xfrm>
        </p:spPr>
        <p:txBody>
          <a:bodyPr/>
          <a:lstStyle>
            <a:lvl1pPr>
              <a:defRPr sz="2133"/>
            </a:lvl1pPr>
          </a:lstStyle>
          <a:p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115469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heme" Target="../theme/theme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1.emf"/><Relationship Id="rId5" Type="http://schemas.openxmlformats.org/officeDocument/2006/relationships/theme" Target="../theme/theme2.xml"/><Relationship Id="rId15" Type="http://schemas.openxmlformats.org/officeDocument/2006/relationships/tags" Target="../tags/tag30.xml"/><Relationship Id="rId23" Type="http://schemas.openxmlformats.org/officeDocument/2006/relationships/oleObject" Target="../embeddings/oleObject4.bin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5.emf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oleObject" Target="../embeddings/oleObject7.bin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ags" Target="../tags/tag41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ags" Target="../tags/tag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72276188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5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49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90" y="2825008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90" cy="33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3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5"/>
            <a:ext cx="111886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90" y="2251620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6"/>
            <a:ext cx="11188690" cy="300883"/>
            <a:chOff x="172517" y="5852056"/>
            <a:chExt cx="8796540" cy="300883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6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2" indent="-88902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72" indent="-347672" defTabSz="895373">
                <a:tabLst>
                  <a:tab pos="346083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8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1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55" y="674086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7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6"/>
            <a:ext cx="780740" cy="1306517"/>
            <a:chOff x="7769225" y="250825"/>
            <a:chExt cx="780739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2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2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2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2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2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00" y="739933"/>
            <a:ext cx="389979" cy="150811"/>
            <a:chOff x="8350794" y="285750"/>
            <a:chExt cx="389981" cy="150810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4" y="285750"/>
              <a:ext cx="389981" cy="15081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73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4" y="285750"/>
              <a:ext cx="0" cy="15081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4" y="436560"/>
              <a:ext cx="389981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72" y="1404853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913549" rtl="0" eaLnBrk="1" fontAlgn="base" hangingPunct="1">
        <a:spcBef>
          <a:spcPct val="0"/>
        </a:spcBef>
        <a:spcAft>
          <a:spcPct val="0"/>
        </a:spcAft>
        <a:tabLst>
          <a:tab pos="275360" algn="l"/>
        </a:tabLst>
        <a:defRPr sz="2201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93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86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79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72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13" indent="-195992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93" indent="-267262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51" indent="-158736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493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986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9479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972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2465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8958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5451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1944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3" userDrawn="1">
          <p15:clr>
            <a:srgbClr val="F26B43"/>
          </p15:clr>
        </p15:guide>
        <p15:guide id="3" pos="7369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5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49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90" y="2825008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90" cy="33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3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5"/>
            <a:ext cx="111886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90" y="2251620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6"/>
            <a:ext cx="11188690" cy="300883"/>
            <a:chOff x="172517" y="5852056"/>
            <a:chExt cx="8796540" cy="300883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6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2" indent="-88902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72" indent="-347672" defTabSz="895373">
                <a:tabLst>
                  <a:tab pos="346083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8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1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55" y="674086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7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600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6"/>
            <a:ext cx="780740" cy="1306517"/>
            <a:chOff x="7769225" y="250825"/>
            <a:chExt cx="780739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600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2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2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2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2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2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73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00" y="739933"/>
            <a:ext cx="389979" cy="150811"/>
            <a:chOff x="8350794" y="285750"/>
            <a:chExt cx="389981" cy="150810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4" y="285750"/>
              <a:ext cx="389981" cy="15081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73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4" y="285750"/>
              <a:ext cx="0" cy="15081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4" y="436560"/>
              <a:ext cx="389981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72" y="1404853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172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 dt="0"/>
  <p:txStyles>
    <p:titleStyle>
      <a:lvl1pPr algn="l" defTabSz="913549" rtl="0" eaLnBrk="1" fontAlgn="base" hangingPunct="1">
        <a:spcBef>
          <a:spcPct val="0"/>
        </a:spcBef>
        <a:spcAft>
          <a:spcPct val="0"/>
        </a:spcAft>
        <a:tabLst>
          <a:tab pos="275360" algn="l"/>
        </a:tabLst>
        <a:defRPr sz="2201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93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86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79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72" algn="l" defTabSz="91354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13" indent="-195992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93" indent="-267262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51" indent="-158736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48" indent="-132821" algn="l" defTabSz="91354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66493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32986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99479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65972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332465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98958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65451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731944" algn="l" defTabSz="93298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3" userDrawn="1">
          <p15:clr>
            <a:srgbClr val="F26B43"/>
          </p15:clr>
        </p15:guide>
        <p15:guide id="3" pos="7369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8DE95BA-DC7F-438A-A8B3-A6D006448F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710575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395" imgH="396" progId="TCLayout.ActiveDocument.1">
                  <p:embed/>
                </p:oleObj>
              </mc:Choice>
              <mc:Fallback>
                <p:oleObj name="think-cell Slide" r:id="rId24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8DE95BA-DC7F-438A-A8B3-A6D006448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16B2070-B458-4BF5-AC86-CA851D295AE8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3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400" b="0" i="0" baseline="0">
              <a:latin typeface="Futura Bold" panose="00000900000000000000" pitchFamily="2" charset="0"/>
              <a:ea typeface="+mj-ea"/>
              <a:cs typeface="+mj-cs"/>
              <a:sym typeface="Futura Bold" panose="00000900000000000000" pitchFamily="2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3" y="1528763"/>
            <a:ext cx="11171237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2"/>
            <a:ext cx="11171237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08011" y="508001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9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201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26 January 2017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</a:p>
        </p:txBody>
      </p:sp>
    </p:spTree>
    <p:extLst>
      <p:ext uri="{BB962C8B-B14F-4D97-AF65-F5344CB8AC3E}">
        <p14:creationId xmlns:p14="http://schemas.microsoft.com/office/powerpoint/2010/main" val="426776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transition>
    <p:fade/>
  </p:transition>
  <p:hf hdr="0"/>
  <p:txStyles>
    <p:titleStyle>
      <a:lvl1pPr algn="l" defTabSz="1219201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33" indent="-276233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302" indent="-250832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70" indent="-241306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25" indent="-212732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1146203" indent="-180980" algn="l" defTabSz="357716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6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2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notesSlide" Target="../notesSlides/notesSlide2.xml"/><Relationship Id="rId1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2" Type="http://schemas.openxmlformats.org/officeDocument/2006/relationships/tags" Target="../tags/tag44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7.emf"/><Relationship Id="rId10" Type="http://schemas.openxmlformats.org/officeDocument/2006/relationships/tags" Target="../tags/tag52.xml"/><Relationship Id="rId19" Type="http://schemas.openxmlformats.org/officeDocument/2006/relationships/image" Target="../media/image11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5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7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42846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936" y="1143289"/>
            <a:ext cx="8051790" cy="4924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+mj-lt"/>
              </a:rPr>
              <a:t>Business Delivery and </a:t>
            </a:r>
            <a:r>
              <a:rPr lang="en-US" dirty="0" err="1">
                <a:latin typeface="+mj-lt"/>
              </a:rPr>
              <a:t>Opex</a:t>
            </a:r>
            <a:r>
              <a:rPr lang="en-US" dirty="0">
                <a:latin typeface="+mj-lt"/>
              </a:rPr>
              <a:t> Optimization</a:t>
            </a:r>
            <a:endParaRPr lang="en-US" dirty="0"/>
          </a:p>
        </p:txBody>
      </p:sp>
      <p:sp>
        <p:nvSpPr>
          <p:cNvPr id="4" name="Document type"/>
          <p:cNvSpPr txBox="1">
            <a:spLocks noChangeArrowheads="1"/>
          </p:cNvSpPr>
          <p:nvPr/>
        </p:nvSpPr>
        <p:spPr bwMode="auto">
          <a:xfrm>
            <a:off x="1778011" y="3765122"/>
            <a:ext cx="6694610" cy="2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sz="1400" baseline="0">
                <a:solidFill>
                  <a:schemeClr val="accent6"/>
                </a:solidFill>
                <a:latin typeface="+mn-lt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defTabSz="914422">
              <a:defRPr/>
            </a:pPr>
            <a:r>
              <a:rPr lang="en-US" sz="1401" dirty="0">
                <a:solidFill>
                  <a:srgbClr val="808080"/>
                </a:solidFill>
                <a:latin typeface="Futura Medium"/>
                <a:ea typeface="ＭＳ Ｐゴシック"/>
              </a:rPr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15866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>
            <a:extLst>
              <a:ext uri="{FF2B5EF4-FFF2-40B4-BE49-F238E27FC236}">
                <a16:creationId xmlns:a16="http://schemas.microsoft.com/office/drawing/2014/main" id="{1F239165-C510-468B-8A1B-BE6F7A8AF6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60156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70" imgH="371" progId="TCLayout.ActiveDocument.1">
                  <p:embed/>
                </p:oleObj>
              </mc:Choice>
              <mc:Fallback>
                <p:oleObj name="think-cell Slide" r:id="rId14" imgW="370" imgH="371" progId="TCLayout.ActiveDocument.1">
                  <p:embed/>
                  <p:pic>
                    <p:nvPicPr>
                      <p:cNvPr id="42" name="Object 41" hidden="1">
                        <a:extLst>
                          <a:ext uri="{FF2B5EF4-FFF2-40B4-BE49-F238E27FC236}">
                            <a16:creationId xmlns:a16="http://schemas.microsoft.com/office/drawing/2014/main" id="{1F239165-C510-468B-8A1B-BE6F7A8AF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CF6CAFB-017F-4624-AEBC-E13B0DCBA3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hellBold" panose="000008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36B6-673E-4BD5-84BA-E77E9E29BE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>
                <a:latin typeface="+mj-lt"/>
              </a:rPr>
              <a:t>Fit4 – In Shell environment (Not Available to Renaissance)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A1B6-C6BD-4EA9-8EBC-6FB79FC219D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726384" y="2399847"/>
            <a:ext cx="2305687" cy="10772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Plan</a:t>
            </a:r>
          </a:p>
          <a:p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Link goals with contributions for each initiative. Set clear actions (milestones), roles and responsibilities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6EE9E-72FF-40FF-A0CE-5F500349B36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726384" y="4823884"/>
            <a:ext cx="2305687" cy="64633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Report</a:t>
            </a:r>
          </a:p>
          <a:p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Aggregate information across all initiatives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0707F-B4E9-40F1-965A-43DCB2FA300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373550" y="2399847"/>
            <a:ext cx="2305687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0" defTabSz="914400">
              <a:buClrTx/>
              <a:buSzTx/>
            </a:pPr>
            <a:r>
              <a:rPr lang="en-US" sz="1400" b="1" dirty="0">
                <a:solidFill>
                  <a:srgbClr val="D42E1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Track</a:t>
            </a:r>
          </a:p>
          <a:p>
            <a:pPr lvl="0" defTabSz="914400">
              <a:buClrTx/>
              <a:buSzTx/>
            </a:pPr>
            <a:r>
              <a:rPr lang="en-US" sz="1400" dirty="0">
                <a:solidFill>
                  <a:srgbClr val="666666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See progress across all workstreams and forecast future delivery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7F8A2-7DF7-4BBD-90CB-DFC055593FE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373550" y="4823884"/>
            <a:ext cx="2305687" cy="86177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Act</a:t>
            </a:r>
          </a:p>
          <a:p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Access information and gain insights on what needs to be solved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3B37-2024-4DD4-B0BA-17AFA7C49D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5408" t="12199" b="66070"/>
          <a:stretch/>
        </p:blipFill>
        <p:spPr>
          <a:xfrm>
            <a:off x="6460580" y="1109045"/>
            <a:ext cx="4966790" cy="1195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4C32D8-CC21-4270-9272-BD78634312B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5408" t="12199" b="66070"/>
          <a:stretch/>
        </p:blipFill>
        <p:spPr>
          <a:xfrm>
            <a:off x="6460580" y="3533082"/>
            <a:ext cx="4966790" cy="1195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BCFF73B-0CCA-463B-AC6E-1233766FE1F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07999" y="1179678"/>
            <a:ext cx="5413809" cy="43088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Fit4 online platform </a:t>
            </a: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is designed to manage a broad portfolio of initiatives as part of a wide-ranging value capture program </a:t>
            </a:r>
            <a:endParaRPr lang="en-US" sz="1400" b="1" dirty="0">
              <a:latin typeface="ShellBook" panose="00000500000000000000" pitchFamily="50" charset="0"/>
              <a:sym typeface="ShellBook" panose="000005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AD80D-B55A-4D64-9721-C6A1FE2D754F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507999" y="4614392"/>
            <a:ext cx="5413809" cy="14791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vert="horz" wrap="square" lIns="72009" tIns="72009" rIns="72009" bIns="72009" rtlCol="0" anchor="t" anchorCtr="0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Key users to include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</a:pP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Workstream Sponsors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</a:pP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Workstream Leads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</a:pP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Finance Leads</a:t>
            </a:r>
          </a:p>
          <a:p>
            <a:pPr lvl="1">
              <a:spcBef>
                <a:spcPts val="500"/>
              </a:spcBef>
              <a:buClr>
                <a:schemeClr val="accent2"/>
              </a:buClr>
            </a:pP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initiative Owners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53B5DA-FEB1-4C8C-9335-F80D8A8AB9AC}"/>
              </a:ext>
            </a:extLst>
          </p:cNvPr>
          <p:cNvGrpSpPr>
            <a:grpSpLocks/>
          </p:cNvGrpSpPr>
          <p:nvPr/>
        </p:nvGrpSpPr>
        <p:grpSpPr>
          <a:xfrm>
            <a:off x="507999" y="2010481"/>
            <a:ext cx="5413809" cy="242114"/>
            <a:chOff x="508000" y="2092351"/>
            <a:chExt cx="5096165" cy="20313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18C617-ED8F-4229-95F9-2AE4627D367D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508000" y="2092351"/>
              <a:ext cx="5096165" cy="203133"/>
            </a:xfrm>
            <a:prstGeom prst="rect">
              <a:avLst/>
            </a:prstGeom>
          </p:spPr>
          <p:txBody>
            <a:bodyPr vert="horz" wrap="square" lIns="0" tIns="0" rIns="0" bIns="18288" rtlCol="0" anchor="b" anchorCtr="0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accent2"/>
                  </a:solidFill>
                  <a:latin typeface="ShellBook" panose="00000500000000000000" pitchFamily="50" charset="0"/>
                  <a:sym typeface="ShellBook" panose="00000500000000000000" pitchFamily="50" charset="0"/>
                </a:rPr>
                <a:t>How Fit4 works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E4AD275-3EC9-4824-8C33-1F3DB811C941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2295484"/>
              <a:ext cx="5096165" cy="0"/>
            </a:xfrm>
            <a:prstGeom prst="line">
              <a:avLst/>
            </a:prstGeom>
            <a:ln w="9525">
              <a:solidFill>
                <a:schemeClr val="accent2">
                  <a:alpha val="6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CF8DFE1-0BFF-45CE-A100-41F44E08DE9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507999" y="2437067"/>
            <a:ext cx="5413809" cy="19928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1">
              <a:spcAft>
                <a:spcPts val="700"/>
              </a:spcAft>
            </a:pPr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Acts as one ‘single source of truth’ </a:t>
            </a: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as a digital platform providing a consolidated view of all workstreams, eliminating version control issues</a:t>
            </a:r>
          </a:p>
          <a:p>
            <a:pPr lvl="1">
              <a:spcAft>
                <a:spcPts val="700"/>
              </a:spcAft>
            </a:pPr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Enforces consistent L0-L5 phase maturation process </a:t>
            </a: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from idea to impact realization</a:t>
            </a:r>
          </a:p>
          <a:p>
            <a:pPr lvl="1">
              <a:spcAft>
                <a:spcPts val="700"/>
              </a:spcAft>
            </a:pPr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Automates L0-L5 phase approval workflow </a:t>
            </a: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from specific approvers at each phase</a:t>
            </a:r>
          </a:p>
          <a:p>
            <a:pPr lvl="1">
              <a:spcAft>
                <a:spcPts val="700"/>
              </a:spcAft>
              <a:buClr>
                <a:schemeClr val="accent2"/>
              </a:buClr>
              <a:buSzPct val="100000"/>
            </a:pPr>
            <a:r>
              <a:rPr lang="en-US" sz="14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Automates reporting </a:t>
            </a:r>
            <a:r>
              <a:rPr lang="en-US" sz="1400" dirty="0">
                <a:latin typeface="ShellBook" panose="00000500000000000000" pitchFamily="50" charset="0"/>
                <a:sym typeface="ShellBook" panose="00000500000000000000" pitchFamily="50" charset="0"/>
              </a:rPr>
              <a:t>and real-time status on initiatives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A77FBB-BE82-4EAA-A62D-43AF500D9FFA}"/>
              </a:ext>
            </a:extLst>
          </p:cNvPr>
          <p:cNvGrpSpPr/>
          <p:nvPr/>
        </p:nvGrpSpPr>
        <p:grpSpPr>
          <a:xfrm>
            <a:off x="6152681" y="1116000"/>
            <a:ext cx="274320" cy="5029200"/>
            <a:chOff x="6152681" y="1419771"/>
            <a:chExt cx="274320" cy="502920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B1892E-1AC8-4CDC-8A34-6CED566D5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9841" y="1419771"/>
              <a:ext cx="0" cy="50292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F3E00E-E419-486A-8968-1E22EB4CF703}"/>
                </a:ext>
              </a:extLst>
            </p:cNvPr>
            <p:cNvGrpSpPr/>
            <p:nvPr/>
          </p:nvGrpSpPr>
          <p:grpSpPr>
            <a:xfrm>
              <a:off x="6152681" y="3774351"/>
              <a:ext cx="274320" cy="320040"/>
              <a:chOff x="6964363" y="1595562"/>
              <a:chExt cx="188913" cy="225293"/>
            </a:xfrm>
          </p:grpSpPr>
          <p:sp>
            <p:nvSpPr>
              <p:cNvPr id="46" name="Chevron1">
                <a:extLst>
                  <a:ext uri="{FF2B5EF4-FFF2-40B4-BE49-F238E27FC236}">
                    <a16:creationId xmlns:a16="http://schemas.microsoft.com/office/drawing/2014/main" id="{D2EDEE1E-B998-46A9-9207-40952A7F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7225" y="1617945"/>
                <a:ext cx="98425" cy="176812"/>
              </a:xfrm>
              <a:custGeom>
                <a:avLst/>
                <a:gdLst/>
                <a:ahLst/>
                <a:cxnLst/>
                <a:rect l="0" t="0" r="0" b="0"/>
                <a:pathLst>
                  <a:path w="2984501" h="5080001">
                    <a:moveTo>
                      <a:pt x="0" y="0"/>
                    </a:moveTo>
                    <a:lnTo>
                      <a:pt x="1524000" y="0"/>
                    </a:lnTo>
                    <a:lnTo>
                      <a:pt x="2984500" y="2540000"/>
                    </a:lnTo>
                    <a:lnTo>
                      <a:pt x="1524000" y="5080000"/>
                    </a:lnTo>
                    <a:lnTo>
                      <a:pt x="0" y="5080000"/>
                    </a:lnTo>
                    <a:lnTo>
                      <a:pt x="1460500" y="25400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Chevron1">
                <a:extLst>
                  <a:ext uri="{FF2B5EF4-FFF2-40B4-BE49-F238E27FC236}">
                    <a16:creationId xmlns:a16="http://schemas.microsoft.com/office/drawing/2014/main" id="{B188E559-7D7A-4B9C-8954-A89525763B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64363" y="1617945"/>
                <a:ext cx="100013" cy="179665"/>
              </a:xfrm>
              <a:custGeom>
                <a:avLst/>
                <a:gdLst/>
                <a:ahLst/>
                <a:cxnLst/>
                <a:rect l="0" t="0" r="0" b="0"/>
                <a:pathLst>
                  <a:path w="2984501" h="5080001">
                    <a:moveTo>
                      <a:pt x="0" y="0"/>
                    </a:moveTo>
                    <a:lnTo>
                      <a:pt x="1524000" y="0"/>
                    </a:lnTo>
                    <a:lnTo>
                      <a:pt x="2984500" y="2540000"/>
                    </a:lnTo>
                    <a:lnTo>
                      <a:pt x="1524000" y="5080000"/>
                    </a:lnTo>
                    <a:lnTo>
                      <a:pt x="0" y="5080000"/>
                    </a:lnTo>
                    <a:lnTo>
                      <a:pt x="1460500" y="2540000"/>
                    </a:lnTo>
                    <a:close/>
                  </a:path>
                </a:pathLst>
              </a:custGeom>
              <a:solidFill>
                <a:srgbClr val="F7D117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Chevron2">
                <a:extLst>
                  <a:ext uri="{FF2B5EF4-FFF2-40B4-BE49-F238E27FC236}">
                    <a16:creationId xmlns:a16="http://schemas.microsoft.com/office/drawing/2014/main" id="{CEA5C467-5796-43D9-9346-2AC52DEFC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863" y="1595562"/>
                <a:ext cx="125413" cy="225293"/>
              </a:xfrm>
              <a:custGeom>
                <a:avLst/>
                <a:gdLst/>
                <a:ahLst/>
                <a:cxnLst/>
                <a:rect l="0" t="0" r="0" b="0"/>
                <a:pathLst>
                  <a:path w="2984501" h="5080001">
                    <a:moveTo>
                      <a:pt x="0" y="0"/>
                    </a:moveTo>
                    <a:lnTo>
                      <a:pt x="1524000" y="0"/>
                    </a:lnTo>
                    <a:lnTo>
                      <a:pt x="2984500" y="2540000"/>
                    </a:lnTo>
                    <a:lnTo>
                      <a:pt x="1524000" y="5080000"/>
                    </a:lnTo>
                    <a:lnTo>
                      <a:pt x="0" y="5080000"/>
                    </a:lnTo>
                    <a:lnTo>
                      <a:pt x="1460500" y="2540000"/>
                    </a:lnTo>
                    <a:close/>
                  </a:path>
                </a:pathLst>
              </a:custGeom>
              <a:solidFill>
                <a:srgbClr val="D42E1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5A6BF3F-9071-4B03-9F6D-B3B855B32E71}"/>
              </a:ext>
            </a:extLst>
          </p:cNvPr>
          <p:cNvPicPr>
            <a:picLocks/>
          </p:cNvPicPr>
          <p:nvPr/>
        </p:nvPicPr>
        <p:blipFill rotWithShape="1">
          <a:blip r:embed="rId17"/>
          <a:srcRect t="15556" r="35000" b="6666"/>
          <a:stretch/>
        </p:blipFill>
        <p:spPr>
          <a:xfrm>
            <a:off x="6899924" y="3703821"/>
            <a:ext cx="1582215" cy="8503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7DC707-4743-4DBC-9F9D-CA65EE43E6F6}"/>
              </a:ext>
            </a:extLst>
          </p:cNvPr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50" y="1271754"/>
            <a:ext cx="1581912" cy="8503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2F7611-EAAA-4682-A628-D405650F9B50}"/>
              </a:ext>
            </a:extLst>
          </p:cNvPr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550" y="3703821"/>
            <a:ext cx="1581912" cy="8503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67E4ADA-F4B1-497D-AD9D-F2415083ACA3}"/>
              </a:ext>
            </a:extLst>
          </p:cNvPr>
          <p:cNvPicPr>
            <a:picLocks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27" y="1271754"/>
            <a:ext cx="1581912" cy="85039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7A5A38-8BCF-4D22-A0CA-911EF93D9ADE}"/>
              </a:ext>
            </a:extLst>
          </p:cNvPr>
          <p:cNvGrpSpPr/>
          <p:nvPr/>
        </p:nvGrpSpPr>
        <p:grpSpPr>
          <a:xfrm>
            <a:off x="9984087" y="34186"/>
            <a:ext cx="2207913" cy="365760"/>
            <a:chOff x="9984087" y="34186"/>
            <a:chExt cx="2207913" cy="365760"/>
          </a:xfrm>
        </p:grpSpPr>
        <p:sp>
          <p:nvSpPr>
            <p:cNvPr id="56" name="Action Button: Go Back or Previous 55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535CD205-1E7B-4959-997F-13544B348081}"/>
                </a:ext>
              </a:extLst>
            </p:cNvPr>
            <p:cNvSpPr/>
            <p:nvPr/>
          </p:nvSpPr>
          <p:spPr>
            <a:xfrm>
              <a:off x="10441870" y="34186"/>
              <a:ext cx="365760" cy="365760"/>
            </a:xfrm>
            <a:prstGeom prst="actionButtonBackPrevious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7" name="Action Button: Go Home 56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FC9E022E-7AA9-4150-9241-AF3D5B32A418}"/>
                </a:ext>
              </a:extLst>
            </p:cNvPr>
            <p:cNvSpPr/>
            <p:nvPr/>
          </p:nvSpPr>
          <p:spPr>
            <a:xfrm>
              <a:off x="9984087" y="34186"/>
              <a:ext cx="365760" cy="365760"/>
            </a:xfrm>
            <a:prstGeom prst="actionButtonHom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8" name="Action Button: Go Forward or Next 5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A9E8DF8-228E-4304-863F-B3ACBE41242E}"/>
                </a:ext>
              </a:extLst>
            </p:cNvPr>
            <p:cNvSpPr/>
            <p:nvPr/>
          </p:nvSpPr>
          <p:spPr>
            <a:xfrm>
              <a:off x="10899653" y="34186"/>
              <a:ext cx="365760" cy="365760"/>
            </a:xfrm>
            <a:prstGeom prst="actionButtonForwardNex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9" name="Action Button: Go to Beginning 5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A3608A34-3466-4F00-B84F-DEFAB27BCDE2}"/>
                </a:ext>
              </a:extLst>
            </p:cNvPr>
            <p:cNvSpPr/>
            <p:nvPr/>
          </p:nvSpPr>
          <p:spPr>
            <a:xfrm>
              <a:off x="11371800" y="34186"/>
              <a:ext cx="365760" cy="365760"/>
            </a:xfrm>
            <a:prstGeom prst="actionButtonBeginning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60" name="Action Button: Go to End 59">
              <a:hlinkClick r:id="" action="ppaction://hlinkshowjump?jump=lastslide" highlightClick="1"/>
              <a:extLst>
                <a:ext uri="{FF2B5EF4-FFF2-40B4-BE49-F238E27FC236}">
                  <a16:creationId xmlns:a16="http://schemas.microsoft.com/office/drawing/2014/main" id="{65302352-E660-4A09-8AAD-383720D216FA}"/>
                </a:ext>
              </a:extLst>
            </p:cNvPr>
            <p:cNvSpPr/>
            <p:nvPr/>
          </p:nvSpPr>
          <p:spPr>
            <a:xfrm>
              <a:off x="11826240" y="34186"/>
              <a:ext cx="365760" cy="365760"/>
            </a:xfrm>
            <a:prstGeom prst="actionButtonEnd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7B558CDB-2E3B-42AB-9F48-5087BB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850" kern="120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6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>
            <a:extLst>
              <a:ext uri="{FF2B5EF4-FFF2-40B4-BE49-F238E27FC236}">
                <a16:creationId xmlns:a16="http://schemas.microsoft.com/office/drawing/2014/main" id="{1F239165-C510-468B-8A1B-BE6F7A8AF6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700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70" imgH="371" progId="TCLayout.ActiveDocument.1">
                  <p:embed/>
                </p:oleObj>
              </mc:Choice>
              <mc:Fallback>
                <p:oleObj name="think-cell Slide" r:id="rId8" imgW="370" imgH="371" progId="TCLayout.ActiveDocument.1">
                  <p:embed/>
                  <p:pic>
                    <p:nvPicPr>
                      <p:cNvPr id="42" name="Object 41" hidden="1">
                        <a:extLst>
                          <a:ext uri="{FF2B5EF4-FFF2-40B4-BE49-F238E27FC236}">
                            <a16:creationId xmlns:a16="http://schemas.microsoft.com/office/drawing/2014/main" id="{1F239165-C510-468B-8A1B-BE6F7A8AF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CF6CAFB-017F-4624-AEBC-E13B0DCBA3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hellBold" panose="000008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36B6-673E-4BD5-84BA-E77E9E29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5" y="156176"/>
            <a:ext cx="11188690" cy="33868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GB" dirty="0"/>
              <a:t>DIY Alternative for Business Continuity</a:t>
            </a:r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A5A38-8BCF-4D22-A0CA-911EF93D9ADE}"/>
              </a:ext>
            </a:extLst>
          </p:cNvPr>
          <p:cNvGrpSpPr/>
          <p:nvPr/>
        </p:nvGrpSpPr>
        <p:grpSpPr>
          <a:xfrm>
            <a:off x="9984087" y="34186"/>
            <a:ext cx="2207913" cy="365760"/>
            <a:chOff x="9984087" y="34186"/>
            <a:chExt cx="2207913" cy="365760"/>
          </a:xfrm>
        </p:grpSpPr>
        <p:sp>
          <p:nvSpPr>
            <p:cNvPr id="56" name="Action Button: Go Back or Previous 55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535CD205-1E7B-4959-997F-13544B348081}"/>
                </a:ext>
              </a:extLst>
            </p:cNvPr>
            <p:cNvSpPr/>
            <p:nvPr/>
          </p:nvSpPr>
          <p:spPr>
            <a:xfrm>
              <a:off x="10441870" y="34186"/>
              <a:ext cx="365760" cy="365760"/>
            </a:xfrm>
            <a:prstGeom prst="actionButtonBackPrevious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7" name="Action Button: Go Home 56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FC9E022E-7AA9-4150-9241-AF3D5B32A418}"/>
                </a:ext>
              </a:extLst>
            </p:cNvPr>
            <p:cNvSpPr/>
            <p:nvPr/>
          </p:nvSpPr>
          <p:spPr>
            <a:xfrm>
              <a:off x="9984087" y="34186"/>
              <a:ext cx="365760" cy="365760"/>
            </a:xfrm>
            <a:prstGeom prst="actionButtonHom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8" name="Action Button: Go Forward or Next 5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A9E8DF8-228E-4304-863F-B3ACBE41242E}"/>
                </a:ext>
              </a:extLst>
            </p:cNvPr>
            <p:cNvSpPr/>
            <p:nvPr/>
          </p:nvSpPr>
          <p:spPr>
            <a:xfrm>
              <a:off x="10899653" y="34186"/>
              <a:ext cx="365760" cy="365760"/>
            </a:xfrm>
            <a:prstGeom prst="actionButtonForwardNex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9" name="Action Button: Go to Beginning 5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A3608A34-3466-4F00-B84F-DEFAB27BCDE2}"/>
                </a:ext>
              </a:extLst>
            </p:cNvPr>
            <p:cNvSpPr/>
            <p:nvPr/>
          </p:nvSpPr>
          <p:spPr>
            <a:xfrm>
              <a:off x="11371800" y="34186"/>
              <a:ext cx="365760" cy="365760"/>
            </a:xfrm>
            <a:prstGeom prst="actionButtonBeginning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60" name="Action Button: Go to End 59">
              <a:hlinkClick r:id="" action="ppaction://hlinkshowjump?jump=lastslide" highlightClick="1"/>
              <a:extLst>
                <a:ext uri="{FF2B5EF4-FFF2-40B4-BE49-F238E27FC236}">
                  <a16:creationId xmlns:a16="http://schemas.microsoft.com/office/drawing/2014/main" id="{65302352-E660-4A09-8AAD-383720D216FA}"/>
                </a:ext>
              </a:extLst>
            </p:cNvPr>
            <p:cNvSpPr/>
            <p:nvPr/>
          </p:nvSpPr>
          <p:spPr>
            <a:xfrm>
              <a:off x="11826240" y="34186"/>
              <a:ext cx="365760" cy="365760"/>
            </a:xfrm>
            <a:prstGeom prst="actionButtonEnd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7B558CDB-2E3B-42AB-9F48-5087BB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850" kern="120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5495F-044A-1637-C925-74451B1D397B}"/>
              </a:ext>
            </a:extLst>
          </p:cNvPr>
          <p:cNvSpPr txBox="1"/>
          <p:nvPr/>
        </p:nvSpPr>
        <p:spPr>
          <a:xfrm>
            <a:off x="409413" y="651243"/>
            <a:ext cx="957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2"/>
                </a:solidFill>
                <a:latin typeface="ShellBook" panose="00000500000000000000" pitchFamily="50" charset="0"/>
              </a:rPr>
              <a:t>FIT4 Alternative DIY tool:  </a:t>
            </a:r>
            <a:r>
              <a:rPr lang="en-GB" sz="1400" dirty="0">
                <a:effectLst/>
                <a:latin typeface="ShellBook" panose="00000500000000000000" pitchFamily="2" charset="0"/>
                <a:ea typeface="Calibri" panose="020F0502020204030204" pitchFamily="34" charset="0"/>
              </a:rPr>
              <a:t>The application, Business Optimization mimics the features in Fit4 and is developed using Python and Django framework. This will ensure business continuity in OPEX management and optimisation.</a:t>
            </a:r>
            <a:endParaRPr lang="en-US" sz="1400" dirty="0">
              <a:latin typeface="ShellBook" panose="00000500000000000000" pitchFamily="2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FC4531-BCDB-97DB-EC47-DC049175F56E}"/>
              </a:ext>
            </a:extLst>
          </p:cNvPr>
          <p:cNvSpPr txBox="1"/>
          <p:nvPr/>
        </p:nvSpPr>
        <p:spPr>
          <a:xfrm>
            <a:off x="4894723" y="3702452"/>
            <a:ext cx="120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Timeline: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EDD16D-491D-CFBC-F390-BB5D77FABC2C}"/>
              </a:ext>
            </a:extLst>
          </p:cNvPr>
          <p:cNvCxnSpPr>
            <a:cxnSpLocks/>
          </p:cNvCxnSpPr>
          <p:nvPr/>
        </p:nvCxnSpPr>
        <p:spPr>
          <a:xfrm>
            <a:off x="790575" y="4104676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3AB02B-34AB-8311-0E10-8F47707F2A2B}"/>
              </a:ext>
            </a:extLst>
          </p:cNvPr>
          <p:cNvSpPr txBox="1"/>
          <p:nvPr/>
        </p:nvSpPr>
        <p:spPr>
          <a:xfrm>
            <a:off x="405038" y="4162075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DD0019-3719-DA54-0E97-F38A8817AE6F}"/>
              </a:ext>
            </a:extLst>
          </p:cNvPr>
          <p:cNvSpPr txBox="1"/>
          <p:nvPr/>
        </p:nvSpPr>
        <p:spPr>
          <a:xfrm flipH="1">
            <a:off x="9269712" y="4219208"/>
            <a:ext cx="71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8CB1D5-E3E9-321C-EB58-C4C0BF841344}"/>
              </a:ext>
            </a:extLst>
          </p:cNvPr>
          <p:cNvSpPr txBox="1"/>
          <p:nvPr/>
        </p:nvSpPr>
        <p:spPr>
          <a:xfrm>
            <a:off x="368790" y="4557762"/>
            <a:ext cx="406985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Install Python 3.11 and above on a server </a:t>
            </a:r>
            <a:r>
              <a:rPr lang="en-GB" sz="1100" b="1" dirty="0">
                <a:latin typeface="ShellBook" panose="00000500000000000000" pitchFamily="2" charset="0"/>
              </a:rPr>
              <a:t>(IDT)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Install Django version </a:t>
            </a:r>
            <a:r>
              <a:rPr lang="en-GB" sz="1100" b="1" dirty="0">
                <a:latin typeface="ShellBook" panose="00000500000000000000" pitchFamily="2" charset="0"/>
              </a:rPr>
              <a:t>(IDT)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Install MSSQL to a database server </a:t>
            </a:r>
            <a:r>
              <a:rPr lang="en-GB" sz="1100" b="1" dirty="0">
                <a:latin typeface="ShellBook" panose="00000500000000000000" pitchFamily="2" charset="0"/>
              </a:rPr>
              <a:t>(IDT)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The Data Analysis of report, with different graphs</a:t>
            </a:r>
            <a:endParaRPr lang="en-GB" sz="1100" b="1" dirty="0">
              <a:latin typeface="ShellBook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Move the application code to the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Connect the application to the Database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FF0000"/>
                </a:solidFill>
                <a:latin typeface="ShellBook" panose="00000500000000000000" pitchFamily="2" charset="0"/>
              </a:rPr>
              <a:t>Supply all users' details (Fit4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solidFill>
                  <a:srgbClr val="FF0000"/>
                </a:solidFill>
                <a:latin typeface="ShellBook" panose="00000500000000000000" pitchFamily="2" charset="0"/>
              </a:rPr>
              <a:t>Supply all SPDC specific data (Fit4 team)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Migrate all SPDC data supplied to the DIY tool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6C4478-A0B8-3B8C-107B-2F2A09B111B9}"/>
              </a:ext>
            </a:extLst>
          </p:cNvPr>
          <p:cNvSpPr txBox="1"/>
          <p:nvPr/>
        </p:nvSpPr>
        <p:spPr>
          <a:xfrm>
            <a:off x="8667011" y="4620327"/>
            <a:ext cx="241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User Acceptance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Provide User support during UAT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ShellBook" panose="00000500000000000000" pitchFamily="2" charset="0"/>
              </a:rPr>
              <a:t>Go live date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E94F0C-56C6-20A5-1612-F5A469A32DD9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8791" y="1995652"/>
            <a:ext cx="9394334" cy="152859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lvl="0" indent="0" defTabSz="12180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2024" lvl="1" indent="-192024" defTabSz="12180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57200" lvl="2" indent="-265176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12648" lvl="3" indent="-155448" defTabSz="12180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49808" lvl="4" indent="-128016" defTabSz="12180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6pPr>
            <a:lvl7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7pPr>
            <a:lvl8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8pPr>
            <a:lvl9pPr marL="1020030" indent="-177089" defTabSz="12180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2176" baseline="0">
                <a:latin typeface="+mn-lt"/>
              </a:defRPr>
            </a:lvl9pPr>
          </a:lstStyle>
          <a:p>
            <a:pPr lvl="1">
              <a:spcAft>
                <a:spcPts val="700"/>
              </a:spcAft>
            </a:pPr>
            <a:r>
              <a:rPr lang="en-US" sz="13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A ‘single source of truth’ </a:t>
            </a:r>
            <a:r>
              <a:rPr lang="en-US" sz="1300" dirty="0">
                <a:latin typeface="ShellBook" panose="00000500000000000000" pitchFamily="50" charset="0"/>
                <a:sym typeface="ShellBook" panose="00000500000000000000" pitchFamily="50" charset="0"/>
              </a:rPr>
              <a:t>to provide a single view of all workstreams and initiatives under the workstream</a:t>
            </a:r>
          </a:p>
          <a:p>
            <a:pPr lvl="1">
              <a:spcAft>
                <a:spcPts val="700"/>
              </a:spcAft>
            </a:pPr>
            <a:r>
              <a:rPr lang="en-US" sz="13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L0-L5 L-Gate maturation </a:t>
            </a:r>
            <a:r>
              <a:rPr lang="en-US" sz="1300" dirty="0">
                <a:latin typeface="ShellBook" panose="00000500000000000000" pitchFamily="50" charset="0"/>
                <a:sym typeface="ShellBook" panose="00000500000000000000" pitchFamily="50" charset="0"/>
              </a:rPr>
              <a:t>from idea to impact realization</a:t>
            </a:r>
          </a:p>
          <a:p>
            <a:pPr lvl="1">
              <a:spcAft>
                <a:spcPts val="700"/>
              </a:spcAft>
            </a:pPr>
            <a:r>
              <a:rPr lang="en-US" sz="13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L0-L5 phase approval workflow is automated </a:t>
            </a:r>
            <a:r>
              <a:rPr lang="en-US" sz="1300" dirty="0">
                <a:latin typeface="ShellBook" panose="00000500000000000000" pitchFamily="50" charset="0"/>
                <a:sym typeface="ShellBook" panose="00000500000000000000" pitchFamily="50" charset="0"/>
              </a:rPr>
              <a:t>approvers at each L Gate flows across the designated approver for each workstream</a:t>
            </a:r>
          </a:p>
          <a:p>
            <a:pPr lvl="1">
              <a:spcAft>
                <a:spcPts val="700"/>
              </a:spcAft>
              <a:buClr>
                <a:schemeClr val="accent2"/>
              </a:buClr>
              <a:buSzPct val="100000"/>
            </a:pPr>
            <a:r>
              <a:rPr lang="en-US" sz="1300" b="1" dirty="0">
                <a:solidFill>
                  <a:schemeClr val="accent2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Reporting </a:t>
            </a:r>
            <a:r>
              <a:rPr lang="en-US" sz="1300" dirty="0">
                <a:latin typeface="ShellBook" panose="00000500000000000000" pitchFamily="50" charset="0"/>
                <a:sym typeface="ShellBook" panose="00000500000000000000" pitchFamily="50" charset="0"/>
              </a:rPr>
              <a:t>real-time status of initiatives are displayed on the dashboard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9EBE26-A64F-FE09-948A-D4A856FB5726}"/>
              </a:ext>
            </a:extLst>
          </p:cNvPr>
          <p:cNvGrpSpPr>
            <a:grpSpLocks/>
          </p:cNvGrpSpPr>
          <p:nvPr/>
        </p:nvGrpSpPr>
        <p:grpSpPr>
          <a:xfrm>
            <a:off x="488351" y="1687016"/>
            <a:ext cx="5413809" cy="242114"/>
            <a:chOff x="508000" y="2092351"/>
            <a:chExt cx="5096165" cy="20313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B259CD-7EC3-D1F3-5770-C6C292C58B6A}"/>
                </a:ext>
              </a:extLst>
            </p:cNvPr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08000" y="2092351"/>
              <a:ext cx="5096165" cy="203133"/>
            </a:xfrm>
            <a:prstGeom prst="rect">
              <a:avLst/>
            </a:prstGeom>
          </p:spPr>
          <p:txBody>
            <a:bodyPr vert="horz" wrap="square" lIns="0" tIns="0" rIns="0" bIns="18288" rtlCol="0" anchor="b" anchorCtr="0">
              <a:noAutofit/>
            </a:bodyPr>
            <a:lstStyle>
              <a:lvl1pPr marL="0" lvl="0" indent="0" defTabSz="12180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2024" lvl="1" indent="-192024" defTabSz="1218026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600" baseline="0">
                  <a:latin typeface="+mn-lt"/>
                </a:defRPr>
              </a:lvl2pPr>
              <a:lvl3pPr marL="457200" lvl="2" indent="-265176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12648" lvl="3" indent="-155448" defTabSz="1218026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600" baseline="0">
                  <a:latin typeface="+mn-lt"/>
                </a:defRPr>
              </a:lvl4pPr>
              <a:lvl5pPr marL="749808" lvl="4" indent="-128016" defTabSz="12180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6pPr>
              <a:lvl7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7pPr>
              <a:lvl8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8pPr>
              <a:lvl9pPr marL="1020030" indent="-177089" defTabSz="12180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sz="2176" baseline="0">
                  <a:latin typeface="+mn-lt"/>
                </a:defRPr>
              </a:lvl9pPr>
            </a:lstStyle>
            <a:p>
              <a:r>
                <a:rPr lang="en-US" sz="1400" b="1" dirty="0">
                  <a:solidFill>
                    <a:schemeClr val="accent2"/>
                  </a:solidFill>
                  <a:latin typeface="ShellBook" panose="00000500000000000000" pitchFamily="50" charset="0"/>
                  <a:sym typeface="ShellBook" panose="00000500000000000000" pitchFamily="50" charset="0"/>
                </a:rPr>
                <a:t>How the DIY tool will work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0A5CCD-87E0-B32A-997E-41B2BBBEAB25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2295484"/>
              <a:ext cx="5096165" cy="0"/>
            </a:xfrm>
            <a:prstGeom prst="line">
              <a:avLst/>
            </a:prstGeom>
            <a:ln w="9525">
              <a:solidFill>
                <a:schemeClr val="accent2">
                  <a:alpha val="6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833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41" hidden="1">
            <a:extLst>
              <a:ext uri="{FF2B5EF4-FFF2-40B4-BE49-F238E27FC236}">
                <a16:creationId xmlns:a16="http://schemas.microsoft.com/office/drawing/2014/main" id="{1F239165-C510-468B-8A1B-BE6F7A8AF6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5871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70" imgH="371" progId="TCLayout.ActiveDocument.1">
                  <p:embed/>
                </p:oleObj>
              </mc:Choice>
              <mc:Fallback>
                <p:oleObj name="think-cell Slide" r:id="rId6" imgW="370" imgH="371" progId="TCLayout.ActiveDocument.1">
                  <p:embed/>
                  <p:pic>
                    <p:nvPicPr>
                      <p:cNvPr id="42" name="Object 41" hidden="1">
                        <a:extLst>
                          <a:ext uri="{FF2B5EF4-FFF2-40B4-BE49-F238E27FC236}">
                            <a16:creationId xmlns:a16="http://schemas.microsoft.com/office/drawing/2014/main" id="{1F239165-C510-468B-8A1B-BE6F7A8AF6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CF6CAFB-017F-4624-AEBC-E13B0DCBA3F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ShellBold" panose="000008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36B6-673E-4BD5-84BA-E77E9E29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80" y="705871"/>
            <a:ext cx="9223370" cy="33868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GB" dirty="0"/>
              <a:t>Alternative tools being sourced by IDT</a:t>
            </a:r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7A5A38-8BCF-4D22-A0CA-911EF93D9ADE}"/>
              </a:ext>
            </a:extLst>
          </p:cNvPr>
          <p:cNvGrpSpPr/>
          <p:nvPr/>
        </p:nvGrpSpPr>
        <p:grpSpPr>
          <a:xfrm>
            <a:off x="9984087" y="34186"/>
            <a:ext cx="2207913" cy="365760"/>
            <a:chOff x="9984087" y="34186"/>
            <a:chExt cx="2207913" cy="365760"/>
          </a:xfrm>
        </p:grpSpPr>
        <p:sp>
          <p:nvSpPr>
            <p:cNvPr id="56" name="Action Button: Go Back or Previous 55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535CD205-1E7B-4959-997F-13544B348081}"/>
                </a:ext>
              </a:extLst>
            </p:cNvPr>
            <p:cNvSpPr/>
            <p:nvPr/>
          </p:nvSpPr>
          <p:spPr>
            <a:xfrm>
              <a:off x="10441870" y="34186"/>
              <a:ext cx="365760" cy="365760"/>
            </a:xfrm>
            <a:prstGeom prst="actionButtonBackPrevious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7" name="Action Button: Go Home 56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FC9E022E-7AA9-4150-9241-AF3D5B32A418}"/>
                </a:ext>
              </a:extLst>
            </p:cNvPr>
            <p:cNvSpPr/>
            <p:nvPr/>
          </p:nvSpPr>
          <p:spPr>
            <a:xfrm>
              <a:off x="9984087" y="34186"/>
              <a:ext cx="365760" cy="365760"/>
            </a:xfrm>
            <a:prstGeom prst="actionButtonHom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8" name="Action Button: Go Forward or Next 57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3A9E8DF8-228E-4304-863F-B3ACBE41242E}"/>
                </a:ext>
              </a:extLst>
            </p:cNvPr>
            <p:cNvSpPr/>
            <p:nvPr/>
          </p:nvSpPr>
          <p:spPr>
            <a:xfrm>
              <a:off x="10899653" y="34186"/>
              <a:ext cx="365760" cy="365760"/>
            </a:xfrm>
            <a:prstGeom prst="actionButtonForwardNex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59" name="Action Button: Go to Beginning 58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A3608A34-3466-4F00-B84F-DEFAB27BCDE2}"/>
                </a:ext>
              </a:extLst>
            </p:cNvPr>
            <p:cNvSpPr/>
            <p:nvPr/>
          </p:nvSpPr>
          <p:spPr>
            <a:xfrm>
              <a:off x="11371800" y="34186"/>
              <a:ext cx="365760" cy="365760"/>
            </a:xfrm>
            <a:prstGeom prst="actionButtonBeginning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  <p:sp>
          <p:nvSpPr>
            <p:cNvPr id="60" name="Action Button: Go to End 59">
              <a:hlinkClick r:id="" action="ppaction://hlinkshowjump?jump=lastslide" highlightClick="1"/>
              <a:extLst>
                <a:ext uri="{FF2B5EF4-FFF2-40B4-BE49-F238E27FC236}">
                  <a16:creationId xmlns:a16="http://schemas.microsoft.com/office/drawing/2014/main" id="{65302352-E660-4A09-8AAD-383720D216FA}"/>
                </a:ext>
              </a:extLst>
            </p:cNvPr>
            <p:cNvSpPr/>
            <p:nvPr/>
          </p:nvSpPr>
          <p:spPr>
            <a:xfrm>
              <a:off x="11826240" y="34186"/>
              <a:ext cx="365760" cy="365760"/>
            </a:xfrm>
            <a:prstGeom prst="actionButtonEnd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1600" dirty="0" err="1"/>
            </a:p>
          </p:txBody>
        </p:sp>
      </p:grp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7B558CDB-2E3B-42AB-9F48-5087BB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219170" rtl="0" eaLnBrk="1" latinLnBrk="0" hangingPunct="1">
              <a:defRPr sz="850" kern="120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5CE35C-8457-844B-63D5-9F2008BCBECF}"/>
              </a:ext>
            </a:extLst>
          </p:cNvPr>
          <p:cNvSpPr txBox="1"/>
          <p:nvPr/>
        </p:nvSpPr>
        <p:spPr>
          <a:xfrm>
            <a:off x="549280" y="1457325"/>
            <a:ext cx="3878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WAVE: A tool used in Shell before Fit4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8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4147746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24" imgH="526" progId="TCLayout.ActiveDocument.1">
                  <p:embed/>
                </p:oleObj>
              </mc:Choice>
              <mc:Fallback>
                <p:oleObj name="think-cell Slide" r:id="rId3" imgW="524" imgH="52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024" y="610047"/>
            <a:ext cx="9629775" cy="276999"/>
          </a:xfrm>
        </p:spPr>
        <p:txBody>
          <a:bodyPr vert="horz"/>
          <a:lstStyle/>
          <a:p>
            <a:r>
              <a:rPr lang="en-GB" sz="1800" dirty="0">
                <a:latin typeface="ShellBook" panose="00000500000000000000" pitchFamily="2" charset="0"/>
              </a:rPr>
              <a:t>Business Transformation (BCP) for </a:t>
            </a:r>
            <a:r>
              <a:rPr lang="en-US" sz="1800" dirty="0">
                <a:latin typeface="ShellBook" panose="00000500000000000000" pitchFamily="2" charset="0"/>
              </a:rPr>
              <a:t>Program Management Business Delivery and </a:t>
            </a:r>
            <a:r>
              <a:rPr lang="en-US" sz="1800" dirty="0" err="1">
                <a:latin typeface="ShellBook" panose="00000500000000000000" pitchFamily="2" charset="0"/>
              </a:rPr>
              <a:t>Opex</a:t>
            </a:r>
            <a:r>
              <a:rPr lang="en-US" sz="1800" dirty="0">
                <a:latin typeface="ShellBook" panose="00000500000000000000" pitchFamily="2" charset="0"/>
              </a:rPr>
              <a:t> Optimization</a:t>
            </a:r>
            <a:endParaRPr lang="en-GB" sz="1800" dirty="0">
              <a:latin typeface="Shell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E1ADB-11EE-B20B-AED0-887CB94DFBB3}"/>
              </a:ext>
            </a:extLst>
          </p:cNvPr>
          <p:cNvSpPr txBox="1"/>
          <p:nvPr/>
        </p:nvSpPr>
        <p:spPr>
          <a:xfrm>
            <a:off x="657225" y="1020396"/>
            <a:ext cx="108775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Temporary </a:t>
            </a:r>
            <a:r>
              <a:rPr lang="en-US" dirty="0">
                <a:solidFill>
                  <a:srgbClr val="000000"/>
                </a:solidFill>
                <a:latin typeface="ShellBook" panose="00000500000000000000" pitchFamily="2" charset="0"/>
                <a:ea typeface="Times New Roman" panose="02020603050405020304" pitchFamily="18" charset="0"/>
              </a:rPr>
              <a:t>w</a:t>
            </a:r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orkaround for business continuity in the event of unavailability of IT applications:</a:t>
            </a:r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Manual Operations:</a:t>
            </a:r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 If IT systems are down, revert to paper-based or offline workflows where possible.</a:t>
            </a:r>
          </a:p>
          <a:p>
            <a:pPr marL="752231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hellBook" panose="00000500000000000000" pitchFamily="2" charset="0"/>
                <a:ea typeface="Times New Roman" panose="02020603050405020304" pitchFamily="18" charset="0"/>
              </a:rPr>
              <a:t>Develop Project Charter for each Initiative.</a:t>
            </a:r>
          </a:p>
          <a:p>
            <a:pPr marL="752231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hellBook" panose="00000500000000000000" pitchFamily="2" charset="0"/>
                <a:ea typeface="Times New Roman" panose="02020603050405020304" pitchFamily="18" charset="0"/>
              </a:rPr>
              <a:t>Print out project charters which contains </a:t>
            </a:r>
            <a:r>
              <a:rPr lang="en-US" sz="1600" dirty="0">
                <a:solidFill>
                  <a:srgbClr val="000000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clear actions (milestones), roles and responsibilities</a:t>
            </a:r>
            <a:r>
              <a:rPr lang="en-US" dirty="0">
                <a:solidFill>
                  <a:srgbClr val="000000"/>
                </a:solidFill>
                <a:latin typeface="ShellBook" panose="00000500000000000000" pitchFamily="2" charset="0"/>
                <a:ea typeface="Times New Roman" panose="02020603050405020304" pitchFamily="18" charset="0"/>
              </a:rPr>
              <a:t> and store manually in a hard copy folder.</a:t>
            </a:r>
          </a:p>
          <a:p>
            <a:pPr marL="752231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Track progress and forecast future delivery (On desktop, excel, power point or manually on paper).</a:t>
            </a:r>
          </a:p>
          <a:p>
            <a:pPr marL="752231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When the system is available, Business Transformation will notify functions using standard network communication channels</a:t>
            </a:r>
            <a:endParaRPr lang="en-US" sz="1600" dirty="0">
              <a:solidFill>
                <a:srgbClr val="000000"/>
              </a:solidFill>
              <a:latin typeface="ShellBook" panose="00000500000000000000" pitchFamily="50" charset="0"/>
              <a:sym typeface="ShellBook" panose="00000500000000000000" pitchFamily="50" charset="0"/>
            </a:endParaRPr>
          </a:p>
          <a:p>
            <a:pPr marL="752231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ShellBook" panose="00000500000000000000" pitchFamily="50" charset="0"/>
                <a:sym typeface="ShellBook" panose="00000500000000000000" pitchFamily="50" charset="0"/>
              </a:rPr>
              <a:t>Initiative owners make the entries into the tool.</a:t>
            </a:r>
          </a:p>
          <a:p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Alternative Communication Channels:</a:t>
            </a:r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 If internal email and messaging are down:</a:t>
            </a:r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Use mobile networks (SMS, phone calls).</a:t>
            </a:r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ShellBook" panose="00000500000000000000" pitchFamily="2" charset="0"/>
                <a:ea typeface="Times New Roman" panose="02020603050405020304" pitchFamily="18" charset="0"/>
              </a:rPr>
              <a:t>Use WhatsApp group channel for nonbusiness communication, only to notify the team of the breach.</a:t>
            </a:r>
            <a:endParaRPr lang="en-US" dirty="0">
              <a:solidFill>
                <a:srgbClr val="000000"/>
              </a:solidFill>
              <a:effectLst/>
              <a:latin typeface="ShellBook" panose="00000500000000000000" pitchFamily="2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02859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BTACCENT" val="Text2"/>
  <p:tag name="ISNEWSLIDENUMBER" val="False"/>
  <p:tag name="PREVIOUSNAME" val="C:\Users\Dara Olufon\Box Sync\Nigeria - FFtF 2017\3. Presentations\Finance leads meeting\20170221 Finance leads meeting v3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B2Yv6vcSI2fxXSAeGoQ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P_MARVIN_VG_TB_SLIDE_IDENTIFIER" val="db6c6055e3238d9a1fa8eed6348eea9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U5bXIOn5akQqGJtl4ut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679596450961938"/>
  <p:tag name="LEFT" val="50"/>
  <p:tag name="TOP" val="118.4006"/>
  <p:tag name="HEIGHT" val="183.527"/>
  <p:tag name="WIDTH" val="269.31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679596450961938"/>
  <p:tag name="LEFT" val="50"/>
  <p:tag name="TOP" val="321.9276"/>
  <p:tag name="HEIGHT" val="183.527"/>
  <p:tag name="WIDTH" val="269.31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679596450961938"/>
  <p:tag name="LEFT" val="339.3143"/>
  <p:tag name="TOP" val="118.4006"/>
  <p:tag name="HEIGHT" val="183.527"/>
  <p:tag name="WIDTH" val="269.31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679596450961938"/>
  <p:tag name="LEFT" val="339.3143"/>
  <p:tag name="TOP" val="321.9276"/>
  <p:tag name="HEIGHT" val="183.527"/>
  <p:tag name="WIDTH" val="269.31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  <p:tag name="1LEVEL" val="10"/>
  <p:tag name="2LEVEL" val="5"/>
  <p:tag name="3LEVEL" val="2.5"/>
  <p:tag name="4LEVEL" val="1.25"/>
  <p:tag name="5LEVEL" val="0.6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P_MARVIN_VG_TB_SLIDE_IDENTIFIER" val="db6c6055e3238d9a1fa8eed6348eea9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U5bXIOn5akQqGJtl4ut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374678968160729"/>
  <p:tag name="LEFT" val="9.375039"/>
  <p:tag name="TOP" val="80"/>
  <p:tag name="HEIGHT" val="82.5"/>
  <p:tag name="WIDTH" val="93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P_MARVIN_VG_TB_SLIDE_IDENTIFIER" val="db6c6055e3238d9a1fa8eed6348eea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U5bXIOn5akQqGJtl4ut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4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WizKit V3_Template_Widescreen_07june2016 (003).potx [Read-Only]" id="{D24AAAEA-7A7E-4FC6-83E6-F1C501357D48}" vid="{287AE11D-B282-4C23-A4C8-B4A94E202CCF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86265bb-4d93-4199-82aa-631a58dc3f71">
      <Value>1</Value>
    </TaxCatchAl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B27EAFD3202E4E4786EE1B1ED3DF7BAE" ma:contentTypeVersion="5" ma:contentTypeDescription="Shell Document Content Type" ma:contentTypeScope="" ma:versionID="fda1358a668a8aedc98d3f6da629ad42">
  <xsd:schema xmlns:xsd="http://www.w3.org/2001/XMLSchema" xmlns:xs="http://www.w3.org/2001/XMLSchema" xmlns:p="http://schemas.microsoft.com/office/2006/metadata/properties" xmlns:ns1="http://schemas.microsoft.com/sharepoint/v3" xmlns:ns2="d86265bb-4d93-4199-82aa-631a58dc3f71" xmlns:ns3="17422080-d93b-4ad2-85af-39ba51308ce7" targetNamespace="http://schemas.microsoft.com/office/2006/metadata/properties" ma:root="true" ma:fieldsID="afc17c5ea193e34128e8a135336eae2d" ns1:_="" ns2:_="" ns3:_="">
    <xsd:import namespace="http://schemas.microsoft.com/sharepoint/v3"/>
    <xsd:import namespace="d86265bb-4d93-4199-82aa-631a58dc3f71"/>
    <xsd:import namespace="17422080-d93b-4ad2-85af-39ba51308ce7"/>
    <xsd:element name="properties">
      <xsd:complexType>
        <xsd:sequence>
          <xsd:element name="documentManagement">
            <xsd:complexType>
              <xsd:all>
                <xsd:element ref="ns1:SAEFSecurityClassificationTaxHTField0" minOccurs="0"/>
                <xsd:element ref="ns2:TaxCatchAll" minOccurs="0"/>
                <xsd:element ref="ns2:TaxCatchAllLabel" minOccurs="0"/>
                <xsd:element ref="ns3:MediaServiceObjectDetectorVersions" minOccurs="0"/>
                <xsd:element ref="ns3:MediaServiceSearchProperti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8" ma:taxonomy="true" ma:internalName="SAEFSecurityClassificationTaxHTField0" ma:taxonomyFieldName="SAEFSecurityClassification" ma:displayName="Security Classification" ma:readOnly="false" ma:default="1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265bb-4d93-4199-82aa-631a58dc3f71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03db977e-3b0f-451b-912f-9ad802337745}" ma:internalName="TaxCatchAll" ma:showField="CatchAllData" ma:web="d86265bb-4d93-4199-82aa-631a58dc3f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03db977e-3b0f-451b-912f-9ad802337745}" ma:internalName="TaxCatchAllLabel" ma:readOnly="true" ma:showField="CatchAllDataLabel" ma:web="d86265bb-4d93-4199-82aa-631a58dc3f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22080-d93b-4ad2-85af-39ba51308ce7" elementFormDefault="qualified">
    <xsd:import namespace="http://schemas.microsoft.com/office/2006/documentManagement/types"/>
    <xsd:import namespace="http://schemas.microsoft.com/office/infopath/2007/PartnerControls"/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47D45B-7136-4C27-B83D-5EA91E4DA2D2}">
  <ds:schemaRefs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17422080-d93b-4ad2-85af-39ba51308ce7"/>
    <ds:schemaRef ds:uri="d86265bb-4d93-4199-82aa-631a58dc3f7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462551-57AA-4CCA-BDD6-C21CBD1C69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F884B4-928D-40BE-99C8-FC796C2577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6265bb-4d93-4199-82aa-631a58dc3f71"/>
    <ds:schemaRef ds:uri="17422080-d93b-4ad2-85af-39ba51308c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Shell_CF_RDS598</Template>
  <TotalTime>243</TotalTime>
  <Words>530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Futura Bold</vt:lpstr>
      <vt:lpstr>Futura Medium</vt:lpstr>
      <vt:lpstr>ShellBold</vt:lpstr>
      <vt:lpstr>ShellBook</vt:lpstr>
      <vt:lpstr>Wingdings</vt:lpstr>
      <vt:lpstr>Shell_CF_RDS598</vt:lpstr>
      <vt:lpstr>4_Shell_CF_RDS598</vt:lpstr>
      <vt:lpstr>Shell layouts with footer</vt:lpstr>
      <vt:lpstr>think-cell Slide</vt:lpstr>
      <vt:lpstr>Business Delivery and Opex Optimization</vt:lpstr>
      <vt:lpstr>Fit4 – In Shell environment (Not Available to Renaissance)</vt:lpstr>
      <vt:lpstr>DIY Alternative for Business Continuity</vt:lpstr>
      <vt:lpstr>Alternative tools being sourced by IDT</vt:lpstr>
      <vt:lpstr>Business Transformation (BCP) for Program Management Business Delivery and Opex Optimization</vt:lpstr>
      <vt:lpstr>PowerPoint Presentation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Balameenakshi S</dc:creator>
  <cp:lastModifiedBy>Bejide, Isaac SPDC-IUC/G/WP</cp:lastModifiedBy>
  <cp:revision>30</cp:revision>
  <cp:lastPrinted>2008-09-19T11:06:26Z</cp:lastPrinted>
  <dcterms:created xsi:type="dcterms:W3CDTF">2017-02-21T00:42:49Z</dcterms:created>
  <dcterms:modified xsi:type="dcterms:W3CDTF">2025-01-31T14:25:31Z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  <property fmtid="{D5CDD505-2E9C-101B-9397-08002B2CF9AE}" pid="13" name="ContentTypeId">
    <vt:lpwstr>0x0101006F0A470EEB1140E7AA14F4CE8A50B54C0001CB1477F4DD432AA86DD56CC3887AF400B27EAFD3202E4E4786EE1B1ED3DF7BAE</vt:lpwstr>
  </property>
  <property fmtid="{D5CDD505-2E9C-101B-9397-08002B2CF9AE}" pid="14" name="VGCompatibilityCheck Run On">
    <vt:lpwstr>7/28/2016 11:54:17 PM</vt:lpwstr>
  </property>
  <property fmtid="{D5CDD505-2E9C-101B-9397-08002B2CF9AE}" pid="15" name="SAEFSecurityClassification">
    <vt:lpwstr>1;#Restricted|21aa7f98-4035-4019-a764-107acb7269af</vt:lpwstr>
  </property>
</Properties>
</file>