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tags/tag78.xml" ContentType="application/vnd.openxmlformats-officedocument.presentationml.tags+xml"/>
  <Override PartName="/ppt/theme/theme6.xml" ContentType="application/vnd.openxmlformats-officedocument.theme+xml"/>
  <Override PartName="/ppt/tags/tag79.xml" ContentType="application/vnd.openxmlformats-officedocument.presentationml.tags+xml"/>
  <Override PartName="/ppt/notesSlides/notesSlide1.xml" ContentType="application/vnd.openxmlformats-officedocument.presentationml.notesSlide+xml"/>
  <Override PartName="/ppt/tags/tag8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6"/>
    <p:sldMasterId id="2147483683" r:id="rId7"/>
    <p:sldMasterId id="2147483707" r:id="rId8"/>
    <p:sldMasterId id="2147483712" r:id="rId9"/>
    <p:sldMasterId id="2147483891" r:id="rId10"/>
  </p:sldMasterIdLst>
  <p:notesMasterIdLst>
    <p:notesMasterId r:id="rId16"/>
  </p:notesMasterIdLst>
  <p:sldIdLst>
    <p:sldId id="2147374500" r:id="rId11"/>
    <p:sldId id="2147374499" r:id="rId12"/>
    <p:sldId id="2147374501" r:id="rId13"/>
    <p:sldId id="2147374502" r:id="rId14"/>
    <p:sldId id="354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D44C96-14D4-4FD2-8C64-BBA6F55ECD5A}">
          <p14:sldIdLst>
            <p14:sldId id="2147374500"/>
            <p14:sldId id="2147374499"/>
            <p14:sldId id="2147374501"/>
            <p14:sldId id="2147374502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jide, Isaac SPDC-UPC/G/T" initials="BIS" lastIdx="1" clrIdx="0">
    <p:extLst>
      <p:ext uri="{19B8F6BF-5375-455C-9EA6-DF929625EA0E}">
        <p15:presenceInfo xmlns:p15="http://schemas.microsoft.com/office/powerpoint/2012/main" userId="S::Isaac.Bejide@shell.com::4abde624-83e8-4394-9887-e2e2b8de45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6E7"/>
    <a:srgbClr val="FDEDCC"/>
    <a:srgbClr val="000000"/>
    <a:srgbClr val="FFCC66"/>
    <a:srgbClr val="C3C3C3"/>
    <a:srgbClr val="A6A6A6"/>
    <a:srgbClr val="00FF00"/>
    <a:srgbClr val="3BA7A2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5652" autoAdjust="0"/>
  </p:normalViewPr>
  <p:slideViewPr>
    <p:cSldViewPr snapToGrid="0">
      <p:cViewPr varScale="1">
        <p:scale>
          <a:sx n="110" d="100"/>
          <a:sy n="110" d="100"/>
        </p:scale>
        <p:origin x="726" y="10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3.xml"/><Relationship Id="rId13" Type="http://schemas.openxmlformats.org/officeDocument/2006/relationships/slide" Target="slides/slide3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2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1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10" Type="http://schemas.openxmlformats.org/officeDocument/2006/relationships/slideMaster" Target="slideMasters/slideMaster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4.xml"/><Relationship Id="rId14" Type="http://schemas.openxmlformats.org/officeDocument/2006/relationships/slide" Target="slides/slide4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Futura Medium" panose="00000400000000000000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433AA-C996-45E1-B848-0E7EDD33466A}" type="datetimeFigureOut">
              <a:rPr lang="en-GB" smtClean="0">
                <a:latin typeface="Futura Medium" panose="00000400000000000000" pitchFamily="2" charset="0"/>
              </a:rPr>
              <a:t>01/04/2023</a:t>
            </a:fld>
            <a:endParaRPr lang="en-GB">
              <a:latin typeface="Futura Medium" panose="00000400000000000000" pitchFamily="2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>
              <a:latin typeface="Futura Medium" panose="00000400000000000000" pitchFamily="2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Futura Medium" panose="00000400000000000000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2855F-0D1D-4EEF-B617-56827AC17E38}" type="slidenum">
              <a:rPr lang="en-GB" smtClean="0">
                <a:latin typeface="Futura Medium" panose="00000400000000000000" pitchFamily="2" charset="0"/>
              </a:rPr>
              <a:t>‹#›</a:t>
            </a:fld>
            <a:endParaRPr lang="en-GB"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1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22855F-0D1D-4EEF-B617-56827AC17E3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729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22855F-0D1D-4EEF-B617-56827AC17E3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0000400000000000000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00004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7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7.xml"/><Relationship Id="rId4" Type="http://schemas.openxmlformats.org/officeDocument/2006/relationships/image" Target="../media/image4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4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7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8.xml"/><Relationship Id="rId4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76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auto">
          <a:xfrm>
            <a:off x="8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auto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8" name="Picture 17" descr="PECTEN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1778011" y="3765268"/>
            <a:ext cx="6694609" cy="21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noProof="0">
                <a:solidFill>
                  <a:schemeClr val="accent6"/>
                </a:solidFill>
                <a:latin typeface="+mn-lt"/>
              </a:rPr>
              <a:t>Document type | </a:t>
            </a:r>
            <a:r>
              <a:rPr lang="en-US" sz="1400" kern="1200" baseline="0" noProof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Date</a:t>
            </a:r>
            <a:endParaRPr lang="en-US" sz="1400" baseline="0" noProof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778011" y="1161746"/>
            <a:ext cx="6694609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8011" y="2602007"/>
            <a:ext cx="6694609" cy="215444"/>
          </a:xfrm>
        </p:spPr>
        <p:txBody>
          <a:bodyPr>
            <a:spAutoFit/>
          </a:bodyPr>
          <a:lstStyle>
            <a:lvl1pPr algn="l">
              <a:defRPr sz="1400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1061355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88663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3872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109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602"/>
            <a:ext cx="11567584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516" tIns="133160" rIns="35988" bIns="0" numCol="1" anchor="t" anchorCtr="0" compatLnSpc="1">
            <a:prstTxWarp prst="textNoShape">
              <a:avLst/>
            </a:prstTxWarp>
          </a:bodyPr>
          <a:lstStyle/>
          <a:p>
            <a:pPr defTabSz="914109" eaLnBrk="0" hangingPunct="0">
              <a:lnSpc>
                <a:spcPct val="90000"/>
              </a:lnSpc>
            </a:pPr>
            <a:endParaRPr lang="en-US" sz="2449" b="1">
              <a:solidFill>
                <a:srgbClr val="D42E12"/>
              </a:solidFill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1177" y="295202"/>
            <a:ext cx="1084617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24422" y="1312202"/>
            <a:ext cx="10945281" cy="1545018"/>
          </a:xfrm>
        </p:spPr>
        <p:txBody>
          <a:bodyPr/>
          <a:lstStyle>
            <a:lvl1pPr marL="0" indent="0" defTabSz="268202">
              <a:lnSpc>
                <a:spcPct val="120000"/>
              </a:lnSpc>
              <a:spcBef>
                <a:spcPts val="0"/>
              </a:spcBef>
              <a:defRPr/>
            </a:lvl1pPr>
            <a:lvl2pPr marL="271376" indent="-271376" defTabSz="268202">
              <a:lnSpc>
                <a:spcPct val="120000"/>
              </a:lnSpc>
              <a:spcBef>
                <a:spcPts val="0"/>
              </a:spcBef>
              <a:defRPr/>
            </a:lvl2pPr>
            <a:lvl3pPr marL="450706" indent="-180918" defTabSz="26820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41"/>
            </a:lvl3pPr>
            <a:lvl4pPr defTabSz="26820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32"/>
            </a:lvl4pPr>
            <a:lvl5pPr defTabSz="26820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28"/>
            </a:lvl5pPr>
            <a:lvl6pPr defTabSz="268202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268932"/>
      </p:ext>
    </p:extLst>
  </p:cSld>
  <p:clrMapOvr>
    <a:masterClrMapping/>
  </p:clrMapOvr>
  <p:transition/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1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1" y="960120"/>
            <a:ext cx="9899747" cy="1584040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799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1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799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60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1" y="645968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8826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23">
          <p15:clr>
            <a:srgbClr val="FBAE40"/>
          </p15:clr>
        </p15:guide>
        <p15:guide id="2" pos="7357">
          <p15:clr>
            <a:srgbClr val="FBAE40"/>
          </p15:clr>
        </p15:guide>
        <p15:guide id="3" pos="1121">
          <p15:clr>
            <a:srgbClr val="FBAE40"/>
          </p15:clr>
        </p15:guide>
        <p15:guide id="4" orient="horz" pos="407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1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1" y="960122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799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1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799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5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60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1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9" y="2795384"/>
            <a:ext cx="4830819" cy="3049484"/>
          </a:xfrm>
        </p:spPr>
        <p:txBody>
          <a:bodyPr/>
          <a:lstStyle>
            <a:lvl1pPr>
              <a:defRPr sz="2132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42425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5" y="3556004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799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2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80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1" y="4059938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399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1" y="5120642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4414979" y="6462702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900">
                <a:solidFill>
                  <a:srgbClr val="C00000"/>
                </a:solidFill>
                <a:latin typeface="+mn-lt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8383370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2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2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5" y="3556004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799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80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1" y="4059938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399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1" y="5120642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4414979" y="6462702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900">
                <a:solidFill>
                  <a:srgbClr val="C00000"/>
                </a:solidFill>
                <a:latin typeface="+mn-lt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879811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1" y="1528765"/>
            <a:ext cx="11171238" cy="4830761"/>
          </a:xfrm>
        </p:spPr>
        <p:txBody>
          <a:bodyPr/>
          <a:lstStyle>
            <a:lvl1pPr marL="0" indent="0" defTabSz="357601">
              <a:lnSpc>
                <a:spcPct val="140000"/>
              </a:lnSpc>
              <a:spcBef>
                <a:spcPts val="0"/>
              </a:spcBef>
              <a:defRPr sz="1999"/>
            </a:lvl1pPr>
            <a:lvl2pPr marL="277117" indent="-277117" defTabSz="357601">
              <a:lnSpc>
                <a:spcPct val="140000"/>
              </a:lnSpc>
              <a:spcBef>
                <a:spcPts val="0"/>
              </a:spcBef>
              <a:defRPr sz="1999"/>
            </a:lvl2pPr>
            <a:lvl3pPr marL="521843" indent="-251924" defTabSz="35760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999"/>
            </a:lvl3pPr>
            <a:lvl4pPr defTabSz="35760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999"/>
            </a:lvl4pPr>
            <a:lvl5pPr defTabSz="35760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799"/>
            </a:lvl5pPr>
            <a:lvl6pPr defTabSz="35760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4414979" y="6462702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900">
                <a:solidFill>
                  <a:srgbClr val="C00000"/>
                </a:solidFill>
                <a:latin typeface="+mn-lt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1247009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2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1" y="1528765"/>
            <a:ext cx="11171238" cy="4830761"/>
          </a:xfrm>
        </p:spPr>
        <p:txBody>
          <a:bodyPr/>
          <a:lstStyle>
            <a:lvl1pPr marL="0" indent="0" defTabSz="357601">
              <a:lnSpc>
                <a:spcPct val="140000"/>
              </a:lnSpc>
              <a:spcBef>
                <a:spcPts val="0"/>
              </a:spcBef>
              <a:defRPr sz="1999"/>
            </a:lvl1pPr>
            <a:lvl2pPr marL="277117" indent="-277117" defTabSz="357601">
              <a:lnSpc>
                <a:spcPct val="140000"/>
              </a:lnSpc>
              <a:spcBef>
                <a:spcPts val="0"/>
              </a:spcBef>
              <a:defRPr sz="1999"/>
            </a:lvl2pPr>
            <a:lvl3pPr marL="521843" indent="-251924" defTabSz="35760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999"/>
            </a:lvl3pPr>
            <a:lvl4pPr defTabSz="35760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999"/>
            </a:lvl4pPr>
            <a:lvl5pPr defTabSz="35760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799"/>
            </a:lvl5pPr>
            <a:lvl6pPr defTabSz="35760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4414979" y="6462702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900">
                <a:solidFill>
                  <a:srgbClr val="C00000"/>
                </a:solidFill>
                <a:latin typeface="+mn-lt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8258274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1" y="1528763"/>
            <a:ext cx="11171238" cy="4830762"/>
          </a:xfrm>
        </p:spPr>
        <p:txBody>
          <a:bodyPr/>
          <a:lstStyle>
            <a:lvl1pPr marL="0" indent="0" defTabSz="357601">
              <a:lnSpc>
                <a:spcPct val="140000"/>
              </a:lnSpc>
              <a:spcBef>
                <a:spcPts val="0"/>
              </a:spcBef>
              <a:defRPr sz="1999"/>
            </a:lvl1pPr>
            <a:lvl2pPr marL="277117" indent="-277117" defTabSz="357601">
              <a:lnSpc>
                <a:spcPct val="140000"/>
              </a:lnSpc>
              <a:spcBef>
                <a:spcPts val="0"/>
              </a:spcBef>
              <a:defRPr sz="1999"/>
            </a:lvl2pPr>
            <a:lvl3pPr marL="521843" indent="-251924" defTabSz="35760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999"/>
            </a:lvl3pPr>
            <a:lvl4pPr defTabSz="35760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999"/>
            </a:lvl4pPr>
            <a:lvl5pPr defTabSz="35760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799"/>
            </a:lvl5pPr>
            <a:lvl6pPr defTabSz="35760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4414979" y="6462702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900">
                <a:solidFill>
                  <a:srgbClr val="C00000"/>
                </a:solidFill>
                <a:latin typeface="+mn-lt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959702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399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1" y="1528763"/>
            <a:ext cx="11171238" cy="4830762"/>
          </a:xfrm>
        </p:spPr>
        <p:txBody>
          <a:bodyPr/>
          <a:lstStyle>
            <a:lvl1pPr marL="0" indent="0" defTabSz="357601">
              <a:lnSpc>
                <a:spcPct val="140000"/>
              </a:lnSpc>
              <a:spcBef>
                <a:spcPts val="0"/>
              </a:spcBef>
              <a:defRPr sz="1600"/>
            </a:lvl1pPr>
            <a:lvl2pPr marL="215835" indent="-215835" defTabSz="357601">
              <a:lnSpc>
                <a:spcPct val="140000"/>
              </a:lnSpc>
              <a:spcBef>
                <a:spcPts val="0"/>
              </a:spcBef>
              <a:defRPr sz="1600"/>
            </a:lvl2pPr>
            <a:lvl3pPr marL="411040" indent="-195204" defTabSz="35760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96721" indent="-185682" defTabSz="35760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533" indent="-155528" defTabSz="35760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400"/>
            </a:lvl5pPr>
            <a:lvl6pPr marL="914126" indent="-144420" defTabSz="35760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4414979" y="6462702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900">
                <a:solidFill>
                  <a:srgbClr val="C00000"/>
                </a:solidFill>
                <a:latin typeface="+mn-lt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035425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26774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4067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399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5" y="1528766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999"/>
            </a:lvl1pPr>
            <a:lvl2pPr marL="277117" indent="-277117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999"/>
            </a:lvl2pPr>
            <a:lvl3pPr marL="521843" indent="-25192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999"/>
            </a:lvl3pPr>
            <a:lvl4pPr marL="755773" indent="-24112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999"/>
            </a:lvl4pPr>
            <a:lvl5pPr marL="964511" indent="-212336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799"/>
            </a:lvl5pPr>
            <a:lvl6pPr marL="1144457" indent="-179946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4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999"/>
            </a:lvl1pPr>
            <a:lvl2pPr marL="277117" indent="-277117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999"/>
            </a:lvl2pPr>
            <a:lvl3pPr marL="521843" indent="-251924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999"/>
            </a:lvl3pPr>
            <a:lvl4pPr marL="755773" indent="-241222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999"/>
            </a:lvl4pPr>
            <a:lvl5pPr marL="964511" indent="-212336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799"/>
            </a:lvl5pPr>
            <a:lvl6pPr marL="1144457" indent="-179946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4414979" y="6462702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900">
                <a:solidFill>
                  <a:srgbClr val="C00000"/>
                </a:solidFill>
                <a:latin typeface="+mn-lt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92674285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399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8804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5" y="1528766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999"/>
            </a:lvl1pPr>
            <a:lvl2pPr marL="277117" indent="-277117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999"/>
            </a:lvl2pPr>
            <a:lvl3pPr marL="521843" indent="-25192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999"/>
            </a:lvl3pPr>
            <a:lvl4pPr marL="755773" indent="-241128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999"/>
            </a:lvl4pPr>
            <a:lvl5pPr marL="964511" indent="-212336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799"/>
            </a:lvl5pPr>
            <a:lvl6pPr marL="1144457" indent="-179946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4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999"/>
            </a:lvl1pPr>
            <a:lvl2pPr marL="277117" indent="-277117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999"/>
            </a:lvl2pPr>
            <a:lvl3pPr marL="521843" indent="-251924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999"/>
            </a:lvl3pPr>
            <a:lvl4pPr marL="755773" indent="-241222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999"/>
            </a:lvl4pPr>
            <a:lvl5pPr marL="964511" indent="-212336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799"/>
            </a:lvl5pPr>
            <a:lvl6pPr marL="1144457" indent="-179946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4414979" y="6462702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900">
                <a:solidFill>
                  <a:srgbClr val="C00000"/>
                </a:solidFill>
                <a:latin typeface="+mn-lt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6377773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399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8804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5935" indent="-21593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277" indent="-194342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421" indent="-18714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570" indent="-15475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126" indent="-143957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4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5935" indent="-215935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277" indent="-194342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421" indent="-187144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570" indent="-154754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126" indent="-143957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4414979" y="6462702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900">
                <a:solidFill>
                  <a:srgbClr val="C00000"/>
                </a:solidFill>
                <a:latin typeface="+mn-lt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9599316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3" y="6201071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2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399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8804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880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3"/>
            <a:ext cx="5468938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880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31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880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5"/>
            <a:ext cx="5468938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880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3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4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880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3"/>
            <a:ext cx="5464175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880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31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9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3801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880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5"/>
            <a:ext cx="5464175" cy="26968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880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4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9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4414979" y="6462702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900">
                <a:solidFill>
                  <a:srgbClr val="C00000"/>
                </a:solidFill>
                <a:latin typeface="+mn-lt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4548576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2" y="4313786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761994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1" y="2636982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1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799" b="0" cap="none" baseline="0">
                <a:solidFill>
                  <a:schemeClr val="tx1"/>
                </a:solidFill>
                <a:latin typeface="+mj-lt"/>
              </a:defRPr>
            </a:lvl1pPr>
            <a:lvl2pPr marL="609402" indent="0">
              <a:buNone/>
              <a:defRPr sz="2399"/>
            </a:lvl2pPr>
            <a:lvl3pPr marL="1218804" indent="0">
              <a:buNone/>
              <a:defRPr sz="2132"/>
            </a:lvl3pPr>
            <a:lvl4pPr marL="1828205" indent="0">
              <a:buNone/>
              <a:defRPr sz="1866"/>
            </a:lvl4pPr>
            <a:lvl5pPr marL="2437607" indent="0">
              <a:buNone/>
              <a:defRPr sz="1866"/>
            </a:lvl5pPr>
            <a:lvl6pPr marL="3047010" indent="0">
              <a:buNone/>
              <a:defRPr sz="1866"/>
            </a:lvl6pPr>
            <a:lvl7pPr marL="3656412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4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8804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0764" algn="l"/>
              </a:tabLst>
              <a:defRPr lang="en-GB" sz="19994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/>
              <a:t>0.0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60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65978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4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799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7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2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6" y="4028766"/>
            <a:ext cx="6177756" cy="865472"/>
          </a:xfrm>
          <a:noFill/>
        </p:spPr>
        <p:txBody>
          <a:bodyPr lIns="0" tIns="0" rIns="0"/>
          <a:lstStyle>
            <a:lvl1pPr>
              <a:defRPr sz="2399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6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2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4414979" y="6462702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900">
                <a:solidFill>
                  <a:srgbClr val="C00000"/>
                </a:solidFill>
                <a:latin typeface="+mn-lt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5349543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399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8804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4414979" y="6462702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900">
                <a:solidFill>
                  <a:srgbClr val="C00000"/>
                </a:solidFill>
                <a:latin typeface="+mn-lt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7781957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399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8804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4414979" y="6462702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900">
                <a:solidFill>
                  <a:srgbClr val="C00000"/>
                </a:solidFill>
                <a:latin typeface="+mn-lt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813103767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2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11166562" cy="2861742"/>
          </a:xfrm>
        </p:spPr>
        <p:txBody>
          <a:bodyPr/>
          <a:lstStyle>
            <a:lvl1pPr>
              <a:lnSpc>
                <a:spcPct val="110000"/>
              </a:lnSpc>
              <a:defRPr lang="en-US" sz="3399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4414979" y="6462702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900">
                <a:solidFill>
                  <a:srgbClr val="C00000"/>
                </a:solidFill>
                <a:latin typeface="+mn-lt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7252256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2" y="4313786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gray">
          <a:xfrm>
            <a:off x="761994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2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1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799" b="0" cap="none" baseline="0">
                <a:solidFill>
                  <a:schemeClr val="tx1"/>
                </a:solidFill>
                <a:latin typeface="+mj-lt"/>
              </a:defRPr>
            </a:lvl1pPr>
            <a:lvl2pPr marL="609402" indent="0">
              <a:buNone/>
              <a:defRPr sz="2399"/>
            </a:lvl2pPr>
            <a:lvl3pPr marL="1218804" indent="0">
              <a:buNone/>
              <a:defRPr sz="2132"/>
            </a:lvl3pPr>
            <a:lvl4pPr marL="1828205" indent="0">
              <a:buNone/>
              <a:defRPr sz="1866"/>
            </a:lvl4pPr>
            <a:lvl5pPr marL="2437607" indent="0">
              <a:buNone/>
              <a:defRPr sz="1866"/>
            </a:lvl5pPr>
            <a:lvl6pPr marL="3047010" indent="0">
              <a:buNone/>
              <a:defRPr sz="1866"/>
            </a:lvl6pPr>
            <a:lvl7pPr marL="3656412" indent="0">
              <a:buNone/>
              <a:defRPr sz="1866"/>
            </a:lvl7pPr>
            <a:lvl8pPr marL="4265813" indent="0">
              <a:buNone/>
              <a:defRPr sz="1866"/>
            </a:lvl8pPr>
            <a:lvl9pPr marL="4875215" indent="0">
              <a:buNone/>
              <a:defRPr sz="18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60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4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799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799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799"/>
            </a:p>
          </p:txBody>
        </p:sp>
      </p:grpSp>
    </p:spTree>
    <p:extLst>
      <p:ext uri="{BB962C8B-B14F-4D97-AF65-F5344CB8AC3E}">
        <p14:creationId xmlns:p14="http://schemas.microsoft.com/office/powerpoint/2010/main" val="370033305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3191884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auto">
          <a:xfrm>
            <a:off x="8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auto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8" name="Picture 17" descr="PECTEN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1778011" y="3765268"/>
            <a:ext cx="6694609" cy="21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noProof="0">
                <a:solidFill>
                  <a:schemeClr val="accent6"/>
                </a:solidFill>
                <a:latin typeface="+mn-lt"/>
              </a:rPr>
              <a:t>Document type | </a:t>
            </a:r>
            <a:r>
              <a:rPr lang="en-US" sz="1400" kern="1200" baseline="0" noProof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Date</a:t>
            </a:r>
            <a:endParaRPr lang="en-US" sz="1400" baseline="0" noProof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778011" y="1161746"/>
            <a:ext cx="6694609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8011" y="2602007"/>
            <a:ext cx="6694609" cy="215444"/>
          </a:xfrm>
        </p:spPr>
        <p:txBody>
          <a:bodyPr>
            <a:spAutoFit/>
          </a:bodyPr>
          <a:lstStyle>
            <a:lvl1pPr algn="l">
              <a:defRPr sz="1400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1061355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2714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60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 International B.V.</a:t>
            </a:r>
          </a:p>
        </p:txBody>
      </p:sp>
      <p:sp>
        <p:nvSpPr>
          <p:cNvPr id="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4414979" y="6462702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900">
                <a:solidFill>
                  <a:srgbClr val="C00000"/>
                </a:solidFill>
                <a:latin typeface="+mn-lt"/>
                <a:cs typeface="Arial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8866967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5544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562132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925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602"/>
            <a:ext cx="11567584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28516" tIns="133160" rIns="35988" bIns="0" numCol="1" anchor="t" anchorCtr="0" compatLnSpc="1">
            <a:prstTxWarp prst="textNoShape">
              <a:avLst/>
            </a:prstTxWarp>
          </a:bodyPr>
          <a:lstStyle/>
          <a:p>
            <a:pPr defTabSz="914109" eaLnBrk="0" hangingPunct="0">
              <a:lnSpc>
                <a:spcPct val="90000"/>
              </a:lnSpc>
            </a:pPr>
            <a:endParaRPr lang="en-US" sz="2449" b="1">
              <a:solidFill>
                <a:srgbClr val="D42E12"/>
              </a:solidFill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1177" y="295202"/>
            <a:ext cx="10846173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24422" y="1312202"/>
            <a:ext cx="10945281" cy="1545018"/>
          </a:xfrm>
        </p:spPr>
        <p:txBody>
          <a:bodyPr/>
          <a:lstStyle>
            <a:lvl1pPr marL="0" indent="0" defTabSz="268202">
              <a:lnSpc>
                <a:spcPct val="120000"/>
              </a:lnSpc>
              <a:spcBef>
                <a:spcPts val="0"/>
              </a:spcBef>
              <a:defRPr/>
            </a:lvl1pPr>
            <a:lvl2pPr marL="271376" indent="-271376" defTabSz="268202">
              <a:lnSpc>
                <a:spcPct val="120000"/>
              </a:lnSpc>
              <a:spcBef>
                <a:spcPts val="0"/>
              </a:spcBef>
              <a:defRPr/>
            </a:lvl2pPr>
            <a:lvl3pPr marL="450706" indent="-180918" defTabSz="26820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41"/>
            </a:lvl3pPr>
            <a:lvl4pPr defTabSz="26820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32"/>
            </a:lvl4pPr>
            <a:lvl5pPr defTabSz="26820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28"/>
            </a:lvl5pPr>
            <a:lvl6pPr defTabSz="268202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625292"/>
      </p:ext>
    </p:extLst>
  </p:cSld>
  <p:clrMapOvr>
    <a:masterClrMapping/>
  </p:clrMapOvr>
  <p:transition/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auto">
          <a:xfrm>
            <a:off x="8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auto">
          <a:xfrm>
            <a:off x="853778" y="1407967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1778011" y="3765268"/>
            <a:ext cx="6694609" cy="21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noProof="0">
                <a:solidFill>
                  <a:schemeClr val="accent6"/>
                </a:solidFill>
                <a:latin typeface="+mn-lt"/>
              </a:rPr>
              <a:t>Document type | </a:t>
            </a:r>
            <a:r>
              <a:rPr lang="en-US" sz="1400" kern="1200" baseline="0" noProof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Date</a:t>
            </a:r>
            <a:endParaRPr lang="en-US" sz="1400" baseline="0" noProof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778011" y="1161746"/>
            <a:ext cx="6694609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8011" y="2602007"/>
            <a:ext cx="6694609" cy="215444"/>
          </a:xfrm>
        </p:spPr>
        <p:txBody>
          <a:bodyPr>
            <a:spAutoFit/>
          </a:bodyPr>
          <a:lstStyle>
            <a:lvl1pPr algn="l">
              <a:defRPr sz="1400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1061355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04937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425580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777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0246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47724161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auto">
          <a:xfrm>
            <a:off x="8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auto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8" name="Picture 17" descr="PECTEN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1778011" y="3765268"/>
            <a:ext cx="6694609" cy="21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noProof="0">
                <a:solidFill>
                  <a:schemeClr val="accent6"/>
                </a:solidFill>
                <a:latin typeface="+mn-lt"/>
              </a:rPr>
              <a:t>Document type | </a:t>
            </a:r>
            <a:r>
              <a:rPr lang="en-US" sz="1400" kern="1200" baseline="0" noProof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Date</a:t>
            </a:r>
            <a:endParaRPr lang="en-US" sz="1400" baseline="0" noProof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778011" y="1161746"/>
            <a:ext cx="6694609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8011" y="2602007"/>
            <a:ext cx="6694609" cy="215444"/>
          </a:xfrm>
        </p:spPr>
        <p:txBody>
          <a:bodyPr>
            <a:spAutoFit/>
          </a:bodyPr>
          <a:lstStyle>
            <a:lvl1pPr algn="l">
              <a:defRPr sz="1400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1061355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5550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3" Type="http://schemas.openxmlformats.org/officeDocument/2006/relationships/theme" Target="../theme/theme1.xml"/><Relationship Id="rId21" Type="http://schemas.openxmlformats.org/officeDocument/2006/relationships/oleObject" Target="../embeddings/oleObject1.bin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4.xml"/><Relationship Id="rId20" Type="http://schemas.openxmlformats.org/officeDocument/2006/relationships/tags" Target="../tags/tag18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10" Type="http://schemas.openxmlformats.org/officeDocument/2006/relationships/tags" Target="../tags/tag8.xml"/><Relationship Id="rId19" Type="http://schemas.openxmlformats.org/officeDocument/2006/relationships/tags" Target="../tags/tag17.xml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3" Type="http://schemas.openxmlformats.org/officeDocument/2006/relationships/slideLayout" Target="../slideLayouts/slideLayout5.xml"/><Relationship Id="rId21" Type="http://schemas.openxmlformats.org/officeDocument/2006/relationships/tags" Target="../tags/tag37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" Type="http://schemas.openxmlformats.org/officeDocument/2006/relationships/slideLayout" Target="../slideLayouts/slideLayout4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image" Target="../media/image1.emf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4" Type="http://schemas.openxmlformats.org/officeDocument/2006/relationships/theme" Target="../theme/theme2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oleObject" Target="../embeddings/oleObject4.bin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3" Type="http://schemas.openxmlformats.org/officeDocument/2006/relationships/slideLayout" Target="../slideLayouts/slideLayout8.xml"/><Relationship Id="rId21" Type="http://schemas.openxmlformats.org/officeDocument/2006/relationships/tags" Target="../tags/tag56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51.xml"/><Relationship Id="rId20" Type="http://schemas.openxmlformats.org/officeDocument/2006/relationships/tags" Target="../tags/tag55.xml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23" Type="http://schemas.openxmlformats.org/officeDocument/2006/relationships/image" Target="../media/image1.emf"/><Relationship Id="rId10" Type="http://schemas.openxmlformats.org/officeDocument/2006/relationships/tags" Target="../tags/tag45.xml"/><Relationship Id="rId19" Type="http://schemas.openxmlformats.org/officeDocument/2006/relationships/tags" Target="../tags/tag54.xml"/><Relationship Id="rId4" Type="http://schemas.openxmlformats.org/officeDocument/2006/relationships/theme" Target="../theme/theme3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oleObject" Target="../embeddings/oleObject7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3" Type="http://schemas.openxmlformats.org/officeDocument/2006/relationships/slideLayout" Target="../slideLayouts/slideLayout11.xml"/><Relationship Id="rId21" Type="http://schemas.openxmlformats.org/officeDocument/2006/relationships/tags" Target="../tags/tag75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" Type="http://schemas.openxmlformats.org/officeDocument/2006/relationships/slideLayout" Target="../slideLayouts/slideLayout10.xml"/><Relationship Id="rId16" Type="http://schemas.openxmlformats.org/officeDocument/2006/relationships/tags" Target="../tags/tag70.xml"/><Relationship Id="rId20" Type="http://schemas.openxmlformats.org/officeDocument/2006/relationships/tags" Target="../tags/tag74.xml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image" Target="../media/image1.emf"/><Relationship Id="rId10" Type="http://schemas.openxmlformats.org/officeDocument/2006/relationships/tags" Target="../tags/tag64.xml"/><Relationship Id="rId19" Type="http://schemas.openxmlformats.org/officeDocument/2006/relationships/tags" Target="../tags/tag73.xml"/><Relationship Id="rId4" Type="http://schemas.openxmlformats.org/officeDocument/2006/relationships/theme" Target="../theme/theme4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oleObject" Target="../embeddings/oleObject10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6.emf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oleObject" Target="../embeddings/oleObject13.bin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98063766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270" imgH="270" progId="TCLayout.ActiveDocument.1">
                  <p:embed/>
                </p:oleObj>
              </mc:Choice>
              <mc:Fallback>
                <p:oleObj name="think-cell Slide" r:id="rId21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baseline="0" noProof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baseline="0" noProof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6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5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46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>
          <p15:clr>
            <a:srgbClr val="F26B43"/>
          </p15:clr>
        </p15:guide>
        <p15:guide id="2" pos="312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94863882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baseline="0" noProof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baseline="0" noProof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6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3325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>
          <p15:clr>
            <a:srgbClr val="F26B43"/>
          </p15:clr>
        </p15:guide>
        <p15:guide id="2" pos="312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964554414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baseline="0" noProof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baseline="0" noProof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6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815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913" r:id="rId3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>
          <p15:clr>
            <a:srgbClr val="F26B43"/>
          </p15:clr>
        </p15:guide>
        <p15:guide id="2" pos="312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424658011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baseline="0" noProof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baseline="0" noProof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6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1290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>
          <p15:clr>
            <a:srgbClr val="F26B43"/>
          </p15:clr>
        </p15:guide>
        <p15:guide id="2" pos="312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AD81898-1CCA-4669-93CE-8ED3936F3DE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2808422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416" imgH="416" progId="TCLayout.ActiveDocument.1">
                  <p:embed/>
                </p:oleObj>
              </mc:Choice>
              <mc:Fallback>
                <p:oleObj name="think-cell Slide" r:id="rId23" imgW="416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AD81898-1CCA-4669-93CE-8ED3936F3D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1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2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799">
              <a:solidFill>
                <a:schemeClr val="tx1"/>
              </a:solidFill>
            </a:endParaRP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60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Global Solutions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9231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</p:sldLayoutIdLst>
  <p:transition>
    <p:fade/>
  </p:transition>
  <p:hf hdr="0"/>
  <p:txStyles>
    <p:titleStyle>
      <a:lvl1pPr algn="l" defTabSz="1218804" rtl="0" eaLnBrk="1" latinLnBrk="0" hangingPunct="1">
        <a:lnSpc>
          <a:spcPct val="100000"/>
        </a:lnSpc>
        <a:spcBef>
          <a:spcPct val="0"/>
        </a:spcBef>
        <a:buNone/>
        <a:defRPr sz="2399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60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999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6142" indent="-276142" algn="l" defTabSz="35760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999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131" indent="-250750" algn="l" defTabSz="35760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999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5423" indent="-241228" algn="l" defTabSz="35760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999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4910" indent="-212661" algn="l" defTabSz="35760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1145831" indent="-180921" algn="l" defTabSz="35760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1112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514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79916" indent="-304701" algn="l" defTabSz="1218804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0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04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0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07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10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412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813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215" algn="l" defTabSz="1218804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60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3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2EEFF52-8BDE-4FA7-9F89-A096A75E7C2A}"/>
              </a:ext>
            </a:extLst>
          </p:cNvPr>
          <p:cNvSpPr txBox="1">
            <a:spLocks/>
          </p:cNvSpPr>
          <p:nvPr/>
        </p:nvSpPr>
        <p:spPr bwMode="auto">
          <a:xfrm>
            <a:off x="809124" y="1582325"/>
            <a:ext cx="10050209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400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  <a:lvl2pPr marL="197607" indent="-195987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2pPr>
            <a:lvl3pPr marL="466481" indent="-267255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3pPr>
            <a:lvl4pPr marL="626835" indent="-158733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4pPr>
            <a:lvl5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5pPr>
            <a:lvl6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5029" indent="-132818" algn="l" defTabSz="913526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>
                <a:solidFill>
                  <a:schemeClr val="bg2">
                    <a:lumMod val="50000"/>
                  </a:schemeClr>
                </a:solidFill>
              </a:rPr>
              <a:t>SCiN LT (FFF) Cadence</a:t>
            </a:r>
          </a:p>
          <a:p>
            <a:endParaRPr lang="en-US" kern="0" dirty="0"/>
          </a:p>
          <a:p>
            <a:pPr>
              <a:buClr>
                <a:srgbClr val="DD1D21"/>
              </a:buClr>
            </a:pPr>
            <a:r>
              <a:rPr lang="en-US" kern="0" dirty="0">
                <a:solidFill>
                  <a:srgbClr val="808080"/>
                </a:solidFill>
              </a:rPr>
              <a:t>Week 13</a:t>
            </a:r>
            <a:endParaRPr lang="en-US" sz="1600" kern="0" dirty="0"/>
          </a:p>
          <a:p>
            <a:endParaRPr lang="en-US" sz="1600" kern="0" dirty="0"/>
          </a:p>
          <a:p>
            <a:pPr algn="just" defTabSz="914400" fontAlgn="auto">
              <a:spcBef>
                <a:spcPts val="0"/>
              </a:spcBef>
              <a:buClrTx/>
              <a:defRPr/>
            </a:pPr>
            <a:r>
              <a:rPr lang="en-US" sz="1600" kern="0" dirty="0">
                <a:solidFill>
                  <a:srgbClr val="808080"/>
                </a:solidFill>
                <a:latin typeface="Futura Medium"/>
                <a:ea typeface="ＭＳ Ｐゴシック"/>
              </a:rPr>
              <a:t>03 APRIL 2023</a:t>
            </a:r>
            <a:endParaRPr lang="en-US" kern="0" dirty="0">
              <a:solidFill>
                <a:srgbClr val="808080"/>
              </a:solidFill>
              <a:latin typeface="Futura Medium"/>
              <a:ea typeface="ＭＳ Ｐゴシック"/>
            </a:endParaRPr>
          </a:p>
        </p:txBody>
      </p:sp>
      <p:pic>
        <p:nvPicPr>
          <p:cNvPr id="9" name="Picture 8" descr="\\ABE-NA-V501\padraig.mccloskey$\Cached\My Documents\SUKEP\Business CX\Internal Comms\Fit for Future\Get-fit-for-2015_Strip-Banner.jpg">
            <a:extLst>
              <a:ext uri="{FF2B5EF4-FFF2-40B4-BE49-F238E27FC236}">
                <a16:creationId xmlns:a16="http://schemas.microsoft.com/office/drawing/2014/main" id="{D2DD4406-AD42-42F8-BB7F-19E09AA3FB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478"/>
          <a:stretch/>
        </p:blipFill>
        <p:spPr bwMode="auto">
          <a:xfrm>
            <a:off x="62217" y="101468"/>
            <a:ext cx="3791744" cy="50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48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88708F-13F7-56E0-FB7A-FABFAB5C0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886"/>
            <a:ext cx="12192000" cy="61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79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9B3D00B-62D3-457A-99CE-6567A70F293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9B3D00B-62D3-457A-99CE-6567A70F29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72B0497C-8C5E-48F6-A2BA-DEEC7BFC13F6}"/>
              </a:ext>
            </a:extLst>
          </p:cNvPr>
          <p:cNvSpPr/>
          <p:nvPr/>
        </p:nvSpPr>
        <p:spPr>
          <a:xfrm>
            <a:off x="151444" y="428407"/>
            <a:ext cx="4954116" cy="2926080"/>
          </a:xfrm>
          <a:prstGeom prst="rect">
            <a:avLst/>
          </a:prstGeom>
          <a:ln w="19050"/>
          <a:effectLst>
            <a:outerShdw blurRad="38100" dist="25400" dir="5400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ＭＳ Ｐゴシック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CEF6B8-9E0A-489B-A294-B575143D1470}"/>
              </a:ext>
            </a:extLst>
          </p:cNvPr>
          <p:cNvSpPr/>
          <p:nvPr/>
        </p:nvSpPr>
        <p:spPr>
          <a:xfrm>
            <a:off x="5159613" y="3423653"/>
            <a:ext cx="6860877" cy="3017520"/>
          </a:xfrm>
          <a:prstGeom prst="rect">
            <a:avLst/>
          </a:prstGeom>
          <a:ln w="19050"/>
          <a:effectLst>
            <a:outerShdw blurRad="38100" dist="25400" dir="5400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ＭＳ Ｐゴシック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F3308D-7B3A-4089-B2BB-7452410140D9}"/>
              </a:ext>
            </a:extLst>
          </p:cNvPr>
          <p:cNvSpPr/>
          <p:nvPr/>
        </p:nvSpPr>
        <p:spPr>
          <a:xfrm>
            <a:off x="5159613" y="439040"/>
            <a:ext cx="6880944" cy="2926080"/>
          </a:xfrm>
          <a:prstGeom prst="rect">
            <a:avLst/>
          </a:prstGeom>
          <a:ln w="19050"/>
          <a:effectLst>
            <a:outerShdw blurRad="38100" dist="25400" dir="5400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ＭＳ Ｐゴシック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8E94FFE-4D78-4B0C-A40A-7B0AE6EE0A7B}"/>
              </a:ext>
            </a:extLst>
          </p:cNvPr>
          <p:cNvSpPr/>
          <p:nvPr/>
        </p:nvSpPr>
        <p:spPr>
          <a:xfrm>
            <a:off x="151413" y="3423653"/>
            <a:ext cx="4954116" cy="3017520"/>
          </a:xfrm>
          <a:prstGeom prst="rect">
            <a:avLst/>
          </a:prstGeom>
          <a:ln w="19050"/>
          <a:effectLst>
            <a:outerShdw blurRad="38100" dist="25400" dir="5400000" algn="ctr" rotWithShape="0">
              <a:srgbClr val="000000">
                <a:alpha val="35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no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endParaRPr kumimoji="0" lang="en-GB" sz="7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ＭＳ Ｐゴシック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9BB29-05F0-4725-AD27-872AA4CD2C72}"/>
              </a:ext>
            </a:extLst>
          </p:cNvPr>
          <p:cNvSpPr txBox="1"/>
          <p:nvPr/>
        </p:nvSpPr>
        <p:spPr>
          <a:xfrm>
            <a:off x="1700181" y="27230"/>
            <a:ext cx="9179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GAMECHANGER IMPLEMENTATION DASHBOARD - 31/03/2023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4B926D-210A-43B8-A56B-2BBACA53D692}"/>
              </a:ext>
            </a:extLst>
          </p:cNvPr>
          <p:cNvSpPr txBox="1"/>
          <p:nvPr/>
        </p:nvSpPr>
        <p:spPr>
          <a:xfrm>
            <a:off x="800267" y="3416701"/>
            <a:ext cx="37122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THEME 3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: </a:t>
            </a:r>
            <a:r>
              <a:rPr kumimoji="0" lang="en-GB" sz="12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Hydrocarbon Maturation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Sponsor: AR, BOM: Chuks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B0883A-C60E-498C-B4FC-3D1B22EE436F}"/>
              </a:ext>
            </a:extLst>
          </p:cNvPr>
          <p:cNvSpPr txBox="1"/>
          <p:nvPr/>
        </p:nvSpPr>
        <p:spPr>
          <a:xfrm>
            <a:off x="6858548" y="454487"/>
            <a:ext cx="301894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THEME 2 : </a:t>
            </a:r>
            <a:r>
              <a:rPr kumimoji="0" lang="en-GB" sz="12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Manage Supply Chain</a:t>
            </a:r>
            <a:endParaRPr kumimoji="0" lang="en-GB" sz="11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utura Medium"/>
              <a:ea typeface="ＭＳ Ｐゴシック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Sponsor: Laurie, BOM: Tunde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4CCAEE-A765-4D31-B608-12501F74E63A}"/>
              </a:ext>
            </a:extLst>
          </p:cNvPr>
          <p:cNvSpPr txBox="1"/>
          <p:nvPr/>
        </p:nvSpPr>
        <p:spPr>
          <a:xfrm>
            <a:off x="634692" y="443814"/>
            <a:ext cx="404344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THEME 1: </a:t>
            </a:r>
            <a:r>
              <a:rPr kumimoji="0" lang="en-GB" sz="12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Digitalisation &amp; Technology</a:t>
            </a:r>
            <a:endParaRPr kumimoji="0" lang="en-GB" sz="1100" b="0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Futura Medium"/>
              <a:ea typeface="ＭＳ Ｐゴシック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Sponsor: Belinda, BOM: Jane-Frances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9DD8FB-3F86-409D-BC0E-3AFE41C7C3F4}"/>
              </a:ext>
            </a:extLst>
          </p:cNvPr>
          <p:cNvSpPr txBox="1"/>
          <p:nvPr/>
        </p:nvSpPr>
        <p:spPr>
          <a:xfrm>
            <a:off x="6320804" y="3416701"/>
            <a:ext cx="4538495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THEME 4 : </a:t>
            </a:r>
            <a:r>
              <a:rPr kumimoji="0" lang="en-GB" sz="12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Efficient External Interface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Sponsor/Co-Sponsor: Osagie/Bashir,  BOM: Alan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42604D3-854C-444A-B182-88CFF2455F93}"/>
              </a:ext>
            </a:extLst>
          </p:cNvPr>
          <p:cNvGraphicFramePr>
            <a:graphicFrameLocks noGrp="1"/>
          </p:cNvGraphicFramePr>
          <p:nvPr/>
        </p:nvGraphicFramePr>
        <p:xfrm>
          <a:off x="222916" y="3797717"/>
          <a:ext cx="4810260" cy="1961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977">
                  <a:extLst>
                    <a:ext uri="{9D8B030D-6E8A-4147-A177-3AD203B41FA5}">
                      <a16:colId xmlns:a16="http://schemas.microsoft.com/office/drawing/2014/main" val="851397814"/>
                    </a:ext>
                  </a:extLst>
                </a:gridCol>
                <a:gridCol w="995932">
                  <a:extLst>
                    <a:ext uri="{9D8B030D-6E8A-4147-A177-3AD203B41FA5}">
                      <a16:colId xmlns:a16="http://schemas.microsoft.com/office/drawing/2014/main" val="410946969"/>
                    </a:ext>
                  </a:extLst>
                </a:gridCol>
                <a:gridCol w="822340">
                  <a:extLst>
                    <a:ext uri="{9D8B030D-6E8A-4147-A177-3AD203B41FA5}">
                      <a16:colId xmlns:a16="http://schemas.microsoft.com/office/drawing/2014/main" val="956647264"/>
                    </a:ext>
                  </a:extLst>
                </a:gridCol>
                <a:gridCol w="889463">
                  <a:extLst>
                    <a:ext uri="{9D8B030D-6E8A-4147-A177-3AD203B41FA5}">
                      <a16:colId xmlns:a16="http://schemas.microsoft.com/office/drawing/2014/main" val="1107733671"/>
                    </a:ext>
                  </a:extLst>
                </a:gridCol>
                <a:gridCol w="1770548">
                  <a:extLst>
                    <a:ext uri="{9D8B030D-6E8A-4147-A177-3AD203B41FA5}">
                      <a16:colId xmlns:a16="http://schemas.microsoft.com/office/drawing/2014/main" val="1025298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SN</a:t>
                      </a:r>
                      <a:endParaRPr lang="en-US" sz="900" dirty="0">
                        <a:latin typeface="Futura Medium" panose="00000400000000000000" pitchFamily="2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Projects*</a:t>
                      </a:r>
                      <a:endParaRPr lang="en-US" sz="900" dirty="0">
                        <a:latin typeface="Futura Medium" panose="00000400000000000000" pitchFamily="2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DG3  Target (OP22)</a:t>
                      </a:r>
                      <a:endParaRPr lang="en-US" sz="900" dirty="0">
                        <a:latin typeface="Futura Medium" panose="00000400000000000000" pitchFamily="2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Futura Medium" panose="00000400000000000000" pitchFamily="2" charset="0"/>
                        </a:rPr>
                        <a:t>LE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GB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Futura Medium" panose="00000400000000000000" pitchFamily="2" charset="0"/>
                        </a:rPr>
                        <a:t>Updates, Commitments &amp; Support Required</a:t>
                      </a:r>
                      <a:endParaRPr lang="en-US" sz="1000" dirty="0">
                        <a:latin typeface="Futura Medium" panose="00000400000000000000" pitchFamily="2" charset="0"/>
                      </a:endParaRPr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04138"/>
                  </a:ext>
                </a:extLst>
              </a:tr>
              <a:tr h="294637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900" b="0" dirty="0">
                        <a:solidFill>
                          <a:srgbClr val="000000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</a:rPr>
                        <a:t>Epu Ph3</a:t>
                      </a:r>
                      <a:endParaRPr lang="en-US" sz="900" b="0" dirty="0">
                        <a:solidFill>
                          <a:srgbClr val="000000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</a:rPr>
                        <a:t>Jun-2023</a:t>
                      </a:r>
                      <a:endParaRPr lang="en-US" sz="900" b="0" dirty="0">
                        <a:solidFill>
                          <a:srgbClr val="000000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</a:rPr>
                        <a:t>Jun-2023</a:t>
                      </a:r>
                    </a:p>
                  </a:txBody>
                  <a:tcPr marL="45720" marR="45720" anchor="ctr"/>
                </a:tc>
                <a:tc rowSpan="5">
                  <a:txBody>
                    <a:bodyPr/>
                    <a:lstStyle/>
                    <a:p>
                      <a:pPr marL="114300" marR="0" lvl="0" indent="-11430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EPU – 3: All m/s for Q1 met toward DG3 in Jun-23. CSRA workshop ongoing 31/03/23.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5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114300" marR="0" lvl="0" indent="-11430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Clustering Campaign: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NCDMB ITT certification obtained. Bid meeting planned for next week.</a:t>
                      </a:r>
                    </a:p>
                    <a:p>
                      <a:pPr marL="114300" marR="0" lvl="0" indent="-11430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5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900" b="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692083"/>
                  </a:ext>
                </a:extLst>
              </a:tr>
              <a:tr h="294637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900" b="0" i="0" kern="1200" dirty="0">
                        <a:solidFill>
                          <a:srgbClr val="000000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</a:rPr>
                        <a:t>Koloibiri</a:t>
                      </a:r>
                      <a:endParaRPr lang="en-US" sz="900" b="0" i="0" kern="1200" dirty="0">
                        <a:solidFill>
                          <a:srgbClr val="000000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</a:rPr>
                        <a:t>Sep-2023</a:t>
                      </a:r>
                      <a:endParaRPr lang="en-US" sz="900" b="0" i="0" kern="1200" dirty="0">
                        <a:solidFill>
                          <a:srgbClr val="000000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Sep-2023</a:t>
                      </a:r>
                    </a:p>
                  </a:txBody>
                  <a:tcPr marL="45720" marR="4572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kern="1200" dirty="0">
                        <a:solidFill>
                          <a:srgbClr val="000000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290131039"/>
                  </a:ext>
                </a:extLst>
              </a:tr>
              <a:tr h="31223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</a:rPr>
                        <a:t>Nnwa Doro</a:t>
                      </a:r>
                      <a:endParaRPr lang="en-US" sz="900" b="0" i="0" dirty="0">
                        <a:solidFill>
                          <a:srgbClr val="000000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</a:rPr>
                        <a:t>Dec-2023* </a:t>
                      </a:r>
                      <a:endParaRPr lang="en-US" sz="900" b="0" i="0" dirty="0">
                        <a:solidFill>
                          <a:srgbClr val="000000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</a:rPr>
                        <a:t>Dec-2023*</a:t>
                      </a:r>
                    </a:p>
                  </a:txBody>
                  <a:tcPr marL="45720" marR="4572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rgbClr val="000000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603958518"/>
                  </a:ext>
                </a:extLst>
              </a:tr>
              <a:tr h="294637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</a:rPr>
                        <a:t>KCFS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</a:rPr>
                        <a:t>Nov-2023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</a:rPr>
                        <a:t>Nov-2023</a:t>
                      </a:r>
                    </a:p>
                  </a:txBody>
                  <a:tcPr marL="45720" marR="4572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rgbClr val="000000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7385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</a:rPr>
                        <a:t>Clustering Campaign</a:t>
                      </a:r>
                      <a:endParaRPr lang="en-US" sz="900" b="0" i="0" dirty="0">
                        <a:solidFill>
                          <a:srgbClr val="000000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</a:rPr>
                        <a:t>Jun-2023 (RTA)</a:t>
                      </a:r>
                      <a:endParaRPr lang="en-US" sz="900" b="0" i="0" dirty="0">
                        <a:solidFill>
                          <a:srgbClr val="000000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Jun- 2023 </a:t>
                      </a:r>
                      <a:r>
                        <a:rPr lang="en-US" sz="900" b="0" i="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</a:rPr>
                        <a:t>(RTA)</a:t>
                      </a:r>
                    </a:p>
                  </a:txBody>
                  <a:tcPr marL="45720" marR="4572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rgbClr val="000000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32937242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2C86E2EC-A879-44EA-82DB-F09FAE12072D}"/>
              </a:ext>
            </a:extLst>
          </p:cNvPr>
          <p:cNvGraphicFramePr>
            <a:graphicFrameLocks noGrp="1"/>
          </p:cNvGraphicFramePr>
          <p:nvPr/>
        </p:nvGraphicFramePr>
        <p:xfrm>
          <a:off x="5241675" y="3842177"/>
          <a:ext cx="6727410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775">
                  <a:extLst>
                    <a:ext uri="{9D8B030D-6E8A-4147-A177-3AD203B41FA5}">
                      <a16:colId xmlns:a16="http://schemas.microsoft.com/office/drawing/2014/main" val="851397814"/>
                    </a:ext>
                  </a:extLst>
                </a:gridCol>
                <a:gridCol w="3666998">
                  <a:extLst>
                    <a:ext uri="{9D8B030D-6E8A-4147-A177-3AD203B41FA5}">
                      <a16:colId xmlns:a16="http://schemas.microsoft.com/office/drawing/2014/main" val="956647264"/>
                    </a:ext>
                  </a:extLst>
                </a:gridCol>
                <a:gridCol w="768096">
                  <a:extLst>
                    <a:ext uri="{9D8B030D-6E8A-4147-A177-3AD203B41FA5}">
                      <a16:colId xmlns:a16="http://schemas.microsoft.com/office/drawing/2014/main" val="2450941265"/>
                    </a:ext>
                  </a:extLst>
                </a:gridCol>
                <a:gridCol w="380647">
                  <a:extLst>
                    <a:ext uri="{9D8B030D-6E8A-4147-A177-3AD203B41FA5}">
                      <a16:colId xmlns:a16="http://schemas.microsoft.com/office/drawing/2014/main" val="1544927613"/>
                    </a:ext>
                  </a:extLst>
                </a:gridCol>
                <a:gridCol w="1520894">
                  <a:extLst>
                    <a:ext uri="{9D8B030D-6E8A-4147-A177-3AD203B41FA5}">
                      <a16:colId xmlns:a16="http://schemas.microsoft.com/office/drawing/2014/main" val="4125789511"/>
                    </a:ext>
                  </a:extLst>
                </a:gridCol>
              </a:tblGrid>
              <a:tr h="3462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SN</a:t>
                      </a:r>
                      <a:endParaRPr lang="en-US" sz="1000" dirty="0">
                        <a:latin typeface="Futura Medium" panose="000004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KPI</a:t>
                      </a:r>
                      <a:endParaRPr lang="en-GB" sz="1000" dirty="0">
                        <a:effectLst/>
                        <a:latin typeface="Futura Medium" panose="00000400000000000000" pitchFamily="2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2023 Target Delivery</a:t>
                      </a:r>
                      <a:endParaRPr lang="en-GB" sz="1000" dirty="0">
                        <a:effectLst/>
                        <a:latin typeface="Futura Medium" panose="00000400000000000000" pitchFamily="2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>
                          <a:effectLst/>
                          <a:latin typeface="Futura Medium" panose="00000400000000000000" pitchFamily="2" charset="0"/>
                          <a:ea typeface="Calibri" panose="020F0502020204030204" pitchFamily="34" charset="0"/>
                        </a:rPr>
                        <a:t>LE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Futura Medium" panose="00000400000000000000" pitchFamily="2" charset="0"/>
                        </a:rPr>
                        <a:t>Updates, Commitments &amp; Support Required</a:t>
                      </a:r>
                    </a:p>
                    <a:p>
                      <a:pPr algn="ctr"/>
                      <a:endParaRPr lang="en-GB" sz="1000" dirty="0">
                        <a:effectLst/>
                        <a:latin typeface="Futura Medium" panose="00000400000000000000" pitchFamily="2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04138"/>
                  </a:ext>
                </a:extLst>
              </a:tr>
              <a:tr h="283920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Updated FEEP per Business (GMship) </a:t>
                      </a:r>
                    </a:p>
                    <a:p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Full ESIMS deployment (incl reporting module)</a:t>
                      </a:r>
                      <a:endParaRPr lang="en-GB" sz="9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 </a:t>
                      </a:r>
                    </a:p>
                    <a:p>
                      <a:pPr algn="ctr"/>
                      <a:endParaRPr lang="en-US" sz="900" b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Q1</a:t>
                      </a:r>
                      <a:endParaRPr lang="en-GB" sz="9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Q1</a:t>
                      </a:r>
                    </a:p>
                    <a:p>
                      <a:pPr algn="ctr"/>
                      <a:endParaRPr lang="en-GB" sz="9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Q1</a:t>
                      </a: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marL="114300" indent="-114300" algn="l" defTabSz="914400" rtl="0" eaLnBrk="1" latinLnBrk="0" hangingPunct="1">
                        <a:lnSpc>
                          <a:spcPts val="1300"/>
                        </a:lnSpc>
                        <a:buClr>
                          <a:srgbClr val="C00000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9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FEEP development and ESIMs deployment: Prompt input received from Functions on FEEP update. 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ts val="1300"/>
                        </a:lnSpc>
                        <a:buClr>
                          <a:srgbClr val="C00000"/>
                        </a:buClr>
                        <a:buSzPct val="150000"/>
                        <a:buFont typeface="Arial" panose="020B0604020202020204" pitchFamily="34" charset="0"/>
                        <a:buNone/>
                        <a:defRPr/>
                      </a:pPr>
                      <a:endParaRPr lang="en-GB" sz="900" b="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114300" indent="-114300" algn="l" defTabSz="914400" rtl="0" eaLnBrk="1" latinLnBrk="0" hangingPunct="1">
                        <a:lnSpc>
                          <a:spcPts val="1300"/>
                        </a:lnSpc>
                        <a:buClr>
                          <a:srgbClr val="C00000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9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Stakeholder Engagement Map Update completed. </a:t>
                      </a:r>
                    </a:p>
                  </a:txBody>
                  <a:tcPr marL="0" marR="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692083"/>
                  </a:ext>
                </a:extLst>
              </a:tr>
              <a:tr h="12905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Stakeholder Engagement Map 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Q1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Q1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26688753"/>
                  </a:ext>
                </a:extLst>
              </a:tr>
              <a:tr h="440646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Complete Case-study based training per Function</a:t>
                      </a:r>
                    </a:p>
                    <a:p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WD training pack for certification in place</a:t>
                      </a:r>
                    </a:p>
                    <a:p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Deploy updated Business Compliance Mgt System </a:t>
                      </a:r>
                      <a:r>
                        <a:rPr lang="en-US" sz="7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( BCMS Updated in GC1)</a:t>
                      </a:r>
                      <a:endParaRPr lang="en-GB" sz="9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Jun 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Jun </a:t>
                      </a:r>
                    </a:p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Jun</a:t>
                      </a:r>
                    </a:p>
                    <a:p>
                      <a:pPr algn="ctr"/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32962" rtl="0" eaLnBrk="1" latinLnBrk="0" hangingPunct="1"/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</a:p>
                    <a:p>
                      <a:pPr marL="0" algn="ctr" defTabSz="932962" rtl="0" eaLnBrk="1" latinLnBrk="0" hangingPunct="1"/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</a:p>
                    <a:p>
                      <a:pPr marL="0" algn="ctr" defTabSz="932962" rtl="0" eaLnBrk="1" latinLnBrk="0" hangingPunct="1"/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59417017"/>
                  </a:ext>
                </a:extLst>
              </a:tr>
              <a:tr h="35110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Recovery:</a:t>
                      </a:r>
                    </a:p>
                    <a:p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Secure JV &amp; PSC AWP/B. 2024 – Q3</a:t>
                      </a:r>
                    </a:p>
                    <a:p>
                      <a:endParaRPr lang="en-GB" sz="9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100% Legacy </a:t>
                      </a:r>
                      <a:r>
                        <a:rPr lang="en-GB" sz="900" b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eLDL</a:t>
                      </a:r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cost reduction achieved</a:t>
                      </a:r>
                      <a:endParaRPr lang="en-GB" sz="9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 </a:t>
                      </a:r>
                    </a:p>
                    <a:p>
                      <a:pPr algn="ctr"/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Dec</a:t>
                      </a:r>
                      <a:endParaRPr lang="en-GB" sz="9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Q1</a:t>
                      </a:r>
                    </a:p>
                    <a:p>
                      <a:pPr algn="ctr"/>
                      <a:endParaRPr lang="en-GB" sz="9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</a:rPr>
                        <a:t>Dec</a:t>
                      </a: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GB" sz="9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03958518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E5009BA-4F72-4721-885F-45CE5DA1BB9F}"/>
              </a:ext>
            </a:extLst>
          </p:cNvPr>
          <p:cNvGraphicFramePr>
            <a:graphicFrameLocks noGrp="1"/>
          </p:cNvGraphicFramePr>
          <p:nvPr/>
        </p:nvGraphicFramePr>
        <p:xfrm>
          <a:off x="5191416" y="849398"/>
          <a:ext cx="6804279" cy="2380171"/>
        </p:xfrm>
        <a:graphic>
          <a:graphicData uri="http://schemas.openxmlformats.org/drawingml/2006/table">
            <a:tbl>
              <a:tblPr firstRow="1" firstCol="1" bandRow="1"/>
              <a:tblGrid>
                <a:gridCol w="360813">
                  <a:extLst>
                    <a:ext uri="{9D8B030D-6E8A-4147-A177-3AD203B41FA5}">
                      <a16:colId xmlns:a16="http://schemas.microsoft.com/office/drawing/2014/main" val="3453520467"/>
                    </a:ext>
                  </a:extLst>
                </a:gridCol>
                <a:gridCol w="2504960">
                  <a:extLst>
                    <a:ext uri="{9D8B030D-6E8A-4147-A177-3AD203B41FA5}">
                      <a16:colId xmlns:a16="http://schemas.microsoft.com/office/drawing/2014/main" val="643865054"/>
                    </a:ext>
                  </a:extLst>
                </a:gridCol>
                <a:gridCol w="534237">
                  <a:extLst>
                    <a:ext uri="{9D8B030D-6E8A-4147-A177-3AD203B41FA5}">
                      <a16:colId xmlns:a16="http://schemas.microsoft.com/office/drawing/2014/main" val="4207806258"/>
                    </a:ext>
                  </a:extLst>
                </a:gridCol>
                <a:gridCol w="1298465">
                  <a:extLst>
                    <a:ext uri="{9D8B030D-6E8A-4147-A177-3AD203B41FA5}">
                      <a16:colId xmlns:a16="http://schemas.microsoft.com/office/drawing/2014/main" val="1286854317"/>
                    </a:ext>
                  </a:extLst>
                </a:gridCol>
                <a:gridCol w="2105804">
                  <a:extLst>
                    <a:ext uri="{9D8B030D-6E8A-4147-A177-3AD203B41FA5}">
                      <a16:colId xmlns:a16="http://schemas.microsoft.com/office/drawing/2014/main" val="1573537874"/>
                    </a:ext>
                  </a:extLst>
                </a:gridCol>
              </a:tblGrid>
              <a:tr h="273708">
                <a:tc>
                  <a:txBody>
                    <a:bodyPr/>
                    <a:lstStyle/>
                    <a:p>
                      <a:pPr marL="0" marR="0" algn="ctr" defTabSz="932962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0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481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962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443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925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2406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887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5368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1849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32962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KPIs     </a:t>
                      </a:r>
                      <a:endParaRPr lang="en-US" sz="10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>
                      <a:lvl1pPr marL="0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481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962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443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925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2406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887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5368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1849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 defTabSz="932962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 Target</a:t>
                      </a:r>
                      <a:endParaRPr lang="en-US" sz="10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32962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</a:t>
                      </a:r>
                    </a:p>
                    <a:p>
                      <a:pPr marL="0" marR="0" algn="ctr" defTabSz="932962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YTD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32962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GB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Futura Medium" panose="00000400000000000000" pitchFamily="2" charset="0"/>
                        </a:rPr>
                        <a:t>Updates, Commitments &amp; Support Required</a:t>
                      </a:r>
                      <a:endParaRPr lang="en-US" sz="10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371465"/>
                  </a:ext>
                </a:extLst>
              </a:tr>
              <a:tr h="162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9C0"/>
                    </a:solidFill>
                  </a:tcPr>
                </a:tc>
                <a:tc>
                  <a:txBody>
                    <a:bodyPr/>
                    <a:lstStyle>
                      <a:lvl1pPr marL="0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481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962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443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925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2406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887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5368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1849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*Critical Contracts (CC) to be delivered.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9C0"/>
                    </a:solidFill>
                  </a:tcPr>
                </a:tc>
                <a:tc>
                  <a:txBody>
                    <a:bodyPr/>
                    <a:lstStyle>
                      <a:lvl1pPr marL="0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66481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32962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99443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65925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332406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98887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65368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731849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16 nos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9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1</a:t>
                      </a:r>
                      <a:endParaRPr lang="en-US" sz="900" b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9C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1300"/>
                        </a:lnSpc>
                        <a:buClr>
                          <a:srgbClr val="C00000"/>
                        </a:buClr>
                        <a:buSzPct val="150000"/>
                        <a:buFont typeface="Arial" panose="020B0604020202020204" pitchFamily="34" charset="0"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lang="en-GB" sz="900" b="1" i="0" u="sng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Critical Contracts</a:t>
                      </a:r>
                    </a:p>
                    <a:p>
                      <a:pPr marL="114300" indent="-114300" algn="l" defTabSz="914400" rtl="0" eaLnBrk="1" latinLnBrk="0" hangingPunct="1">
                        <a:lnSpc>
                          <a:spcPts val="1300"/>
                        </a:lnSpc>
                        <a:buClr>
                          <a:srgbClr val="C00000"/>
                        </a:buClr>
                        <a:buSzPct val="150000"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900" b="0" i="0" kern="12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Details on Q1/2 contracts in Next slide. </a:t>
                      </a:r>
                      <a:endParaRPr lang="en-GB" sz="900" b="1" i="0" kern="12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900" b="0" i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r>
                        <a:rPr lang="en-US" sz="900" b="0" i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900" b="0" i="0" kern="1200" dirty="0" err="1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SNEPCo</a:t>
                      </a:r>
                      <a:r>
                        <a:rPr lang="en-US" sz="900" b="0" i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900" b="0" i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EPCM delayed however   </a:t>
                      </a:r>
                    </a:p>
                    <a:p>
                      <a:r>
                        <a:rPr lang="en-GB" sz="900" b="0" i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   recovery in progress (Q1 plan).</a:t>
                      </a:r>
                    </a:p>
                    <a:p>
                      <a:pPr marL="0" indent="0" algn="l" defTabSz="914400" rtl="0" eaLnBrk="1" latinLnBrk="0" hangingPunct="1">
                        <a:lnSpc>
                          <a:spcPts val="1300"/>
                        </a:lnSpc>
                        <a:buClr>
                          <a:srgbClr val="C00000"/>
                        </a:buClr>
                        <a:buSzPct val="100000"/>
                        <a:buFont typeface="+mj-lt"/>
                        <a:buNone/>
                        <a:tabLst>
                          <a:tab pos="457200" algn="l"/>
                        </a:tabLst>
                        <a:defRPr/>
                      </a:pPr>
                      <a:endParaRPr lang="en-US" sz="900" b="0" i="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ts val="1300"/>
                        </a:lnSpc>
                        <a:buClr>
                          <a:srgbClr val="C00000"/>
                        </a:buClr>
                        <a:buSzPct val="100000"/>
                        <a:buFont typeface="+mj-lt"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lang="en-US" sz="900" b="0" i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                          </a:t>
                      </a:r>
                      <a:r>
                        <a:rPr lang="en-US" sz="900" b="0" i="0" u="sng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MOT</a:t>
                      </a:r>
                    </a:p>
                    <a:p>
                      <a:r>
                        <a:rPr lang="en-GB" sz="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MSC GC working with Asset to improve the  </a:t>
                      </a:r>
                    </a:p>
                    <a:p>
                      <a:r>
                        <a:rPr lang="en-GB" sz="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number of released PR’s.</a:t>
                      </a:r>
                    </a:p>
                    <a:p>
                      <a:pPr marL="0" marR="0" lvl="0" indent="0" algn="l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GB" sz="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GB" sz="800" b="1" i="0" u="sng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800" b="1" i="0" u="non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GB" sz="900" b="1" i="0" u="sng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Material Preservation</a:t>
                      </a:r>
                    </a:p>
                    <a:p>
                      <a:r>
                        <a:rPr lang="en-GB" sz="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GB" sz="800" b="1" kern="1200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</a:t>
                      </a:r>
                      <a:r>
                        <a:rPr lang="en-GB" sz="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Reviews &amp; engagements planned to secure additional funding to ensure more materials are captured in the plan. </a:t>
                      </a:r>
                    </a:p>
                    <a:p>
                      <a:r>
                        <a:rPr lang="en-GB" sz="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GB" sz="800" b="1" kern="1200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GB" sz="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Mobilisation is done, to commence in April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177828"/>
                  </a:ext>
                </a:extLst>
              </a:tr>
              <a:tr h="3411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E7"/>
                    </a:solidFill>
                  </a:tcPr>
                </a:tc>
                <a:tc>
                  <a:txBody>
                    <a:bodyPr/>
                    <a:lstStyle>
                      <a:lvl1pPr marL="0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481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962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443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925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2406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887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5368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1849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Contracts expiring with replacements kickstarted (expiring within 18 months).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E7"/>
                    </a:solidFill>
                  </a:tcPr>
                </a:tc>
                <a:tc>
                  <a:txBody>
                    <a:bodyPr/>
                    <a:lstStyle>
                      <a:lvl1pPr marL="0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66481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32962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99443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65925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332406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98887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65368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731849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87%</a:t>
                      </a:r>
                      <a:endParaRPr lang="en-US" sz="900" b="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E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949770"/>
                  </a:ext>
                </a:extLst>
              </a:tr>
              <a:tr h="237429">
                <a:tc>
                  <a:txBody>
                    <a:bodyPr/>
                    <a:lstStyle/>
                    <a:p>
                      <a:pPr algn="ctr"/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9C0"/>
                    </a:solidFill>
                  </a:tcPr>
                </a:tc>
                <a:tc>
                  <a:txBody>
                    <a:bodyPr/>
                    <a:lstStyle>
                      <a:lvl1pPr marL="0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481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962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443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925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2406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887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5368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1849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*Delivery of the top 4 improvement initiative as per plan (%). 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9C0"/>
                    </a:solidFill>
                  </a:tcPr>
                </a:tc>
                <a:tc>
                  <a:txBody>
                    <a:bodyPr/>
                    <a:lstStyle>
                      <a:lvl1pPr marL="0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66481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32962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99443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65925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332406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98887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65368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731849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9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32962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Stock accuracy @ 87%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9C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9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80158"/>
                  </a:ext>
                </a:extLst>
              </a:tr>
              <a:tr h="218794">
                <a:tc>
                  <a:txBody>
                    <a:bodyPr/>
                    <a:lstStyle/>
                    <a:p>
                      <a:pPr algn="ctr"/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E7"/>
                    </a:solidFill>
                  </a:tcPr>
                </a:tc>
                <a:tc>
                  <a:txBody>
                    <a:bodyPr/>
                    <a:lstStyle>
                      <a:lvl1pPr marL="0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481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962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443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925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2406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887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5368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1849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 (Critical materials on time at agreed date, %).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E7"/>
                    </a:solidFill>
                  </a:tcPr>
                </a:tc>
                <a:tc>
                  <a:txBody>
                    <a:bodyPr/>
                    <a:lstStyle>
                      <a:lvl1pPr marL="0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66481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32962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99443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65925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332406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98887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65368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731849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100%</a:t>
                      </a: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SNEPCo: 84%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SPDC :  52%</a:t>
                      </a:r>
                      <a:endParaRPr lang="en-US" sz="900" b="0" baseline="30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E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012208"/>
                  </a:ext>
                </a:extLst>
              </a:tr>
              <a:tr h="4752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9C0"/>
                    </a:solidFill>
                  </a:tcPr>
                </a:tc>
                <a:tc>
                  <a:txBody>
                    <a:bodyPr/>
                    <a:lstStyle>
                      <a:lvl1pPr marL="0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481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962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443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925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2406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887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5368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1849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*Materials Preservation (Basic) –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SPDC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SNEPCo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9C0"/>
                    </a:solidFill>
                  </a:tcPr>
                </a:tc>
                <a:tc>
                  <a:txBody>
                    <a:bodyPr/>
                    <a:lstStyle>
                      <a:lvl1pPr marL="0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66481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32962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99443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65925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332406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98887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65368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731849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40203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13514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9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SPDC: 4959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SNEPCo</a:t>
                      </a: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: 1960</a:t>
                      </a:r>
                      <a:endParaRPr lang="en-US" sz="800" b="0" dirty="0">
                        <a:solidFill>
                          <a:srgbClr val="FF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9C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solidFill>
                          <a:schemeClr val="accent2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E9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123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E7"/>
                    </a:solidFill>
                  </a:tcPr>
                </a:tc>
                <a:tc>
                  <a:txBody>
                    <a:bodyPr/>
                    <a:lstStyle>
                      <a:lvl1pPr marL="0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66481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32962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99443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65925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332406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98887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65368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731849" algn="l" defTabSz="932962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*Material Preservation (Specialised)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SPDC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SNEPCo</a:t>
                      </a:r>
                    </a:p>
                  </a:txBody>
                  <a:tcPr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E7"/>
                    </a:solidFill>
                  </a:tcPr>
                </a:tc>
                <a:tc>
                  <a:txBody>
                    <a:bodyPr/>
                    <a:lstStyle>
                      <a:lvl1pPr marL="0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66481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32962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99443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65925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332406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98887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65368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731849" algn="l" defTabSz="932962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TBD*</a:t>
                      </a:r>
                      <a:r>
                        <a:rPr lang="en-US" sz="900" b="0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11633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96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SPDC: Yet to start*</a:t>
                      </a:r>
                      <a:r>
                        <a:rPr lang="en-US" sz="800" b="1" kern="1200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 marL="0" marR="0" lvl="0" indent="0" algn="ctr" defTabSz="932962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SNEPCo: 1063</a:t>
                      </a:r>
                      <a:endParaRPr lang="en-GB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6E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3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2059596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E9DC49D-4620-4652-AE89-0CA789816704}"/>
              </a:ext>
            </a:extLst>
          </p:cNvPr>
          <p:cNvSpPr txBox="1"/>
          <p:nvPr/>
        </p:nvSpPr>
        <p:spPr>
          <a:xfrm>
            <a:off x="1324019" y="6504624"/>
            <a:ext cx="9349740" cy="274320"/>
          </a:xfrm>
          <a:prstGeom prst="rect">
            <a:avLst/>
          </a:prstGeom>
          <a:solidFill>
            <a:srgbClr val="FFCC66"/>
          </a:solidFill>
        </p:spPr>
        <p:txBody>
          <a:bodyPr wrap="square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Simplification and Continuous Improvement of E2E Processes: Fuel Management, Approval Levels, RTP, ELDL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0F7025-C49A-4E67-9FA7-EAC9F69C688D}"/>
              </a:ext>
            </a:extLst>
          </p:cNvPr>
          <p:cNvSpPr txBox="1"/>
          <p:nvPr/>
        </p:nvSpPr>
        <p:spPr>
          <a:xfrm>
            <a:off x="634692" y="6242067"/>
            <a:ext cx="2775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0000400000000000000" pitchFamily="2" charset="0"/>
                <a:ea typeface="ＭＳ Ｐゴシック"/>
                <a:cs typeface="+mn-cs"/>
              </a:rPr>
              <a:t>* DG2 ; RTA = Request to Award Contract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0000400000000000000" pitchFamily="2" charset="0"/>
              <a:ea typeface="ＭＳ Ｐゴシック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2FA8B8-A6BC-5FB0-337E-A10F0620BE72}"/>
              </a:ext>
            </a:extLst>
          </p:cNvPr>
          <p:cNvGraphicFramePr>
            <a:graphicFrameLocks noGrp="1"/>
          </p:cNvGraphicFramePr>
          <p:nvPr/>
        </p:nvGraphicFramePr>
        <p:xfrm>
          <a:off x="189979" y="873708"/>
          <a:ext cx="4931535" cy="2079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292">
                  <a:extLst>
                    <a:ext uri="{9D8B030D-6E8A-4147-A177-3AD203B41FA5}">
                      <a16:colId xmlns:a16="http://schemas.microsoft.com/office/drawing/2014/main" val="851397814"/>
                    </a:ext>
                  </a:extLst>
                </a:gridCol>
                <a:gridCol w="924788">
                  <a:extLst>
                    <a:ext uri="{9D8B030D-6E8A-4147-A177-3AD203B41FA5}">
                      <a16:colId xmlns:a16="http://schemas.microsoft.com/office/drawing/2014/main" val="410946969"/>
                    </a:ext>
                  </a:extLst>
                </a:gridCol>
                <a:gridCol w="462708">
                  <a:extLst>
                    <a:ext uri="{9D8B030D-6E8A-4147-A177-3AD203B41FA5}">
                      <a16:colId xmlns:a16="http://schemas.microsoft.com/office/drawing/2014/main" val="1153307563"/>
                    </a:ext>
                  </a:extLst>
                </a:gridCol>
                <a:gridCol w="492828">
                  <a:extLst>
                    <a:ext uri="{9D8B030D-6E8A-4147-A177-3AD203B41FA5}">
                      <a16:colId xmlns:a16="http://schemas.microsoft.com/office/drawing/2014/main" val="186359242"/>
                    </a:ext>
                  </a:extLst>
                </a:gridCol>
                <a:gridCol w="570452">
                  <a:extLst>
                    <a:ext uri="{9D8B030D-6E8A-4147-A177-3AD203B41FA5}">
                      <a16:colId xmlns:a16="http://schemas.microsoft.com/office/drawing/2014/main" val="2783454939"/>
                    </a:ext>
                  </a:extLst>
                </a:gridCol>
                <a:gridCol w="419449">
                  <a:extLst>
                    <a:ext uri="{9D8B030D-6E8A-4147-A177-3AD203B41FA5}">
                      <a16:colId xmlns:a16="http://schemas.microsoft.com/office/drawing/2014/main" val="3783024326"/>
                    </a:ext>
                  </a:extLst>
                </a:gridCol>
                <a:gridCol w="1804018">
                  <a:extLst>
                    <a:ext uri="{9D8B030D-6E8A-4147-A177-3AD203B41FA5}">
                      <a16:colId xmlns:a16="http://schemas.microsoft.com/office/drawing/2014/main" val="1837449713"/>
                    </a:ext>
                  </a:extLst>
                </a:gridCol>
              </a:tblGrid>
              <a:tr h="161287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SN</a:t>
                      </a:r>
                      <a:endParaRPr lang="en-US" sz="900" b="1" dirty="0">
                        <a:latin typeface="Futura Medium" panose="00000400000000000000" pitchFamily="2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Focus Areas/Key Scope</a:t>
                      </a:r>
                      <a:endParaRPr lang="en-US" sz="900" b="1" dirty="0">
                        <a:latin typeface="Futura Medium" panose="00000400000000000000" pitchFamily="2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Futura Medium" panose="00000400000000000000" pitchFamily="2" charset="0"/>
                        </a:rPr>
                        <a:t>Total Count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Futura Medium" panose="00000400000000000000" pitchFamily="2" charset="0"/>
                        </a:rPr>
                        <a:t>*Month plan (Mar)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Futura Medium" panose="00000400000000000000" pitchFamily="2" charset="0"/>
                        </a:rPr>
                        <a:t>YTD plan (End Mar)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latin typeface="Futura Medium" panose="00000400000000000000" pitchFamily="2" charset="0"/>
                        </a:rPr>
                        <a:t>YTD Actual</a:t>
                      </a:r>
                    </a:p>
                  </a:txBody>
                  <a:tcPr marL="45720" marR="45720" anchor="ctr"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329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Futura Medium" panose="00000400000000000000" pitchFamily="2" charset="0"/>
                        </a:rPr>
                        <a:t>Updates, Commitments &amp; Support Required</a:t>
                      </a:r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04138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1</a:t>
                      </a:r>
                      <a:endParaRPr lang="en-US" sz="900" b="0" dirty="0">
                        <a:latin typeface="Futura Medium" panose="00000400000000000000" pitchFamily="2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</a:rPr>
                        <a:t>Data Foundations</a:t>
                      </a:r>
                      <a:endParaRPr lang="en-US" sz="900" b="0" dirty="0">
                        <a:solidFill>
                          <a:srgbClr val="000000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</a:rPr>
                        <a:t>Nil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</a:rPr>
                        <a:t>Nil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rgbClr val="000000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45720" marR="45720" anchor="ctr"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5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accent5"/>
                          </a:solidFill>
                          <a:latin typeface="Futura Medium" panose="00000400000000000000" pitchFamily="2" charset="0"/>
                        </a:rPr>
                        <a:t>Q1: 3 initiatives deployed.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5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b="1" dirty="0">
                        <a:solidFill>
                          <a:schemeClr val="accent5"/>
                        </a:solidFill>
                        <a:latin typeface="Futura Medium" panose="000004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5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</a:rPr>
                        <a:t>Other initiatives ongoing </a:t>
                      </a:r>
                    </a:p>
                    <a:p>
                      <a:pPr marL="114300" marR="0" lvl="0" indent="-11430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Futura Medium" panose="00000400000000000000" pitchFamily="2" charset="0"/>
                        </a:rPr>
                        <a:t>BCMS: UAT ongoing - Completion expected in April.</a:t>
                      </a:r>
                    </a:p>
                    <a:p>
                      <a:pPr marL="114300" marR="0" lvl="0" indent="-114300" algn="l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1" dirty="0">
                          <a:solidFill>
                            <a:schemeClr val="tx2"/>
                          </a:solidFill>
                          <a:latin typeface="Futura Medium" panose="00000400000000000000" pitchFamily="2" charset="0"/>
                        </a:rPr>
                        <a:t>Single trip completion regretted in Ogbo-17. Well suspended due to drilling issues. Possible replacement &amp; deployment in Q4.</a:t>
                      </a:r>
                    </a:p>
                  </a:txBody>
                  <a:tcPr marL="45720" marR="4572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692083"/>
                  </a:ext>
                </a:extLst>
              </a:tr>
              <a:tr h="559935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b="0" i="0" kern="1200" dirty="0">
                        <a:solidFill>
                          <a:schemeClr val="tx1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</a:rPr>
                        <a:t>Focused Digital/Technology/ replication</a:t>
                      </a:r>
                      <a:endParaRPr lang="en-US" sz="900" b="0" i="0" kern="1200" dirty="0">
                        <a:solidFill>
                          <a:srgbClr val="000000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4572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kern="1200" dirty="0">
                        <a:solidFill>
                          <a:srgbClr val="000000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59417017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kern="1200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lang="en-US" sz="900" b="0" i="0" kern="1200" dirty="0">
                        <a:solidFill>
                          <a:schemeClr val="dk1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</a:rPr>
                        <a:t>Analytics</a:t>
                      </a:r>
                      <a:endParaRPr lang="en-US" sz="900" b="0" i="0" kern="1200" dirty="0">
                        <a:solidFill>
                          <a:srgbClr val="000000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5720" marR="4572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kern="1200" dirty="0">
                        <a:solidFill>
                          <a:srgbClr val="000000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290131039"/>
                  </a:ext>
                </a:extLst>
              </a:tr>
              <a:tr h="325608"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/>
                        <a:t>4</a:t>
                      </a:r>
                      <a:endParaRPr lang="en-US" sz="900" b="0" i="0" dirty="0">
                        <a:latin typeface="Futura Medium" panose="00000400000000000000" pitchFamily="2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</a:rPr>
                        <a:t>Automation </a:t>
                      </a:r>
                      <a:endParaRPr lang="en-US" sz="900" b="0" i="0" dirty="0">
                        <a:solidFill>
                          <a:srgbClr val="000000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>
                          <a:solidFill>
                            <a:srgbClr val="000000"/>
                          </a:solidFill>
                          <a:latin typeface="Futura Medium" panose="00000400000000000000" pitchFamily="2" charset="0"/>
                        </a:rPr>
                        <a:t>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rgbClr val="000000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45720" marR="45720"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rgbClr val="000000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60395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22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9B3D00B-62D3-457A-99CE-6567A70F293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9B3D00B-62D3-457A-99CE-6567A70F29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79BB29-05F0-4725-AD27-872AA4CD2C72}"/>
              </a:ext>
            </a:extLst>
          </p:cNvPr>
          <p:cNvSpPr txBox="1"/>
          <p:nvPr/>
        </p:nvSpPr>
        <p:spPr>
          <a:xfrm>
            <a:off x="1916081" y="217754"/>
            <a:ext cx="843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Q1/2 SPDC &amp; </a:t>
            </a: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SNEPCo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 Critical Contracts Status - 31/03/2023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A90E3-12F0-E10E-1E44-A27B4D55D6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209" y="6238319"/>
            <a:ext cx="3454400" cy="565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1D126-3EDE-CBB6-BE59-DE01C190F9D4}"/>
              </a:ext>
            </a:extLst>
          </p:cNvPr>
          <p:cNvSpPr txBox="1"/>
          <p:nvPr/>
        </p:nvSpPr>
        <p:spPr>
          <a:xfrm>
            <a:off x="9020705" y="5976709"/>
            <a:ext cx="1572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Status Indicator legend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0062BE-07B4-2B86-2D5F-E94C1A441E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556" y="827366"/>
            <a:ext cx="11183993" cy="5020541"/>
          </a:xfrm>
          <a:prstGeom prst="rect">
            <a:avLst/>
          </a:prstGeom>
          <a:ln w="22225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69116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78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2&quot;&gt;&lt;elem m_fUsage=&quot;4.68559000000000036579E+00&quot;&gt;&lt;m_msothmcolidx val=&quot;0&quot;/&gt;&lt;m_rgb r=&quot;0E&quot; g=&quot;EB&quot; b=&quot;29&quot;/&gt;&lt;/elem&gt;&lt;elem m_fUsage=&quot;3.02673075450390038910E+00&quot;&gt;&lt;m_msothmcolidx val=&quot;0&quot;/&gt;&lt;m_rgb r=&quot;05&quot; g=&quot;A3&quot; b=&quot;9E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heme/theme1.xml><?xml version="1.0" encoding="utf-8"?>
<a:theme xmlns:a="http://schemas.openxmlformats.org/drawingml/2006/main" name="13_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2.xml><?xml version="1.0" encoding="utf-8"?>
<a:theme xmlns:a="http://schemas.openxmlformats.org/drawingml/2006/main" name="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3.xml><?xml version="1.0" encoding="utf-8"?>
<a:theme xmlns:a="http://schemas.openxmlformats.org/drawingml/2006/main" name="14_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4.xml><?xml version="1.0" encoding="utf-8"?>
<a:theme xmlns:a="http://schemas.openxmlformats.org/drawingml/2006/main" name="1_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5.xml><?xml version="1.0" encoding="utf-8"?>
<a:theme xmlns:a="http://schemas.openxmlformats.org/drawingml/2006/main" name="4_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>
          <a:defRPr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25.potx" id="{5E22847D-5CBF-4CA8-8CE3-232DAB546EA5}" vid="{4B24E3B9-20E2-4138-8309-8028B113B2B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7838DEC0B14A4B4F99BBDD45891623AC" ma:contentTypeVersion="20" ma:contentTypeDescription="Shell Document Content Type" ma:contentTypeScope="" ma:versionID="274165b1459ea4abc2bec4ceaf1e1d14">
  <xsd:schema xmlns:xsd="http://www.w3.org/2001/XMLSchema" xmlns:xs="http://www.w3.org/2001/XMLSchema" xmlns:p="http://schemas.microsoft.com/office/2006/metadata/properties" xmlns:ns1="http://schemas.microsoft.com/sharepoint/v3" xmlns:ns2="42099b78-aeef-456d-b5fd-c8cc8be2b78d" xmlns:ns4="http://schemas.microsoft.com/sharepoint/v4" targetNamespace="http://schemas.microsoft.com/office/2006/metadata/properties" ma:root="true" ma:fieldsID="451d288701f468dd00ec6ce54cb6f111" ns1:_="" ns2:_="" ns4:_="">
    <xsd:import namespace="http://schemas.microsoft.com/sharepoint/v3"/>
    <xsd:import namespace="42099b78-aeef-456d-b5fd-c8cc8be2b78d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AEFSecurityClassificationTaxHTField0" minOccurs="0"/>
                <xsd:element ref="ns1:SAEFExportControlClassificationTaxHTField0" minOccurs="0"/>
                <xsd:element ref="ns1:SAEFDocumentStatusTaxHTField0" minOccurs="0"/>
                <xsd:element ref="ns1:SAEFDocumentTypeTaxHTField0" minOccurs="0"/>
                <xsd:element ref="ns1:SAEFOwner" minOccurs="0"/>
                <xsd:element ref="ns1:SAEFBusinessTaxHTField0" minOccurs="0"/>
                <xsd:element ref="ns1:SAEFBusinessUnitRegionTaxHTField0" minOccurs="0"/>
                <xsd:element ref="ns1:SAEFGlobalFunctionTaxHTField0" minOccurs="0"/>
                <xsd:element ref="ns1:SAEFBusinessProcessTaxHTField0" minOccurs="0"/>
                <xsd:element ref="ns1:SAEFLegalEntityTaxHTField0" minOccurs="0"/>
                <xsd:element ref="ns1:SAEFWorkgroupIDTaxHTField0" minOccurs="0"/>
                <xsd:element ref="ns1:SAEFSiteCollectionName"/>
                <xsd:element ref="ns1:SAEFSiteOwner"/>
                <xsd:element ref="ns1:SAEFLanguageTaxHTField0" minOccurs="0"/>
                <xsd:element ref="ns1:SAEFCountryOfJurisdictionTaxHTField0" minOccurs="0"/>
                <xsd:element ref="ns1:SAEFCollection"/>
                <xsd:element ref="ns1:SAEFKeepFileLocal"/>
                <xsd:element ref="ns1:SAEFAssetIdentifier" minOccurs="0"/>
                <xsd:element ref="ns2:TaxCatchAllLabel" minOccurs="0"/>
                <xsd:element ref="ns2:TaxCatchAll" minOccurs="0"/>
                <xsd:element ref="ns2:_dlc_DocId" minOccurs="0"/>
                <xsd:element ref="ns2:_dlc_DocIdPersistId" minOccurs="0"/>
                <xsd:element ref="ns1:SAEFFilePlanRecordType" minOccurs="0"/>
                <xsd:element ref="ns1:SAEFRecordStatus" minOccurs="0"/>
                <xsd:element ref="ns1:SAEFDeclarer" minOccurs="0"/>
                <xsd:element ref="ns1:SAEFIsRecord" minOccurs="0"/>
                <xsd:element ref="ns1:SAEFTRIMRecordNumber" minOccurs="0"/>
                <xsd:element ref="ns4:IconOverlay" minOccurs="0"/>
                <xsd:element ref="ns2:Retention_x005f_x0020_label" minOccurs="0"/>
                <xsd:element ref="ns2:Label_x005f_x0020_applied_x005f_x0020_by" minOccurs="0"/>
                <xsd:element ref="ns2:Expiry_x005f_x0020_Date" minOccurs="0"/>
                <xsd:element ref="ns1:_dlc_Exempt" minOccurs="0"/>
                <xsd:element ref="ns1:_dlc_ExpireDateSaved" minOccurs="0"/>
                <xsd:element ref="ns1:_dlc_ExpireDate" minOccurs="0"/>
                <xsd:element ref="ns2:SharedWithUsers" minOccurs="0"/>
                <xsd:element ref="ns2:SharedWithDetails" minOccurs="0"/>
                <xsd:element ref="ns1:_vti_ItemDeclaredRecord" minOccurs="0"/>
                <xsd:element ref="ns1:_vti_ItemHoldRecord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AEFSecurityClassificationTaxHTField0" ma:index="3" ma:taxonomy="true" ma:internalName="SAEFSecurityClassificationTaxHTField0" ma:taxonomyFieldName="SAEFSecurityClassification" ma:displayName="Security Classification" ma:default="7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ExportControlClassificationTaxHTField0" ma:index="5" nillable="true" ma:taxonomy="true" ma:internalName="SAEFExportControlClassificationTaxHTField0" ma:taxonomyFieldName="SAEFExportControlClassification" ma:displayName="Export Control" ma:readOnly="false" ma:default="8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DocumentStatusTaxHTField0" ma:index="7" ma:taxonomy="true" ma:internalName="SAEFDocumentStatusTaxHTField0" ma:taxonomyFieldName="SAEFDocumentStatus" ma:displayName="Document Status" ma:default="10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DocumentTypeTaxHTField0" ma:index="9" ma:taxonomy="true" ma:internalName="SAEFDocumentTypeTaxHTField0" ma:taxonomyFieldName="SAEF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AEFOwner" ma:index="12" nillable="true" ma:displayName="Owner" ma:internalName="SAEFOwner">
      <xsd:simpleType>
        <xsd:restriction base="dms:Text"/>
      </xsd:simpleType>
    </xsd:element>
    <xsd:element name="SAEFBusinessTaxHTField0" ma:index="13" ma:taxonomy="true" ma:internalName="SAEFBusinessTaxHTField0" ma:taxonomyFieldName="SAEF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BusinessUnitRegionTaxHTField0" ma:index="15" ma:taxonomy="true" ma:internalName="SAEFBusinessUnitRegionTaxHTField0" ma:taxonomyFieldName="SAEFBusinessUnitRegion" ma:displayName="Business Unit/Region" ma:default="1;#Upstream International|dabf15d9-4f75-4ed1-b8a1-a0c3e2a85888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GlobalFunctionTaxHTField0" ma:index="17" ma:taxonomy="true" ma:internalName="SAEFGlobalFunctionTaxHTField0" ma:taxonomyFieldName="SAEFGlobalFunction" ma:displayName="Business Function" ma:default="2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BusinessProcessTaxHTField0" ma:index="19" nillable="true" ma:taxonomy="true" ma:internalName="SAEFBusinessProcessTaxHTField0" ma:taxonomyFieldName="SAEFBusinessProcess" ma:displayName="Business Process" ma:default="9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LegalEntityTaxHTField0" ma:index="21" ma:taxonomy="true" ma:internalName="SAEFLegalEntityTaxHTField0" ma:taxonomyFieldName="SAEFLegalEntity" ma:displayName="Legal Entity" ma:default="3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WorkgroupIDTaxHTField0" ma:index="23" ma:taxonomy="true" ma:internalName="SAEFWorkgroupIDTaxHTField0" ma:taxonomyFieldName="SAEFWorkgroupID" ma:displayName="TRIM Workgroup" ma:default="4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SiteCollectionName" ma:index="25" ma:displayName="Site Collection Name" ma:default="SCiN Transformation Team" ma:hidden="true" ma:internalName="SAEFSiteCollectionName">
      <xsd:simpleType>
        <xsd:restriction base="dms:Text"/>
      </xsd:simpleType>
    </xsd:element>
    <xsd:element name="SAEFSiteOwner" ma:index="26" ma:displayName="Site Owner" ma:default="i:0#.w|africa-me\its-app-imnga-s" ma:hidden="true" ma:internalName="SAEFSiteOwner">
      <xsd:simpleType>
        <xsd:restriction base="dms:Text"/>
      </xsd:simpleType>
    </xsd:element>
    <xsd:element name="SAEFLanguageTaxHTField0" ma:index="27" ma:taxonomy="true" ma:internalName="SAEFLanguageTaxHTField0" ma:taxonomyFieldName="SAEFLanguage" ma:displayName="Language" ma:default="5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CountryOfJurisdictionTaxHTField0" ma:index="29" ma:taxonomy="true" ma:internalName="SAEFCountryOfJurisdictionTaxHTField0" ma:taxonomyFieldName="SAEFCountryOfJurisdiction" ma:displayName="Country of Jurisdiction" ma:default="6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Collection" ma:index="31" ma:displayName="Collection" ma:default="0" ma:hidden="true" ma:internalName="SAEFCollection">
      <xsd:simpleType>
        <xsd:restriction base="dms:Boolean"/>
      </xsd:simpleType>
    </xsd:element>
    <xsd:element name="SAEFKeepFileLocal" ma:index="32" ma:displayName="Keep File Local" ma:default="0" ma:hidden="true" ma:internalName="SAEFKeepFileLocal">
      <xsd:simpleType>
        <xsd:restriction base="dms:Boolean"/>
      </xsd:simpleType>
    </xsd:element>
    <xsd:element name="SAEFAssetIdentifier" ma:index="33" nillable="true" ma:displayName="Asset Identifier" ma:hidden="true" ma:internalName="SAEFAssetIdentifier">
      <xsd:simpleType>
        <xsd:restriction base="dms:Text"/>
      </xsd:simpleType>
    </xsd:element>
    <xsd:element name="SAEFFilePlanRecordType" ma:index="44" nillable="true" ma:displayName="File Plan Record Type" ma:hidden="true" ma:internalName="SAEFFilePlanRecordType">
      <xsd:simpleType>
        <xsd:restriction base="dms:Text"/>
      </xsd:simpleType>
    </xsd:element>
    <xsd:element name="SAEFRecordStatus" ma:index="45" nillable="true" ma:displayName="Record Status" ma:hidden="true" ma:internalName="SAEFRecordStatus">
      <xsd:simpleType>
        <xsd:restriction base="dms:Text"/>
      </xsd:simpleType>
    </xsd:element>
    <xsd:element name="SAEFDeclarer" ma:index="46" nillable="true" ma:displayName="Declarer" ma:hidden="true" ma:internalName="SAEFDeclarer">
      <xsd:simpleType>
        <xsd:restriction base="dms:Text"/>
      </xsd:simpleType>
    </xsd:element>
    <xsd:element name="SAEFIsRecord" ma:index="47" nillable="true" ma:displayName="Is Record" ma:hidden="true" ma:internalName="SAEFIsRecord">
      <xsd:simpleType>
        <xsd:restriction base="dms:Text"/>
      </xsd:simpleType>
    </xsd:element>
    <xsd:element name="SAEFTRIMRecordNumber" ma:index="48" nillable="true" ma:displayName="TRIM Record Number" ma:hidden="true" ma:internalName="SAEFTRIMRecordNumber">
      <xsd:simpleType>
        <xsd:restriction base="dms:Text"/>
      </xsd:simpleType>
    </xsd:element>
    <xsd:element name="_dlc_Exempt" ma:index="53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54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55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_vti_ItemDeclaredRecord" ma:index="58" nillable="true" ma:displayName="Declared Record" ma:hidden="true" ma:internalName="_vti_ItemDeclaredRecord" ma:readOnly="true">
      <xsd:simpleType>
        <xsd:restriction base="dms:DateTime"/>
      </xsd:simpleType>
    </xsd:element>
    <xsd:element name="_vti_ItemHoldRecordStatus" ma:index="59" nillable="true" ma:displayName="Hold and Record Status" ma:decimals="0" ma:description="" ma:hidden="true" ma:indexed="true" ma:internalName="_vti_ItemHoldRecordStatu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099b78-aeef-456d-b5fd-c8cc8be2b78d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TaxCatchAllLabel" ma:index="34" nillable="true" ma:displayName="Taxonomy Catch All Column1" ma:hidden="true" ma:list="{d33939a8-5322-485e-b35d-d8f22c69cb4d}" ma:internalName="TaxCatchAllLabel" ma:readOnly="true" ma:showField="CatchAllDataLabel" ma:web="42099b78-aeef-456d-b5fd-c8cc8be2b7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35" nillable="true" ma:displayName="Taxonomy Catch All Column" ma:hidden="true" ma:list="{d33939a8-5322-485e-b35d-d8f22c69cb4d}" ma:internalName="TaxCatchAll" ma:showField="CatchAllData" ma:web="42099b78-aeef-456d-b5fd-c8cc8be2b7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4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3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Retention_x005f_x0020_label" ma:index="50" nillable="true" ma:displayName="Retention label" ma:default="" ma:internalName="Retention_x0020_label" ma:readOnly="true">
      <xsd:simpleType>
        <xsd:restriction base="dms:Text"/>
      </xsd:simpleType>
    </xsd:element>
    <xsd:element name="Label_x005f_x0020_applied_x005f_x0020_by" ma:index="51" nillable="true" ma:displayName="Label applied by" ma:internalName="Label_x0020_applied_x0020_by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piry_x005f_x0020_Date" ma:index="52" nillable="true" ma:displayName="Expiry Date" ma:hidden="true" ma:internalName="Expiry_x0020_Date" ma:readOnly="true">
      <xsd:simpleType>
        <xsd:restriction base="dms:DateTime"/>
      </xsd:simpleType>
    </xsd:element>
    <xsd:element name="SharedWithUsers" ma:index="5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5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49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AEFAssetIdentifier xmlns="http://schemas.microsoft.com/sharepoint/v3" xsi:nil="true"/>
    <SAEFIsRecord xmlns="http://schemas.microsoft.com/sharepoint/v3" xsi:nil="true"/>
    <SAEFOwner xmlns="http://schemas.microsoft.com/sharepoint/v3" xsi:nil="true"/>
    <SAEFDeclarer xmlns="http://schemas.microsoft.com/sharepoint/v3" xsi:nil="true"/>
    <SAEF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Business Performance and Benchmarking [ARM]</TermName>
          <TermId xmlns="http://schemas.microsoft.com/office/infopath/2007/PartnerControls">b6f2f23b-ce96-440c-812c-3ea4eddcc805</TermId>
        </TermInfo>
      </Terms>
    </SAEFDocumentTypeTaxHTField0>
    <SAEF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AEFLanguageTaxHTField0>
    <SAEFFilePlanRecordType xmlns="http://schemas.microsoft.com/sharepoint/v3" xsi:nil="true"/>
    <IconOverlay xmlns="http://schemas.microsoft.com/sharepoint/v4" xsi:nil="true"/>
    <SAEFCollection xmlns="http://schemas.microsoft.com/sharepoint/v3">false</SAEFCollection>
    <SAEF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AEFDocumentStatusTaxHTField0>
    <SAEF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AEFBusinessProcessTaxHTField0>
    <SAEF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AEFLegalEntityTaxHTField0>
    <SAEFRecordStatus xmlns="http://schemas.microsoft.com/sharepoint/v3" xsi:nil="true"/>
    <SAEFTRIMRecordNumber xmlns="http://schemas.microsoft.com/sharepoint/v3" xsi:nil="true"/>
    <SAEF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AEFBusinessTaxHTField0>
    <SAEF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AEFExportControlClassificationTaxHTField0>
    <SAEF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AEFBusinessUnitRegionTaxHTField0>
    <SAEF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AEFGlobalFunctionTaxHTField0>
    <SAEF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AEFWorkgroupIDTaxHTField0>
    <SAEF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AEFCountryOfJurisdictionTaxHTField0>
    <SAEFKeepFileLocal xmlns="http://schemas.microsoft.com/sharepoint/v3">false</SAEFKeepFileLocal>
    <SAEF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AEFSecurityClassificationTaxHTField0>
    <SAEFSiteOwner xmlns="http://schemas.microsoft.com/sharepoint/v3">i:0#.w|africa-me\its-app-imnga-s</SAEFSiteOwner>
    <SAEFSiteCollectionName xmlns="http://schemas.microsoft.com/sharepoint/v3">SCiN Transformation Team</SAEFSiteCollectionName>
    <TaxCatchAll xmlns="42099b78-aeef-456d-b5fd-c8cc8be2b78d">
      <Value>10</Value>
      <Value>9</Value>
      <Value>8</Value>
      <Value>7</Value>
      <Value>23</Value>
      <Value>5</Value>
      <Value>4</Value>
      <Value>3</Value>
      <Value>2</Value>
      <Value>1</Value>
      <Value>6</Value>
    </TaxCatchAll>
    <_dlc_DocId xmlns="42099b78-aeef-456d-b5fd-c8cc8be2b78d">AFFAA0824-2060887869-4446</_dlc_DocId>
    <_dlc_DocIdUrl xmlns="42099b78-aeef-456d-b5fd-c8cc8be2b78d">
      <Url>https://nga001-sp.shell.com/sites/AFFAA0824/_layouts/15/DocIdRedir.aspx?ID=AFFAA0824-2060887869-4446</Url>
      <Description>AFFAA0824-2060887869-4446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p:Policy xmlns:p="office.server.policy" id="" local="true">
  <p:Name>Shell Document Base</p:Name>
  <p:Description/>
  <p:Statement/>
  <p:PolicyItems>
    <p:PolicyItem featureId="Microsoft.Office.RecordsManagement.PolicyFeatures.Expiration" staticId="0x0101006F0A470EEB1140E7AA14F4CE8A50B54C|-742801053" UniqueId="62c7839f-89d5-4253-8aeb-e69d9c8b15df">
      <p:Name>Retention</p:Name>
      <p:Description>Automatic scheduling of content for processing, and performing a retention action on content that has reached its due date.</p:Description>
      <p:CustomData>
        <Schedules nextStageId="2" default="false">
          <Schedule type="Default">
            <stages/>
          </Schedule>
          <Schedule type="Record">
            <stages>
              <data stageId="1">
                <formula id="Microsoft.Office.RecordsManagement.PolicyFeatures.Expiration.Formula.BuiltIn">
                  <number>0</number>
                  <property>Expiry_x0020_Date</property>
                  <propertyId>6b0dd911-601f-40bf-9f24-9f8049df6c10</propertyId>
                  <period>years</period>
                </formula>
                <action type="action" id="Microsoft.Office.RecordsManagement.PolicyFeatures.Expiration.Action.Delete"/>
              </data>
            </stages>
          </Schedule>
        </Schedules>
      </p:CustomData>
    </p:PolicyItem>
  </p:PolicyItems>
</p:Policy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Version=16.0.0.0, Culture=neutral, PublicKeyToken=71e9bce111e9429c</Assembly>
    <Class>Microsoft.Office.RecordsManagement.Internal.UpdateExpireDate</Class>
    <Data/>
    <Filter/>
  </Receiver>
</spe:Receivers>
</file>

<file path=customXml/itemProps1.xml><?xml version="1.0" encoding="utf-8"?>
<ds:datastoreItem xmlns:ds="http://schemas.openxmlformats.org/officeDocument/2006/customXml" ds:itemID="{8A0D40B2-0285-4D8A-BC6A-47AE50869D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2099b78-aeef-456d-b5fd-c8cc8be2b78d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A2CBB1-D16E-4261-9D54-D372DBCD891A}">
  <ds:schemaRefs>
    <ds:schemaRef ds:uri="42099b78-aeef-456d-b5fd-c8cc8be2b78d"/>
    <ds:schemaRef ds:uri="http://www.w3.org/XML/1998/namespace"/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sharepoint/v4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65CBD4E-22E6-464B-94F6-75C313DCDDB2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CA17795E-649B-4A2E-8225-0373B78646AE}">
  <ds:schemaRefs>
    <ds:schemaRef ds:uri="office.server.policy"/>
  </ds:schemaRefs>
</ds:datastoreItem>
</file>

<file path=customXml/itemProps5.xml><?xml version="1.0" encoding="utf-8"?>
<ds:datastoreItem xmlns:ds="http://schemas.openxmlformats.org/officeDocument/2006/customXml" ds:itemID="{46F2C809-D525-4EF0-930C-6545EF5F7894}">
  <ds:schemaRefs>
    <ds:schemaRef ds:uri="http://schemas.microsoft.com/sharepoint/event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1 - Widescreen Shell template - 16x9</Template>
  <TotalTime>20589</TotalTime>
  <Words>619</Words>
  <Application>Microsoft Office PowerPoint</Application>
  <PresentationFormat>Widescreen</PresentationFormat>
  <Paragraphs>183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Calibri</vt:lpstr>
      <vt:lpstr>Courier New</vt:lpstr>
      <vt:lpstr>Futura Bold</vt:lpstr>
      <vt:lpstr>Futura Medium</vt:lpstr>
      <vt:lpstr>ShellMedium</vt:lpstr>
      <vt:lpstr>Wingdings</vt:lpstr>
      <vt:lpstr>13_Shell_CF_RDS598</vt:lpstr>
      <vt:lpstr>Shell_CF_RDS598</vt:lpstr>
      <vt:lpstr>14_Shell_CF_RDS598</vt:lpstr>
      <vt:lpstr>1_Shell_CF_RDS598</vt:lpstr>
      <vt:lpstr>4_Shell layouts with footer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Garus-Kogi, Oghenedoro F SPDC-UPC/G/T</dc:creator>
  <cp:lastModifiedBy>Bejide, Isaac SPDC-UPC/G/T</cp:lastModifiedBy>
  <cp:revision>406</cp:revision>
  <cp:lastPrinted>2022-06-24T07:42:30Z</cp:lastPrinted>
  <dcterms:created xsi:type="dcterms:W3CDTF">2020-03-19T18:05:16Z</dcterms:created>
  <dcterms:modified xsi:type="dcterms:W3CDTF">2023-04-01T19:28:41Z</dcterms:modified>
  <cp:category>Shell_IC: RESTRICTED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  <property fmtid="{D5CDD505-2E9C-101B-9397-08002B2CF9AE}" pid="4" name="ContentTypeId">
    <vt:lpwstr>0x0101006F0A470EEB1140E7AA14F4CE8A50B54C0001CB1477F4DD432AA86DD56CC3887AF4007838DEC0B14A4B4F99BBDD45891623AC</vt:lpwstr>
  </property>
  <property fmtid="{D5CDD505-2E9C-101B-9397-08002B2CF9AE}" pid="5" name="_dlc_DocIdItemGuid">
    <vt:lpwstr>74e067ab-b12a-4586-8577-b641ed640a89</vt:lpwstr>
  </property>
  <property fmtid="{D5CDD505-2E9C-101B-9397-08002B2CF9AE}" pid="6" name="SAEFLegalEntity">
    <vt:lpwstr>3;#The Shell Petroleum Development Company Of Nigeria Limited|b482a97d-f8dd-41c8-ab1c-99b8408fd22e</vt:lpwstr>
  </property>
  <property fmtid="{D5CDD505-2E9C-101B-9397-08002B2CF9AE}" pid="7" name="SAEFExportControlClassification">
    <vt:lpwstr>8;#Non-US content - Non Controlled|2ac8835e-0587-4096-a6e2-1f68da1e6cb3</vt:lpwstr>
  </property>
  <property fmtid="{D5CDD505-2E9C-101B-9397-08002B2CF9AE}" pid="8" name="SAEFDocumentStatus">
    <vt:lpwstr>10;#Draft|1c86f377-7d91-4c95-bd5b-c18c83fe0aa5</vt:lpwstr>
  </property>
  <property fmtid="{D5CDD505-2E9C-101B-9397-08002B2CF9AE}" pid="9" name="SAEFWorkgroupID">
    <vt:lpwstr>4;#Upstream _ Single File Plan - 22022|d3ed65c1-761d-4a84-a678-924ffd6ed182</vt:lpwstr>
  </property>
  <property fmtid="{D5CDD505-2E9C-101B-9397-08002B2CF9AE}" pid="10" name="SAEFBusinessUnitRegion">
    <vt:lpwstr>1;#Upstream International|dabf15d9-4f75-4ed1-b8a1-a0c3e2a85888</vt:lpwstr>
  </property>
  <property fmtid="{D5CDD505-2E9C-101B-9397-08002B2CF9AE}" pid="11" name="SAEFCountryOfJurisdiction">
    <vt:lpwstr>6;#NIGERIA|973e3eb3-a5f9-4712-a628-787e048af9f3</vt:lpwstr>
  </property>
  <property fmtid="{D5CDD505-2E9C-101B-9397-08002B2CF9AE}" pid="12" name="SAEFDocumentType">
    <vt:lpwstr>23;#Business Performance and Benchmarking [ARM]|b6f2f23b-ce96-440c-812c-3ea4eddcc805</vt:lpwstr>
  </property>
  <property fmtid="{D5CDD505-2E9C-101B-9397-08002B2CF9AE}" pid="13" name="SAEFLanguage">
    <vt:lpwstr>5;#English|bd3ad5ee-f0c3-40aa-8cc8-36ef09940af3</vt:lpwstr>
  </property>
  <property fmtid="{D5CDD505-2E9C-101B-9397-08002B2CF9AE}" pid="14" name="SAEFSecurityClassification">
    <vt:lpwstr>7;#Restricted|21aa7f98-4035-4019-a764-107acb7269af</vt:lpwstr>
  </property>
  <property fmtid="{D5CDD505-2E9C-101B-9397-08002B2CF9AE}" pid="15" name="SAEFBusiness">
    <vt:lpwstr>1;#Upstream International|dabf15d9-4f75-4ed1-b8a1-a0c3e2a85888</vt:lpwstr>
  </property>
  <property fmtid="{D5CDD505-2E9C-101B-9397-08002B2CF9AE}" pid="16" name="SAEFBusinessProcess">
    <vt:lpwstr>9;#All - Records Management|1f68a0f2-47ab-4887-8df5-7c0616d5ad90</vt:lpwstr>
  </property>
  <property fmtid="{D5CDD505-2E9C-101B-9397-08002B2CF9AE}" pid="17" name="SAEFGlobalFunction">
    <vt:lpwstr>2;#Not Applicable|ddce64fb-3cb8-4cd9-8e3d-0fe554247fd1</vt:lpwstr>
  </property>
  <property fmtid="{D5CDD505-2E9C-101B-9397-08002B2CF9AE}" pid="18" name="_dlc_policyId">
    <vt:lpwstr>0x0101006F0A470EEB1140E7AA14F4CE8A50B54C|-742801053</vt:lpwstr>
  </property>
  <property fmtid="{D5CDD505-2E9C-101B-9397-08002B2CF9AE}" pid="19" name="ItemRetentionFormula">
    <vt:lpwstr/>
  </property>
</Properties>
</file>