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Override1.xml" ContentType="application/vnd.openxmlformats-officedocument.themeOverr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6"/>
    <p:sldMasterId id="2147483663" r:id="rId7"/>
    <p:sldMasterId id="2147483666" r:id="rId8"/>
    <p:sldMasterId id="2147483670" r:id="rId9"/>
  </p:sldMasterIdLst>
  <p:notesMasterIdLst>
    <p:notesMasterId r:id="rId12"/>
  </p:notesMasterIdLst>
  <p:sldIdLst>
    <p:sldId id="6185" r:id="rId10"/>
    <p:sldId id="2147374889"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61" d="100"/>
          <a:sy n="161" d="100"/>
        </p:scale>
        <p:origin x="306" y="1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3.xml"/><Relationship Id="rId13" Type="http://schemas.openxmlformats.org/officeDocument/2006/relationships/tags" Target="tags/tag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Master" Target="slideMasters/slideMaster2.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2.xml"/><Relationship Id="rId5" Type="http://schemas.openxmlformats.org/officeDocument/2006/relationships/customXml" Target="../customXml/item5.xml"/><Relationship Id="rId15" Type="http://schemas.openxmlformats.org/officeDocument/2006/relationships/viewProps" Target="viewProps.xml"/><Relationship Id="rId10" Type="http://schemas.openxmlformats.org/officeDocument/2006/relationships/slide" Target="slides/slide1.xml"/><Relationship Id="rId4" Type="http://schemas.openxmlformats.org/officeDocument/2006/relationships/customXml" Target="../customXml/item4.xml"/><Relationship Id="rId9" Type="http://schemas.openxmlformats.org/officeDocument/2006/relationships/slideMaster" Target="slideMasters/slideMaster4.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em, Ubong B SPDC-PTIV/ZNN" userId="bddbb0f1-be71-4dcd-a209-631b200c94dc" providerId="ADAL" clId="{B5A4C5AB-88C4-4473-A804-567B6AD80973}"/>
    <pc:docChg chg="delSld modSld">
      <pc:chgData name="Edem, Ubong B SPDC-PTIV/ZNN" userId="bddbb0f1-be71-4dcd-a209-631b200c94dc" providerId="ADAL" clId="{B5A4C5AB-88C4-4473-A804-567B6AD80973}" dt="2023-05-17T13:39:33.108" v="201" actId="403"/>
      <pc:docMkLst>
        <pc:docMk/>
      </pc:docMkLst>
      <pc:sldChg chg="modSp mod">
        <pc:chgData name="Edem, Ubong B SPDC-PTIV/ZNN" userId="bddbb0f1-be71-4dcd-a209-631b200c94dc" providerId="ADAL" clId="{B5A4C5AB-88C4-4473-A804-567B6AD80973}" dt="2023-05-17T13:35:45.729" v="69" actId="6549"/>
        <pc:sldMkLst>
          <pc:docMk/>
          <pc:sldMk cId="3619890563" sldId="6185"/>
        </pc:sldMkLst>
        <pc:graphicFrameChg chg="modGraphic">
          <ac:chgData name="Edem, Ubong B SPDC-PTIV/ZNN" userId="bddbb0f1-be71-4dcd-a209-631b200c94dc" providerId="ADAL" clId="{B5A4C5AB-88C4-4473-A804-567B6AD80973}" dt="2023-05-17T13:35:45.729" v="69" actId="6549"/>
          <ac:graphicFrameMkLst>
            <pc:docMk/>
            <pc:sldMk cId="3619890563" sldId="6185"/>
            <ac:graphicFrameMk id="56" creationId="{CF72EE07-06DB-4ACF-BC50-736EE7A6211B}"/>
          </ac:graphicFrameMkLst>
        </pc:graphicFrameChg>
      </pc:sldChg>
      <pc:sldChg chg="del">
        <pc:chgData name="Edem, Ubong B SPDC-PTIV/ZNN" userId="bddbb0f1-be71-4dcd-a209-631b200c94dc" providerId="ADAL" clId="{B5A4C5AB-88C4-4473-A804-567B6AD80973}" dt="2023-05-17T13:29:55.778" v="67" actId="47"/>
        <pc:sldMkLst>
          <pc:docMk/>
          <pc:sldMk cId="3052941388" sldId="2147374888"/>
        </pc:sldMkLst>
      </pc:sldChg>
      <pc:sldChg chg="modSp mod">
        <pc:chgData name="Edem, Ubong B SPDC-PTIV/ZNN" userId="bddbb0f1-be71-4dcd-a209-631b200c94dc" providerId="ADAL" clId="{B5A4C5AB-88C4-4473-A804-567B6AD80973}" dt="2023-05-17T13:39:33.108" v="201" actId="403"/>
        <pc:sldMkLst>
          <pc:docMk/>
          <pc:sldMk cId="56530660" sldId="2147374889"/>
        </pc:sldMkLst>
        <pc:spChg chg="mod">
          <ac:chgData name="Edem, Ubong B SPDC-PTIV/ZNN" userId="bddbb0f1-be71-4dcd-a209-631b200c94dc" providerId="ADAL" clId="{B5A4C5AB-88C4-4473-A804-567B6AD80973}" dt="2023-05-17T13:28:38.349" v="24" actId="1038"/>
          <ac:spMkLst>
            <pc:docMk/>
            <pc:sldMk cId="56530660" sldId="2147374889"/>
            <ac:spMk id="9" creationId="{698B3B43-EEB1-573C-7BBE-B2B5DD96768E}"/>
          </ac:spMkLst>
        </pc:spChg>
        <pc:spChg chg="mod">
          <ac:chgData name="Edem, Ubong B SPDC-PTIV/ZNN" userId="bddbb0f1-be71-4dcd-a209-631b200c94dc" providerId="ADAL" clId="{B5A4C5AB-88C4-4473-A804-567B6AD80973}" dt="2023-05-17T13:28:38.349" v="24" actId="1038"/>
          <ac:spMkLst>
            <pc:docMk/>
            <pc:sldMk cId="56530660" sldId="2147374889"/>
            <ac:spMk id="12" creationId="{4D88D044-BE80-A894-4995-B7B51EDCCF2B}"/>
          </ac:spMkLst>
        </pc:spChg>
        <pc:spChg chg="mod">
          <ac:chgData name="Edem, Ubong B SPDC-PTIV/ZNN" userId="bddbb0f1-be71-4dcd-a209-631b200c94dc" providerId="ADAL" clId="{B5A4C5AB-88C4-4473-A804-567B6AD80973}" dt="2023-05-17T13:28:38.349" v="24" actId="1038"/>
          <ac:spMkLst>
            <pc:docMk/>
            <pc:sldMk cId="56530660" sldId="2147374889"/>
            <ac:spMk id="13" creationId="{5C101547-2308-5C4D-7246-5A64ADB2DC4F}"/>
          </ac:spMkLst>
        </pc:spChg>
        <pc:spChg chg="mod">
          <ac:chgData name="Edem, Ubong B SPDC-PTIV/ZNN" userId="bddbb0f1-be71-4dcd-a209-631b200c94dc" providerId="ADAL" clId="{B5A4C5AB-88C4-4473-A804-567B6AD80973}" dt="2023-05-17T13:28:38.349" v="24" actId="1038"/>
          <ac:spMkLst>
            <pc:docMk/>
            <pc:sldMk cId="56530660" sldId="2147374889"/>
            <ac:spMk id="16" creationId="{5AB49BB7-B0B6-3C55-B4EB-7841FBC2A78B}"/>
          </ac:spMkLst>
        </pc:spChg>
        <pc:spChg chg="mod">
          <ac:chgData name="Edem, Ubong B SPDC-PTIV/ZNN" userId="bddbb0f1-be71-4dcd-a209-631b200c94dc" providerId="ADAL" clId="{B5A4C5AB-88C4-4473-A804-567B6AD80973}" dt="2023-05-17T13:28:38.349" v="24" actId="1038"/>
          <ac:spMkLst>
            <pc:docMk/>
            <pc:sldMk cId="56530660" sldId="2147374889"/>
            <ac:spMk id="20" creationId="{087BBBEE-9CC6-B39F-C2F7-E5C7EF9DA899}"/>
          </ac:spMkLst>
        </pc:spChg>
        <pc:spChg chg="mod">
          <ac:chgData name="Edem, Ubong B SPDC-PTIV/ZNN" userId="bddbb0f1-be71-4dcd-a209-631b200c94dc" providerId="ADAL" clId="{B5A4C5AB-88C4-4473-A804-567B6AD80973}" dt="2023-05-17T13:28:38.349" v="24" actId="1038"/>
          <ac:spMkLst>
            <pc:docMk/>
            <pc:sldMk cId="56530660" sldId="2147374889"/>
            <ac:spMk id="21" creationId="{51644FD6-BB6B-AD29-5858-A786ED84A0E0}"/>
          </ac:spMkLst>
        </pc:spChg>
        <pc:spChg chg="mod">
          <ac:chgData name="Edem, Ubong B SPDC-PTIV/ZNN" userId="bddbb0f1-be71-4dcd-a209-631b200c94dc" providerId="ADAL" clId="{B5A4C5AB-88C4-4473-A804-567B6AD80973}" dt="2023-05-17T13:29:41.231" v="66" actId="14100"/>
          <ac:spMkLst>
            <pc:docMk/>
            <pc:sldMk cId="56530660" sldId="2147374889"/>
            <ac:spMk id="23" creationId="{545FE9EB-5198-4CE8-246D-1EE079846FDB}"/>
          </ac:spMkLst>
        </pc:spChg>
        <pc:spChg chg="mod">
          <ac:chgData name="Edem, Ubong B SPDC-PTIV/ZNN" userId="bddbb0f1-be71-4dcd-a209-631b200c94dc" providerId="ADAL" clId="{B5A4C5AB-88C4-4473-A804-567B6AD80973}" dt="2023-05-17T13:38:33.747" v="153" actId="14100"/>
          <ac:spMkLst>
            <pc:docMk/>
            <pc:sldMk cId="56530660" sldId="2147374889"/>
            <ac:spMk id="25" creationId="{9A8E37E1-BA63-3635-D4B9-D48E4F97AD86}"/>
          </ac:spMkLst>
        </pc:spChg>
        <pc:spChg chg="mod">
          <ac:chgData name="Edem, Ubong B SPDC-PTIV/ZNN" userId="bddbb0f1-be71-4dcd-a209-631b200c94dc" providerId="ADAL" clId="{B5A4C5AB-88C4-4473-A804-567B6AD80973}" dt="2023-05-17T13:29:32.125" v="65" actId="14100"/>
          <ac:spMkLst>
            <pc:docMk/>
            <pc:sldMk cId="56530660" sldId="2147374889"/>
            <ac:spMk id="26" creationId="{231E3749-50F1-0624-79DF-ADE782E94AE8}"/>
          </ac:spMkLst>
        </pc:spChg>
        <pc:spChg chg="mod">
          <ac:chgData name="Edem, Ubong B SPDC-PTIV/ZNN" userId="bddbb0f1-be71-4dcd-a209-631b200c94dc" providerId="ADAL" clId="{B5A4C5AB-88C4-4473-A804-567B6AD80973}" dt="2023-05-17T13:39:33.108" v="201" actId="403"/>
          <ac:spMkLst>
            <pc:docMk/>
            <pc:sldMk cId="56530660" sldId="2147374889"/>
            <ac:spMk id="66" creationId="{83A81E3A-5A03-2CD4-1C83-815EAF6118B0}"/>
          </ac:spMkLst>
        </pc:spChg>
        <pc:spChg chg="mod">
          <ac:chgData name="Edem, Ubong B SPDC-PTIV/ZNN" userId="bddbb0f1-be71-4dcd-a209-631b200c94dc" providerId="ADAL" clId="{B5A4C5AB-88C4-4473-A804-567B6AD80973}" dt="2023-05-17T13:38:28.202" v="152" actId="1038"/>
          <ac:spMkLst>
            <pc:docMk/>
            <pc:sldMk cId="56530660" sldId="2147374889"/>
            <ac:spMk id="69" creationId="{F35914C9-E54E-5FAD-07F7-4611853885FD}"/>
          </ac:spMkLst>
        </pc:spChg>
        <pc:spChg chg="mod">
          <ac:chgData name="Edem, Ubong B SPDC-PTIV/ZNN" userId="bddbb0f1-be71-4dcd-a209-631b200c94dc" providerId="ADAL" clId="{B5A4C5AB-88C4-4473-A804-567B6AD80973}" dt="2023-05-17T13:38:53.045" v="188" actId="1076"/>
          <ac:spMkLst>
            <pc:docMk/>
            <pc:sldMk cId="56530660" sldId="2147374889"/>
            <ac:spMk id="70" creationId="{B27A2D83-9218-E9B3-3B85-44A71754C0F6}"/>
          </ac:spMkLst>
        </pc:spChg>
        <pc:grpChg chg="mod">
          <ac:chgData name="Edem, Ubong B SPDC-PTIV/ZNN" userId="bddbb0f1-be71-4dcd-a209-631b200c94dc" providerId="ADAL" clId="{B5A4C5AB-88C4-4473-A804-567B6AD80973}" dt="2023-05-17T13:39:19.034" v="198" actId="14100"/>
          <ac:grpSpMkLst>
            <pc:docMk/>
            <pc:sldMk cId="56530660" sldId="2147374889"/>
            <ac:grpSpMk id="31" creationId="{7149B75A-8206-7826-E436-3A70D7625771}"/>
          </ac:grpSpMkLst>
        </pc:grpChg>
        <pc:cxnChg chg="mod">
          <ac:chgData name="Edem, Ubong B SPDC-PTIV/ZNN" userId="bddbb0f1-be71-4dcd-a209-631b200c94dc" providerId="ADAL" clId="{B5A4C5AB-88C4-4473-A804-567B6AD80973}" dt="2023-05-17T13:38:20.097" v="128" actId="1038"/>
          <ac:cxnSpMkLst>
            <pc:docMk/>
            <pc:sldMk cId="56530660" sldId="2147374889"/>
            <ac:cxnSpMk id="73" creationId="{3E50A3B1-23EB-3545-D9E5-1EFB93D9E745}"/>
          </ac:cxnSpMkLst>
        </pc:cxnChg>
      </pc:sldChg>
      <pc:sldChg chg="del">
        <pc:chgData name="Edem, Ubong B SPDC-PTIV/ZNN" userId="bddbb0f1-be71-4dcd-a209-631b200c94dc" providerId="ADAL" clId="{B5A4C5AB-88C4-4473-A804-567B6AD80973}" dt="2023-05-17T13:27:48.923" v="0" actId="47"/>
        <pc:sldMkLst>
          <pc:docMk/>
          <pc:sldMk cId="993284731" sldId="2147374890"/>
        </pc:sldMkLst>
      </pc:sldChg>
      <pc:sldChg chg="del">
        <pc:chgData name="Edem, Ubong B SPDC-PTIV/ZNN" userId="bddbb0f1-be71-4dcd-a209-631b200c94dc" providerId="ADAL" clId="{B5A4C5AB-88C4-4473-A804-567B6AD80973}" dt="2023-05-17T13:30:02.987" v="68" actId="47"/>
        <pc:sldMkLst>
          <pc:docMk/>
          <pc:sldMk cId="90315676" sldId="21473748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5/17/2023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1412066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DE799493-6412-4470-9830-D005B358D66E}" type="slidenum">
              <a:rPr kumimoji="0" lang="en-GB" sz="1200" b="0" i="0" u="none" strike="noStrike" kern="1200" cap="none" spc="0" normalizeH="0" baseline="0" noProof="0" smtClean="0">
                <a:ln>
                  <a:noFill/>
                </a:ln>
                <a:solidFill>
                  <a:srgbClr val="404040"/>
                </a:solidFill>
                <a:effectLst/>
                <a:uLnTx/>
                <a:uFillTx/>
                <a:latin typeface="Futura Medium" pitchFamily="2"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srgbClr val="404040"/>
              </a:solidFill>
              <a:effectLst/>
              <a:uLnTx/>
              <a:uFillTx/>
              <a:latin typeface="Futura Medium" pitchFamily="2" charset="0"/>
              <a:ea typeface="+mn-ea"/>
              <a:cs typeface="+mn-cs"/>
            </a:endParaRPr>
          </a:p>
        </p:txBody>
      </p:sp>
    </p:spTree>
    <p:extLst>
      <p:ext uri="{BB962C8B-B14F-4D97-AF65-F5344CB8AC3E}">
        <p14:creationId xmlns:p14="http://schemas.microsoft.com/office/powerpoint/2010/main" val="762220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38.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39.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57.xml"/><Relationship Id="rId5" Type="http://schemas.openxmlformats.org/officeDocument/2006/relationships/image" Target="../media/image3.png"/><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58.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84699CFB-EF78-41C7-838F-A4D18A29D2F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528673462"/>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18.70866,264.5669,508.875,59.87236}"/>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5" name="TextBox 14" descr="CONFIDENTIAL_TAG_0xFFEE">
            <a:extLst>
              <a:ext uri="{FF2B5EF4-FFF2-40B4-BE49-F238E27FC236}">
                <a16:creationId xmlns:a16="http://schemas.microsoft.com/office/drawing/2014/main" id="{EC41AB82-5B22-404E-88F7-2BBA583846D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200286196"/>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extBox 6" descr="CONFIDENTIAL_TAG_0xFFEE">
            <a:extLst>
              <a:ext uri="{FF2B5EF4-FFF2-40B4-BE49-F238E27FC236}">
                <a16:creationId xmlns:a16="http://schemas.microsoft.com/office/drawing/2014/main" id="{C0143938-B4D2-449E-BE65-2E024186E24E}"/>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
        <p:nvSpPr>
          <p:cNvPr id="5" name="Date Placeholder 4">
            <a:extLst>
              <a:ext uri="{FF2B5EF4-FFF2-40B4-BE49-F238E27FC236}">
                <a16:creationId xmlns:a16="http://schemas.microsoft.com/office/drawing/2014/main" id="{646E6173-1BA6-4F60-A270-4D02C3DC35D7}"/>
              </a:ext>
            </a:extLst>
          </p:cNvPr>
          <p:cNvSpPr>
            <a:spLocks noGrp="1"/>
          </p:cNvSpPr>
          <p:nvPr>
            <p:ph type="dt" sz="half" idx="12"/>
          </p:nvPr>
        </p:nvSpPr>
        <p:spPr/>
        <p:txBody>
          <a:bodyPr/>
          <a:lstStyle/>
          <a:p>
            <a:pPr>
              <a:defRPr/>
            </a:pPr>
            <a:r>
              <a:rPr lang="en-GB" noProof="1"/>
              <a:t>March 2018</a:t>
            </a:r>
          </a:p>
        </p:txBody>
      </p:sp>
      <p:sp>
        <p:nvSpPr>
          <p:cNvPr id="6" name="Footer Placeholder 5">
            <a:extLst>
              <a:ext uri="{FF2B5EF4-FFF2-40B4-BE49-F238E27FC236}">
                <a16:creationId xmlns:a16="http://schemas.microsoft.com/office/drawing/2014/main" id="{3CB1F2F6-35C1-4CAF-93B5-2A86F4EA7D32}"/>
              </a:ext>
            </a:extLst>
          </p:cNvPr>
          <p:cNvSpPr>
            <a:spLocks noGrp="1"/>
          </p:cNvSpPr>
          <p:nvPr>
            <p:ph type="ftr" sz="quarter" idx="13"/>
          </p:nvPr>
        </p:nvSpPr>
        <p:spPr/>
        <p:txBody>
          <a:bodyPr/>
          <a:lstStyle/>
          <a:p>
            <a:pPr>
              <a:defRPr/>
            </a:pPr>
            <a:r>
              <a:rPr lang="en-GB" noProof="1"/>
              <a:t> </a:t>
            </a:r>
          </a:p>
        </p:txBody>
      </p:sp>
      <p:sp>
        <p:nvSpPr>
          <p:cNvPr id="9" name="Slide Number Placeholder 8">
            <a:extLst>
              <a:ext uri="{FF2B5EF4-FFF2-40B4-BE49-F238E27FC236}">
                <a16:creationId xmlns:a16="http://schemas.microsoft.com/office/drawing/2014/main" id="{174F3C23-E839-4595-82FA-9EDFAA3BDBA8}"/>
              </a:ext>
            </a:extLst>
          </p:cNvPr>
          <p:cNvSpPr>
            <a:spLocks noGrp="1"/>
          </p:cNvSpPr>
          <p:nvPr>
            <p:ph type="sldNum" sz="quarter" idx="14"/>
          </p:nvPr>
        </p:nvSpPr>
        <p:spPr/>
        <p:txBody>
          <a:bodyPr/>
          <a:lstStyle/>
          <a:p>
            <a:fld id="{D32BAE6A-B452-4007-8177-56DD051636F9}" type="slidenum">
              <a:rPr lang="en-GB" noProof="1" smtClean="0"/>
              <a:pPr/>
              <a:t>‹#›</a:t>
            </a:fld>
            <a:endParaRPr lang="en-GB" noProof="1"/>
          </a:p>
        </p:txBody>
      </p:sp>
      <p:sp>
        <p:nvSpPr>
          <p:cNvPr id="11" name="Title 10">
            <a:extLst>
              <a:ext uri="{FF2B5EF4-FFF2-40B4-BE49-F238E27FC236}">
                <a16:creationId xmlns:a16="http://schemas.microsoft.com/office/drawing/2014/main" id="{773D27D6-E60B-473E-8F3F-DA30B3FF4EE6}"/>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97279149"/>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GB" noProof="0"/>
              <a:t>Click to edit Master title style</a:t>
            </a:r>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A120F8AD-35E3-47FE-8F1E-33CE2A77854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295629718"/>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GB" noProof="0"/>
              <a:t>Click to edit Master title style</a:t>
            </a:r>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TextBox 6" descr="CONFIDENTIAL_TAG_0xFFEE">
            <a:extLst>
              <a:ext uri="{FF2B5EF4-FFF2-40B4-BE49-F238E27FC236}">
                <a16:creationId xmlns:a16="http://schemas.microsoft.com/office/drawing/2014/main" id="{25B0D57C-CF28-4D31-8A86-BF88EE44BA0D}"/>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689332366"/>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GB"/>
              <a:t>Click to edit Master title style</a:t>
            </a:r>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B3FC877C-17F3-4926-B157-E026EADAEA9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84232113"/>
      </p:ext>
    </p:extLst>
  </p:cSld>
  <p:clrMapOvr>
    <a:masterClrMapping/>
  </p:clrMapOvr>
  <p:transition/>
  <p:hf hdr="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GB"/>
              <a:t>Click to edit Master title style</a:t>
            </a:r>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8" name="TextBox 7" descr="CONFIDENTIAL_TAG_0xFFEE">
            <a:extLst>
              <a:ext uri="{FF2B5EF4-FFF2-40B4-BE49-F238E27FC236}">
                <a16:creationId xmlns:a16="http://schemas.microsoft.com/office/drawing/2014/main" id="{6F7F3100-1CDD-452E-8551-61B90A28977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563915356"/>
      </p:ext>
    </p:extLst>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GB" noProof="0"/>
              <a:t>Click to edit Master title style</a:t>
            </a:r>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7" name="TextBox 26" descr="CONFIDENTIAL_TAG_0xFFEE">
            <a:extLst>
              <a:ext uri="{FF2B5EF4-FFF2-40B4-BE49-F238E27FC236}">
                <a16:creationId xmlns:a16="http://schemas.microsoft.com/office/drawing/2014/main" id="{397ED6DA-385B-440D-964E-CBA894D8F4C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300637541"/>
      </p:ext>
    </p:extLst>
  </p:cSld>
  <p:clrMapOvr>
    <a:masterClrMapping/>
  </p:clrMapOvr>
  <p:transition/>
  <p:hf hdr="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5"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1" name="TextBox 10" descr="CONFIDENTIAL_TAG_0xFFEE">
            <a:extLst>
              <a:ext uri="{FF2B5EF4-FFF2-40B4-BE49-F238E27FC236}">
                <a16:creationId xmlns:a16="http://schemas.microsoft.com/office/drawing/2014/main" id="{96142CCD-4FE8-4212-8B95-8216DD7A45D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068272313"/>
      </p:ext>
    </p:extLst>
  </p:cSld>
  <p:clrMapOvr>
    <a:masterClrMapping/>
  </p:clrMapOvr>
  <p:transition/>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GB"/>
              <a:t>Click to edit Master title style</a:t>
            </a:r>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2" name="TextBox 11" descr="CONFIDENTIAL_TAG_0xFFEE">
            <a:extLst>
              <a:ext uri="{FF2B5EF4-FFF2-40B4-BE49-F238E27FC236}">
                <a16:creationId xmlns:a16="http://schemas.microsoft.com/office/drawing/2014/main" id="{50F3A2B5-D51D-4F97-8DE5-2816D4C9A15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932104172"/>
      </p:ext>
    </p:extLst>
  </p:cSld>
  <p:clrMapOvr>
    <a:masterClrMapping/>
  </p:clrMapOvr>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GB"/>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6" name="TextBox 5" descr="CONFIDENTIAL_TAG_0xFFEE">
            <a:extLst>
              <a:ext uri="{FF2B5EF4-FFF2-40B4-BE49-F238E27FC236}">
                <a16:creationId xmlns:a16="http://schemas.microsoft.com/office/drawing/2014/main" id="{86FE898E-174C-4177-9D07-B09917EBB6F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RESTRICTED</a:t>
            </a:r>
          </a:p>
        </p:txBody>
      </p:sp>
    </p:spTree>
    <p:extLst>
      <p:ext uri="{BB962C8B-B14F-4D97-AF65-F5344CB8AC3E}">
        <p14:creationId xmlns:p14="http://schemas.microsoft.com/office/powerpoint/2010/main" val="1669738709"/>
      </p:ext>
    </p:extLst>
  </p:cSld>
  <p:clrMapOvr>
    <a:masterClrMapping/>
  </p:clrMapOvr>
  <p:transition/>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GB"/>
              <a:t>Edit Master text styles</a:t>
            </a:r>
          </a:p>
        </p:txBody>
      </p:sp>
      <p:sp>
        <p:nvSpPr>
          <p:cNvPr id="7" name="TextBox 6" descr="CONFIDENTIAL_TAG_0xFFEE">
            <a:extLst>
              <a:ext uri="{FF2B5EF4-FFF2-40B4-BE49-F238E27FC236}">
                <a16:creationId xmlns:a16="http://schemas.microsoft.com/office/drawing/2014/main" id="{78306760-5A75-4072-9F5C-E7434441D82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070463599"/>
      </p:ext>
    </p:extLst>
  </p:cSld>
  <p:clrMapOvr>
    <a:masterClrMapping/>
  </p:clrMapOvr>
  <p:transition/>
  <p:hf hdr="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GB"/>
              <a:t>Click to edit Master title style</a:t>
            </a:r>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27"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816521338"/>
      </p:ext>
    </p:extLst>
  </p:cSld>
  <p:clrMapOvr>
    <a:masterClrMapping/>
  </p:clrMapOvr>
  <p:transition/>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2"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6" name="TextBox 5" descr="CONFIDENTIAL_TAG_0xFFEE">
            <a:extLst>
              <a:ext uri="{FF2B5EF4-FFF2-40B4-BE49-F238E27FC236}">
                <a16:creationId xmlns:a16="http://schemas.microsoft.com/office/drawing/2014/main" id="{A8C2493C-D1F3-4F6E-98E0-97B191686C1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605980479"/>
      </p:ext>
    </p:extLst>
  </p:cSld>
  <p:clrMapOvr>
    <a:masterClrMapping/>
  </p:clrMapOvr>
  <p:transition/>
  <p:hf hdr="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extLst>
      <p:ext uri="{BB962C8B-B14F-4D97-AF65-F5344CB8AC3E}">
        <p14:creationId xmlns:p14="http://schemas.microsoft.com/office/powerpoint/2010/main" val="3053878645"/>
      </p:ext>
    </p:extLst>
  </p:cSld>
  <p:clrMapOvr>
    <a:masterClrMapping/>
  </p:clrMapOvr>
  <p:transition/>
  <p:hf hdr="0"/>
  <p:extLst>
    <p:ext uri="{DCECCB84-F9BA-43D5-87BE-67443E8EF086}">
      <p15:sldGuideLst xmlns:p15="http://schemas.microsoft.com/office/powerpoint/2012/main">
        <p15:guide id="1"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604749927"/>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latin typeface="ShellMedium" panose="00000600000000000000" pitchFamily="50" charset="0"/>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pic>
        <p:nvPicPr>
          <p:cNvPr id="18" name="Picture 17" descr="PECTEN.pn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ShellMedium" panose="00000600000000000000" pitchFamily="50" charset="0"/>
              </a:rPr>
              <a:t>Document type | </a:t>
            </a:r>
            <a:r>
              <a:rPr lang="en-US" sz="1400" kern="1200" baseline="0" noProof="0" dirty="0">
                <a:solidFill>
                  <a:schemeClr val="accent6"/>
                </a:solidFill>
                <a:latin typeface="ShellMedium" panose="00000600000000000000" pitchFamily="50" charset="0"/>
                <a:ea typeface="+mn-ea"/>
                <a:cs typeface="+mn-cs"/>
              </a:rPr>
              <a:t>Date</a:t>
            </a:r>
            <a:endParaRPr lang="en-US" sz="1400" baseline="0" noProof="0" dirty="0">
              <a:solidFill>
                <a:schemeClr val="accent6"/>
              </a:solidFill>
              <a:latin typeface="ShellMedium" panose="00000600000000000000" pitchFamily="50" charset="0"/>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ShellMedium" panose="00000600000000000000" pitchFamily="50" charset="0"/>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ShellMedium" panose="00000600000000000000" pitchFamily="50" charset="0"/>
              <a:ea typeface="+mn-ea"/>
            </a:endParaRPr>
          </a:p>
        </p:txBody>
      </p:sp>
    </p:spTree>
    <p:extLst>
      <p:ext uri="{BB962C8B-B14F-4D97-AF65-F5344CB8AC3E}">
        <p14:creationId xmlns:p14="http://schemas.microsoft.com/office/powerpoint/2010/main" val="51417258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7482549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53" imgH="353" progId="TCLayout.ActiveDocument.1">
                  <p:embed/>
                </p:oleObj>
              </mc:Choice>
              <mc:Fallback>
                <p:oleObj name="think-cell Slide" r:id="rId3" imgW="353" imgH="353"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ShellMedium" panose="00000600000000000000" pitchFamily="50" charset="0"/>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2896705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design">
  <p:cSld name="Title + design">
    <p:bg>
      <p:bgPr>
        <a:solidFill>
          <a:srgbClr val="EFEFEF"/>
        </a:solidFill>
        <a:effectLst/>
      </p:bgPr>
    </p:bg>
    <p:spTree>
      <p:nvGrpSpPr>
        <p:cNvPr id="1" name="Shape 93"/>
        <p:cNvGrpSpPr/>
        <p:nvPr/>
      </p:nvGrpSpPr>
      <p:grpSpPr>
        <a:xfrm>
          <a:off x="0" y="0"/>
          <a:ext cx="0" cy="0"/>
          <a:chOff x="0" y="0"/>
          <a:chExt cx="0" cy="0"/>
        </a:xfrm>
      </p:grpSpPr>
      <p:sp>
        <p:nvSpPr>
          <p:cNvPr id="95" name="Google Shape;95;p13"/>
          <p:cNvSpPr txBox="1">
            <a:spLocks noGrp="1"/>
          </p:cNvSpPr>
          <p:nvPr>
            <p:ph type="ctrTitle"/>
          </p:nvPr>
        </p:nvSpPr>
        <p:spPr>
          <a:xfrm>
            <a:off x="1253000" y="489067"/>
            <a:ext cx="5080000" cy="672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2400"/>
              <a:buNone/>
              <a:defRPr>
                <a:solidFill>
                  <a:schemeClr val="accent5"/>
                </a:solidFill>
              </a:defRPr>
            </a:lvl1pPr>
            <a:lvl2pPr lvl="1"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2pPr>
            <a:lvl3pPr lvl="2"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3pPr>
            <a:lvl4pPr lvl="3"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4pPr>
            <a:lvl5pPr lvl="4"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5pPr>
            <a:lvl6pPr lvl="5"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6pPr>
            <a:lvl7pPr lvl="6"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7pPr>
            <a:lvl8pPr lvl="7"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8pPr>
            <a:lvl9pPr lvl="8" rtl="0">
              <a:spcBef>
                <a:spcPts val="0"/>
              </a:spcBef>
              <a:spcAft>
                <a:spcPts val="0"/>
              </a:spcAft>
              <a:buClr>
                <a:srgbClr val="62BCBE"/>
              </a:buClr>
              <a:buSzPts val="2400"/>
              <a:buFont typeface="Josefin Sans"/>
              <a:buNone/>
              <a:defRPr sz="3200" b="1">
                <a:solidFill>
                  <a:srgbClr val="62BCBE"/>
                </a:solidFill>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443710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2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TextBox 12" descr="CONFIDENTIAL_TAG_0xFFEE">
            <a:extLst>
              <a:ext uri="{FF2B5EF4-FFF2-40B4-BE49-F238E27FC236}">
                <a16:creationId xmlns:a16="http://schemas.microsoft.com/office/drawing/2014/main" id="{7D76B7C7-579B-4B90-86E1-EA2687CE15FB}"/>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3896790910"/>
      </p:ext>
    </p:extLst>
  </p:cSld>
  <p:clrMapOvr>
    <a:masterClrMapping/>
  </p:clrMapOvr>
  <p:transition/>
  <p:hf hdr="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GB"/>
              <a:t>Click to edit Master title style</a:t>
            </a:r>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a:t>Click to insert Role in Organisation</a:t>
            </a:r>
          </a:p>
        </p:txBody>
      </p:sp>
      <p:sp>
        <p:nvSpPr>
          <p:cNvPr id="30"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4" name="TextBox 13" descr="CONFIDENTIAL_TAG_0xFFEE">
            <a:extLst>
              <a:ext uri="{FF2B5EF4-FFF2-40B4-BE49-F238E27FC236}">
                <a16:creationId xmlns:a16="http://schemas.microsoft.com/office/drawing/2014/main" id="{F2E8E993-B364-4A4A-A9D3-5D6AA787003F}"/>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Futura Medium" pitchFamily="2" charset="0"/>
                <a:ea typeface="+mn-ea"/>
                <a:cs typeface="+mn-cs"/>
              </a:rPr>
              <a:t>CONFIDENTIAL</a:t>
            </a:r>
          </a:p>
        </p:txBody>
      </p:sp>
    </p:spTree>
    <p:extLst>
      <p:ext uri="{BB962C8B-B14F-4D97-AF65-F5344CB8AC3E}">
        <p14:creationId xmlns:p14="http://schemas.microsoft.com/office/powerpoint/2010/main" val="1820220998"/>
      </p:ext>
    </p:extLst>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tags" Target="../tags/tag6.xml"/><Relationship Id="rId13" Type="http://schemas.openxmlformats.org/officeDocument/2006/relationships/tags" Target="../tags/tag11.xml"/><Relationship Id="rId18" Type="http://schemas.openxmlformats.org/officeDocument/2006/relationships/tags" Target="../tags/tag16.xml"/><Relationship Id="rId3" Type="http://schemas.openxmlformats.org/officeDocument/2006/relationships/theme" Target="../theme/theme1.xml"/><Relationship Id="rId21" Type="http://schemas.openxmlformats.org/officeDocument/2006/relationships/oleObject" Target="../embeddings/oleObject1.bin"/><Relationship Id="rId7" Type="http://schemas.openxmlformats.org/officeDocument/2006/relationships/tags" Target="../tags/tag5.xml"/><Relationship Id="rId12" Type="http://schemas.openxmlformats.org/officeDocument/2006/relationships/tags" Target="../tags/tag10.xml"/><Relationship Id="rId17" Type="http://schemas.openxmlformats.org/officeDocument/2006/relationships/tags" Target="../tags/tag15.xml"/><Relationship Id="rId2" Type="http://schemas.openxmlformats.org/officeDocument/2006/relationships/slideLayout" Target="../slideLayouts/slideLayout2.xml"/><Relationship Id="rId16" Type="http://schemas.openxmlformats.org/officeDocument/2006/relationships/tags" Target="../tags/tag14.xml"/><Relationship Id="rId20" Type="http://schemas.openxmlformats.org/officeDocument/2006/relationships/tags" Target="../tags/tag18.xml"/><Relationship Id="rId1" Type="http://schemas.openxmlformats.org/officeDocument/2006/relationships/slideLayout" Target="../slideLayouts/slideLayout1.xml"/><Relationship Id="rId6" Type="http://schemas.openxmlformats.org/officeDocument/2006/relationships/tags" Target="../tags/tag4.xml"/><Relationship Id="rId11" Type="http://schemas.openxmlformats.org/officeDocument/2006/relationships/tags" Target="../tags/tag9.xml"/><Relationship Id="rId5" Type="http://schemas.openxmlformats.org/officeDocument/2006/relationships/tags" Target="../tags/tag3.xml"/><Relationship Id="rId15" Type="http://schemas.openxmlformats.org/officeDocument/2006/relationships/tags" Target="../tags/tag13.xml"/><Relationship Id="rId10" Type="http://schemas.openxmlformats.org/officeDocument/2006/relationships/tags" Target="../tags/tag8.xml"/><Relationship Id="rId19" Type="http://schemas.openxmlformats.org/officeDocument/2006/relationships/tags" Target="../tags/tag17.xml"/><Relationship Id="rId4" Type="http://schemas.openxmlformats.org/officeDocument/2006/relationships/tags" Target="../tags/tag2.xml"/><Relationship Id="rId9" Type="http://schemas.openxmlformats.org/officeDocument/2006/relationships/tags" Target="../tags/tag7.xml"/><Relationship Id="rId14" Type="http://schemas.openxmlformats.org/officeDocument/2006/relationships/tags" Target="../tags/tag12.xml"/><Relationship Id="rId22"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tags" Target="../tags/tag35.xml"/><Relationship Id="rId3" Type="http://schemas.openxmlformats.org/officeDocument/2006/relationships/theme" Target="../theme/theme2.xml"/><Relationship Id="rId21" Type="http://schemas.openxmlformats.org/officeDocument/2006/relationships/oleObject" Target="../embeddings/oleObject4.bin"/><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tags" Target="../tags/tag34.xml"/><Relationship Id="rId2" Type="http://schemas.openxmlformats.org/officeDocument/2006/relationships/slideLayout" Target="../slideLayouts/slideLayout4.xml"/><Relationship Id="rId16" Type="http://schemas.openxmlformats.org/officeDocument/2006/relationships/tags" Target="../tags/tag33.xml"/><Relationship Id="rId20" Type="http://schemas.openxmlformats.org/officeDocument/2006/relationships/tags" Target="../tags/tag37.xml"/><Relationship Id="rId1" Type="http://schemas.openxmlformats.org/officeDocument/2006/relationships/slideLayout" Target="../slideLayouts/slideLayout3.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tags" Target="../tags/tag32.xml"/><Relationship Id="rId10" Type="http://schemas.openxmlformats.org/officeDocument/2006/relationships/tags" Target="../tags/tag27.xml"/><Relationship Id="rId19" Type="http://schemas.openxmlformats.org/officeDocument/2006/relationships/tags" Target="../tags/tag36.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 Id="rId22"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slideLayout" Target="../slideLayouts/slideLayout7.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6.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5.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image" Target="../media/image1.emf"/><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theme" Target="../theme/theme3.x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oleObject" Target="../embeddings/oleObject7.bin"/></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heme" Target="../theme/theme4.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 Type="http://schemas.openxmlformats.org/officeDocument/2006/relationships/slideLayout" Target="../slideLayouts/slideLayout9.xml"/><Relationship Id="rId16" Type="http://schemas.openxmlformats.org/officeDocument/2006/relationships/slideLayout" Target="../slideLayouts/slideLayout23.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6"/>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7"/>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8"/>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8"/>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9"/>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0"/>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5"/>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4"/>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1" imgW="270" imgH="270" progId="TCLayout.ActiveDocument.1">
                  <p:embed/>
                </p:oleObj>
              </mc:Choice>
              <mc:Fallback>
                <p:oleObj name="think-cell Slide" r:id="rId21" imgW="270" imgH="270" progId="TCLayout.ActiveDocument.1">
                  <p:embed/>
                  <p:pic>
                    <p:nvPicPr>
                      <p:cNvPr id="2" name="Object 1" hidden="1"/>
                      <p:cNvPicPr/>
                      <p:nvPr/>
                    </p:nvPicPr>
                    <p:blipFill>
                      <a:blip r:embed="rId22"/>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6"/>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19"/>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0"/>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7"/>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7"/>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8"/>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8"/>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5"/>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6"/>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9"/>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3"/>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4"/>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0"/>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1"/>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2"/>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5"/>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1256299994"/>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ShellMedium" panose="00000600000000000000" pitchFamily="50" charset="0"/>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chemeClr val="bg1">
                    <a:lumMod val="50000"/>
                  </a:schemeClr>
                </a:solidFill>
                <a:latin typeface="ShellMedium" panose="00000600000000000000" pitchFamily="50" charset="0"/>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chemeClr val="bg1">
                    <a:lumMod val="50000"/>
                  </a:schemeClr>
                </a:solidFill>
                <a:latin typeface="ShellMedium" panose="00000600000000000000" pitchFamily="50" charset="0"/>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ShellMedium" panose="00000600000000000000" pitchFamily="50" charset="0"/>
                  <a:ea typeface="+mn-ea"/>
                </a:rPr>
                <a:t>Title</a:t>
              </a:r>
            </a:p>
            <a:p>
              <a:r>
                <a:rPr lang="en-US" sz="1600" baseline="0" noProof="0" dirty="0">
                  <a:solidFill>
                    <a:schemeClr val="bg1">
                      <a:lumMod val="50000"/>
                    </a:schemeClr>
                  </a:solidFill>
                  <a:latin typeface="ShellMedium" panose="00000600000000000000" pitchFamily="50" charset="0"/>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ShellMedium" panose="00000600000000000000" pitchFamily="50" charset="0"/>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ShellMedium" panose="00000600000000000000" pitchFamily="50" charset="0"/>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latin typeface="ShellMedium" panose="00000600000000000000" pitchFamily="50" charset="0"/>
              </a:rPr>
              <a:pPr lvl="0" algn="r"/>
              <a:t>‹#›</a:t>
            </a:fld>
            <a:endParaRPr lang="en-US" sz="800" dirty="0">
              <a:latin typeface="ShellMedium" panose="00000600000000000000" pitchFamily="50" charset="0"/>
            </a:endParaRPr>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latin typeface="ShellMedium" panose="00000600000000000000" pitchFamily="50" charset="0"/>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ShellMedium" panose="00000600000000000000" pitchFamily="50" charset="0"/>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ShellMedium" panose="00000600000000000000" pitchFamily="50" charset="0"/>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ShellMedium" panose="00000600000000000000" pitchFamily="50" charset="0"/>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ShellMedium" panose="00000600000000000000" pitchFamily="50" charset="0"/>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latin typeface="ShellMedium" panose="00000600000000000000" pitchFamily="50" charset="0"/>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ShellMedium" panose="00000600000000000000" pitchFamily="50" charset="0"/>
              </a:endParaRPr>
            </a:p>
          </p:txBody>
        </p:sp>
      </p:grpSp>
    </p:spTree>
    <p:extLst>
      <p:ext uri="{BB962C8B-B14F-4D97-AF65-F5344CB8AC3E}">
        <p14:creationId xmlns:p14="http://schemas.microsoft.com/office/powerpoint/2010/main" val="3173491052"/>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ShellMedium" panose="00000600000000000000" pitchFamily="50" charset="0"/>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ShellMedium" panose="00000600000000000000" pitchFamily="50" charset="0"/>
          <a:ea typeface="Arial Unicode MS" pitchFamily="34" charset="-128"/>
          <a:cs typeface="Arial Unicode MS" pitchFamily="34" charset="-128"/>
        </a:defRPr>
      </a:lvl1pPr>
      <a:lvl2pPr marL="203200" indent="-203200" algn="l" defTabSz="913526" rtl="0" eaLnBrk="1" fontAlgn="base" hangingPunct="1">
        <a:spcBef>
          <a:spcPct val="0"/>
        </a:spcBef>
        <a:spcAft>
          <a:spcPct val="0"/>
        </a:spcAft>
        <a:buClr>
          <a:schemeClr val="tx2"/>
        </a:buClr>
        <a:buSzPct val="125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2pPr>
      <a:lvl3pPr marL="4064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3pPr>
      <a:lvl4pPr marL="609600" indent="-203200" algn="l" defTabSz="913526" rtl="0" eaLnBrk="1" fontAlgn="base" hangingPunct="1">
        <a:spcBef>
          <a:spcPct val="0"/>
        </a:spcBef>
        <a:spcAft>
          <a:spcPct val="0"/>
        </a:spcAft>
        <a:buClr>
          <a:schemeClr val="tx2"/>
        </a:buClr>
        <a:buSzPct val="120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4pPr>
      <a:lvl5pPr marL="812800" indent="-203200" algn="l" defTabSz="913526" rtl="0" eaLnBrk="1" fontAlgn="base" hangingPunct="1">
        <a:spcBef>
          <a:spcPct val="0"/>
        </a:spcBef>
        <a:spcAft>
          <a:spcPct val="0"/>
        </a:spcAft>
        <a:buClr>
          <a:schemeClr val="tx2"/>
        </a:buClr>
        <a:buSzPct val="89000"/>
        <a:buFont typeface="Wingdings" panose="05000000000000000000" pitchFamily="2" charset="2"/>
        <a:buChar char="n"/>
        <a:defRPr sz="1600" baseline="0">
          <a:solidFill>
            <a:schemeClr val="tx1"/>
          </a:solidFill>
          <a:latin typeface="ShellMedium" panose="00000600000000000000" pitchFamily="50" charset="0"/>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March 2018</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dirty="0" smtClean="0"/>
              <a:pPr/>
              <a:t>‹#›</a:t>
            </a:fld>
            <a:endParaRPr lang="en-GB" noProof="1"/>
          </a:p>
        </p:txBody>
      </p:sp>
      <p:sp>
        <p:nvSpPr>
          <p:cNvPr id="84" name="Text Box 11" descr="&lt;COMPANY_NAME&gt;{18.70866,264.5669,509.3857,40.33535}"/>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extLst>
      <p:ext uri="{BB962C8B-B14F-4D97-AF65-F5344CB8AC3E}">
        <p14:creationId xmlns:p14="http://schemas.microsoft.com/office/powerpoint/2010/main" val="394625793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oleObject" Target="../embeddings/oleObject10.bin"/><Relationship Id="rId2" Type="http://schemas.openxmlformats.org/officeDocument/2006/relationships/tags" Target="../tags/tag59.xml"/><Relationship Id="rId1" Type="http://schemas.openxmlformats.org/officeDocument/2006/relationships/themeOverride" Target="../theme/themeOverride1.xml"/><Relationship Id="rId6" Type="http://schemas.openxmlformats.org/officeDocument/2006/relationships/notesSlide" Target="../notesSlides/notesSlide1.xml"/><Relationship Id="rId5" Type="http://schemas.openxmlformats.org/officeDocument/2006/relationships/slideLayout" Target="../slideLayouts/slideLayout6.xml"/><Relationship Id="rId4" Type="http://schemas.openxmlformats.org/officeDocument/2006/relationships/tags" Target="../tags/tag61.xml"/></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tags" Target="../tags/tag64.xml"/><Relationship Id="rId7" Type="http://schemas.openxmlformats.org/officeDocument/2006/relationships/tags" Target="../tags/tag68.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image" Target="../media/image6.emf"/><Relationship Id="rId5" Type="http://schemas.openxmlformats.org/officeDocument/2006/relationships/tags" Target="../tags/tag66.xml"/><Relationship Id="rId10" Type="http://schemas.openxmlformats.org/officeDocument/2006/relationships/oleObject" Target="../embeddings/oleObject11.bin"/><Relationship Id="rId4" Type="http://schemas.openxmlformats.org/officeDocument/2006/relationships/tags" Target="../tags/tag65.xml"/><Relationship Id="rId9" Type="http://schemas.openxmlformats.org/officeDocument/2006/relationships/notesSlide" Target="../notesSlides/notes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name="think-cell Slide" r:id="rId7" imgW="0" imgH="0" progId="TCLayout.ActiveDocument.1">
                  <p:embed/>
                </p:oleObj>
              </mc:Choice>
              <mc:Fallback>
                <p:oleObj name="think-cell Slide" r:id="rId7"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ShellMedium" panose="00000600000000000000" pitchFamily="50"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34086" y="629920"/>
            <a:ext cx="11162614" cy="324152"/>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sz="1900" dirty="0">
                <a:latin typeface="ShellMedium" panose="00000600000000000000" pitchFamily="50" charset="0"/>
              </a:rPr>
              <a:t>Optimization of ETSOM Global Charges to save $1M ($440K by Dec 2023 &amp; $560K by 2024)</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graphicFrame>
        <p:nvGraphicFramePr>
          <p:cNvPr id="3" name="Table 5">
            <a:extLst>
              <a:ext uri="{FF2B5EF4-FFF2-40B4-BE49-F238E27FC236}">
                <a16:creationId xmlns:a16="http://schemas.microsoft.com/office/drawing/2014/main" id="{6E24B508-AC14-4167-994C-D7F36702FEAB}"/>
              </a:ext>
            </a:extLst>
          </p:cNvPr>
          <p:cNvGraphicFramePr>
            <a:graphicFrameLocks noGrp="1"/>
          </p:cNvGraphicFramePr>
          <p:nvPr/>
        </p:nvGraphicFramePr>
        <p:xfrm>
          <a:off x="534086" y="1057093"/>
          <a:ext cx="1903522" cy="685800"/>
        </p:xfrm>
        <a:graphic>
          <a:graphicData uri="http://schemas.openxmlformats.org/drawingml/2006/table">
            <a:tbl>
              <a:tblPr>
                <a:tableStyleId>{BC89EF96-8CEA-46FF-86C4-4CE0E7609802}</a:tableStyleId>
              </a:tblPr>
              <a:tblGrid>
                <a:gridCol w="1903522">
                  <a:extLst>
                    <a:ext uri="{9D8B030D-6E8A-4147-A177-3AD203B41FA5}">
                      <a16:colId xmlns:a16="http://schemas.microsoft.com/office/drawing/2014/main" val="3647885642"/>
                    </a:ext>
                  </a:extLst>
                </a:gridCol>
              </a:tblGrid>
              <a:tr h="342900">
                <a:tc>
                  <a:txBody>
                    <a:bodyPr/>
                    <a:lstStyle/>
                    <a:p>
                      <a:r>
                        <a:rPr lang="en-GB" sz="1200" b="1" dirty="0">
                          <a:solidFill>
                            <a:srgbClr val="C00000"/>
                          </a:solidFill>
                          <a:latin typeface="ShellMedium" panose="00000600000000000000" pitchFamily="50" charset="0"/>
                        </a:rPr>
                        <a:t>Fit4 ID</a:t>
                      </a:r>
                    </a:p>
                  </a:txBody>
                  <a:tcPr/>
                </a:tc>
                <a:extLst>
                  <a:ext uri="{0D108BD9-81ED-4DB2-BD59-A6C34878D82A}">
                    <a16:rowId xmlns:a16="http://schemas.microsoft.com/office/drawing/2014/main" val="604543957"/>
                  </a:ext>
                </a:extLst>
              </a:tr>
              <a:tr h="342900">
                <a:tc>
                  <a:txBody>
                    <a:bodyPr/>
                    <a:lstStyle/>
                    <a:p>
                      <a:pPr marL="0" algn="l" defTabSz="932962" rtl="0" eaLnBrk="1" latinLnBrk="0" hangingPunct="1"/>
                      <a:r>
                        <a:rPr lang="en-GB" sz="1200" kern="1200" dirty="0">
                          <a:solidFill>
                            <a:schemeClr val="tx1"/>
                          </a:solidFill>
                          <a:latin typeface="ShellMedium" panose="00000600000000000000" pitchFamily="50" charset="0"/>
                          <a:ea typeface="+mn-ea"/>
                          <a:cs typeface="+mn-cs"/>
                        </a:rPr>
                        <a:t>I-0899428</a:t>
                      </a:r>
                    </a:p>
                  </a:txBody>
                  <a:tcPr/>
                </a:tc>
                <a:extLst>
                  <a:ext uri="{0D108BD9-81ED-4DB2-BD59-A6C34878D82A}">
                    <a16:rowId xmlns:a16="http://schemas.microsoft.com/office/drawing/2014/main" val="3988846728"/>
                  </a:ext>
                </a:extLst>
              </a:tr>
            </a:tbl>
          </a:graphicData>
        </a:graphic>
      </p:graphicFrame>
      <p:graphicFrame>
        <p:nvGraphicFramePr>
          <p:cNvPr id="49" name="Table 5">
            <a:extLst>
              <a:ext uri="{FF2B5EF4-FFF2-40B4-BE49-F238E27FC236}">
                <a16:creationId xmlns:a16="http://schemas.microsoft.com/office/drawing/2014/main" id="{BC706D9A-BBF9-465B-9272-81C4CB010B8E}"/>
              </a:ext>
            </a:extLst>
          </p:cNvPr>
          <p:cNvGraphicFramePr>
            <a:graphicFrameLocks noGrp="1"/>
          </p:cNvGraphicFramePr>
          <p:nvPr/>
        </p:nvGraphicFramePr>
        <p:xfrm>
          <a:off x="2505760" y="1047568"/>
          <a:ext cx="3475416" cy="697342"/>
        </p:xfrm>
        <a:graphic>
          <a:graphicData uri="http://schemas.openxmlformats.org/drawingml/2006/table">
            <a:tbl>
              <a:tblPr>
                <a:tableStyleId>{BC89EF96-8CEA-46FF-86C4-4CE0E7609802}</a:tableStyleId>
              </a:tblPr>
              <a:tblGrid>
                <a:gridCol w="1149075">
                  <a:extLst>
                    <a:ext uri="{9D8B030D-6E8A-4147-A177-3AD203B41FA5}">
                      <a16:colId xmlns:a16="http://schemas.microsoft.com/office/drawing/2014/main" val="3647885642"/>
                    </a:ext>
                  </a:extLst>
                </a:gridCol>
                <a:gridCol w="2326341">
                  <a:extLst>
                    <a:ext uri="{9D8B030D-6E8A-4147-A177-3AD203B41FA5}">
                      <a16:colId xmlns:a16="http://schemas.microsoft.com/office/drawing/2014/main" val="851445038"/>
                    </a:ext>
                  </a:extLst>
                </a:gridCol>
              </a:tblGrid>
              <a:tr h="353393">
                <a:tc>
                  <a:txBody>
                    <a:bodyPr/>
                    <a:lstStyle/>
                    <a:p>
                      <a:r>
                        <a:rPr lang="en-GB" sz="1200" b="1" dirty="0">
                          <a:solidFill>
                            <a:srgbClr val="C00000"/>
                          </a:solidFill>
                          <a:latin typeface="ShellMedium" panose="00000600000000000000" pitchFamily="50" charset="0"/>
                        </a:rPr>
                        <a:t>Workstream</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1200" dirty="0">
                          <a:latin typeface="ShellMedium" panose="00000600000000000000" pitchFamily="50" charset="0"/>
                        </a:rPr>
                        <a:t>Opex</a:t>
                      </a: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343949">
                <a:tc>
                  <a:txBody>
                    <a:bodyPr/>
                    <a:lstStyle/>
                    <a:p>
                      <a:r>
                        <a:rPr lang="en-GB" sz="1200" b="1" dirty="0">
                          <a:solidFill>
                            <a:srgbClr val="C00000"/>
                          </a:solidFill>
                          <a:latin typeface="ShellMedium" panose="00000600000000000000" pitchFamily="50" charset="0"/>
                        </a:rPr>
                        <a:t>Location(s)</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1200" dirty="0">
                          <a:latin typeface="ShellMedium" panose="00000600000000000000" pitchFamily="50" charset="0"/>
                        </a:rPr>
                        <a:t>SPDC</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3715976623"/>
                  </a:ext>
                </a:extLst>
              </a:tr>
            </a:tbl>
          </a:graphicData>
        </a:graphic>
      </p:graphicFrame>
      <p:graphicFrame>
        <p:nvGraphicFramePr>
          <p:cNvPr id="53" name="Table 5">
            <a:extLst>
              <a:ext uri="{FF2B5EF4-FFF2-40B4-BE49-F238E27FC236}">
                <a16:creationId xmlns:a16="http://schemas.microsoft.com/office/drawing/2014/main" id="{0670FCB7-19CA-420D-8CEE-2E6258CE906A}"/>
              </a:ext>
            </a:extLst>
          </p:cNvPr>
          <p:cNvGraphicFramePr>
            <a:graphicFrameLocks noGrp="1"/>
          </p:cNvGraphicFramePr>
          <p:nvPr/>
        </p:nvGraphicFramePr>
        <p:xfrm>
          <a:off x="6106210" y="1014623"/>
          <a:ext cx="5590490" cy="685800"/>
        </p:xfrm>
        <a:graphic>
          <a:graphicData uri="http://schemas.openxmlformats.org/drawingml/2006/table">
            <a:tbl>
              <a:tblPr>
                <a:tableStyleId>{BC89EF96-8CEA-46FF-86C4-4CE0E7609802}</a:tableStyleId>
              </a:tblPr>
              <a:tblGrid>
                <a:gridCol w="913715">
                  <a:extLst>
                    <a:ext uri="{9D8B030D-6E8A-4147-A177-3AD203B41FA5}">
                      <a16:colId xmlns:a16="http://schemas.microsoft.com/office/drawing/2014/main" val="3647885642"/>
                    </a:ext>
                  </a:extLst>
                </a:gridCol>
                <a:gridCol w="1209675">
                  <a:extLst>
                    <a:ext uri="{9D8B030D-6E8A-4147-A177-3AD203B41FA5}">
                      <a16:colId xmlns:a16="http://schemas.microsoft.com/office/drawing/2014/main" val="851445038"/>
                    </a:ext>
                  </a:extLst>
                </a:gridCol>
                <a:gridCol w="1314450">
                  <a:extLst>
                    <a:ext uri="{9D8B030D-6E8A-4147-A177-3AD203B41FA5}">
                      <a16:colId xmlns:a16="http://schemas.microsoft.com/office/drawing/2014/main" val="1474273243"/>
                    </a:ext>
                  </a:extLst>
                </a:gridCol>
                <a:gridCol w="2152650">
                  <a:extLst>
                    <a:ext uri="{9D8B030D-6E8A-4147-A177-3AD203B41FA5}">
                      <a16:colId xmlns:a16="http://schemas.microsoft.com/office/drawing/2014/main" val="3899981623"/>
                    </a:ext>
                  </a:extLst>
                </a:gridCol>
              </a:tblGrid>
              <a:tr h="0">
                <a:tc>
                  <a:txBody>
                    <a:bodyPr/>
                    <a:lstStyle/>
                    <a:p>
                      <a:r>
                        <a:rPr lang="en-GB" sz="800" b="1" dirty="0">
                          <a:solidFill>
                            <a:srgbClr val="C00000"/>
                          </a:solidFill>
                          <a:latin typeface="ShellMedium" panose="00000600000000000000" pitchFamily="50" charset="0"/>
                        </a:rPr>
                        <a:t>Current L-Gate</a:t>
                      </a:r>
                    </a:p>
                  </a:txBody>
                  <a:tcPr>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L1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Lead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Ubong EDEM</a:t>
                      </a:r>
                    </a:p>
                  </a:txBody>
                  <a:tcPr>
                    <a:lnL w="12700" cap="flat" cmpd="sng" algn="ctr">
                      <a:noFill/>
                      <a:prstDash val="solid"/>
                      <a:round/>
                      <a:headEnd type="none" w="med" len="med"/>
                      <a:tailEnd type="none" w="med" len="med"/>
                    </a:lnL>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604543957"/>
                  </a:ext>
                </a:extLst>
              </a:tr>
              <a:tr h="0">
                <a:tc>
                  <a:txBody>
                    <a:bodyPr/>
                    <a:lstStyle/>
                    <a:p>
                      <a:r>
                        <a:rPr lang="en-GB" sz="800" b="1" dirty="0">
                          <a:solidFill>
                            <a:srgbClr val="C00000"/>
                          </a:solidFill>
                          <a:latin typeface="ShellMedium" panose="00000600000000000000" pitchFamily="50" charset="0"/>
                        </a:rPr>
                        <a:t>L1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01 Sep 2022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b="1" dirty="0">
                          <a:solidFill>
                            <a:srgbClr val="C00000"/>
                          </a:solidFill>
                          <a:latin typeface="ShellMedium" panose="00000600000000000000" pitchFamily="50" charset="0"/>
                        </a:rPr>
                        <a:t>Initiative Sponsor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r>
                        <a:rPr lang="en-GB" sz="900" dirty="0">
                          <a:latin typeface="ShellMedium" panose="00000600000000000000" pitchFamily="50" charset="0"/>
                        </a:rPr>
                        <a:t>Femi ADEYEMI</a:t>
                      </a: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715976623"/>
                  </a:ext>
                </a:extLst>
              </a:tr>
              <a:tr h="0">
                <a:tc>
                  <a:txBody>
                    <a:bodyPr/>
                    <a:lstStyle/>
                    <a:p>
                      <a:r>
                        <a:rPr lang="en-GB" sz="800" b="1" dirty="0">
                          <a:solidFill>
                            <a:srgbClr val="C00000"/>
                          </a:solidFill>
                          <a:latin typeface="ShellMedium" panose="00000600000000000000" pitchFamily="50" charset="0"/>
                        </a:rPr>
                        <a:t>L2 Date</a:t>
                      </a:r>
                    </a:p>
                  </a:txBody>
                  <a:tcPr>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r>
                        <a:rPr lang="en-GB" sz="900" dirty="0">
                          <a:latin typeface="ShellMedium" panose="00000600000000000000" pitchFamily="50" charset="0"/>
                        </a:rPr>
                        <a:t>31 March 2023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b="1" dirty="0">
                        <a:solidFill>
                          <a:srgbClr val="C00000"/>
                        </a:solidFill>
                        <a:latin typeface="ShellMedium" panose="00000600000000000000" pitchFamily="50"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tcPr>
                </a:tc>
                <a:tc>
                  <a:txBody>
                    <a:bodyPr/>
                    <a:lstStyle/>
                    <a:p>
                      <a:endParaRPr lang="en-GB" sz="900" dirty="0">
                        <a:latin typeface="ShellMedium" panose="00000600000000000000" pitchFamily="50" charset="0"/>
                      </a:endParaRPr>
                    </a:p>
                  </a:txBody>
                  <a:tcPr>
                    <a:lnL w="12700" cap="flat" cmpd="sng" algn="ctr">
                      <a:noFill/>
                      <a:prstDash val="solid"/>
                      <a:round/>
                      <a:headEnd type="none" w="med" len="med"/>
                      <a:tailEnd type="none" w="med" len="med"/>
                    </a:lnL>
                    <a:lnT w="12700"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1669519595"/>
                  </a:ext>
                </a:extLst>
              </a:tr>
            </a:tbl>
          </a:graphicData>
        </a:graphic>
      </p:graphicFrame>
      <p:graphicFrame>
        <p:nvGraphicFramePr>
          <p:cNvPr id="54" name="Table 5">
            <a:extLst>
              <a:ext uri="{FF2B5EF4-FFF2-40B4-BE49-F238E27FC236}">
                <a16:creationId xmlns:a16="http://schemas.microsoft.com/office/drawing/2014/main" id="{C04C1692-3126-42F8-975D-1094493C5004}"/>
              </a:ext>
            </a:extLst>
          </p:cNvPr>
          <p:cNvGraphicFramePr>
            <a:graphicFrameLocks noGrp="1"/>
          </p:cNvGraphicFramePr>
          <p:nvPr>
            <p:extLst>
              <p:ext uri="{D42A27DB-BD31-4B8C-83A1-F6EECF244321}">
                <p14:modId xmlns:p14="http://schemas.microsoft.com/office/powerpoint/2010/main" val="1843248100"/>
              </p:ext>
            </p:extLst>
          </p:nvPr>
        </p:nvGraphicFramePr>
        <p:xfrm>
          <a:off x="495300" y="1852822"/>
          <a:ext cx="5493534" cy="4935562"/>
        </p:xfrm>
        <a:graphic>
          <a:graphicData uri="http://schemas.openxmlformats.org/drawingml/2006/table">
            <a:tbl>
              <a:tblPr>
                <a:tableStyleId>{BC89EF96-8CEA-46FF-86C4-4CE0E7609802}</a:tableStyleId>
              </a:tblPr>
              <a:tblGrid>
                <a:gridCol w="5493534">
                  <a:extLst>
                    <a:ext uri="{9D8B030D-6E8A-4147-A177-3AD203B41FA5}">
                      <a16:colId xmlns:a16="http://schemas.microsoft.com/office/drawing/2014/main" val="3647885642"/>
                    </a:ext>
                  </a:extLst>
                </a:gridCol>
              </a:tblGrid>
              <a:tr h="263671">
                <a:tc>
                  <a:txBody>
                    <a:bodyPr/>
                    <a:lstStyle/>
                    <a:p>
                      <a:r>
                        <a:rPr lang="en-GB" sz="1200" b="1" dirty="0">
                          <a:solidFill>
                            <a:srgbClr val="C00000"/>
                          </a:solidFill>
                          <a:latin typeface="ShellMedium" panose="00000600000000000000" pitchFamily="50" charset="0"/>
                        </a:rPr>
                        <a:t>Problem Statement</a:t>
                      </a:r>
                    </a:p>
                  </a:txBody>
                  <a:tcPr>
                    <a:solidFill>
                      <a:schemeClr val="accent1"/>
                    </a:solidFill>
                  </a:tcPr>
                </a:tc>
                <a:extLst>
                  <a:ext uri="{0D108BD9-81ED-4DB2-BD59-A6C34878D82A}">
                    <a16:rowId xmlns:a16="http://schemas.microsoft.com/office/drawing/2014/main" val="604543957"/>
                  </a:ext>
                </a:extLst>
              </a:tr>
              <a:tr h="1625296">
                <a:tc>
                  <a:txBody>
                    <a:bodyPr/>
                    <a:lstStyle/>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It currently costs SCiN circa $13M in ETSOM Global Charges which covers GI accounts and associated services for both staff and contractors, with GI for staff accounting for </a:t>
                      </a:r>
                      <a:r>
                        <a:rPr lang="en-US" sz="1100" b="0">
                          <a:solidFill>
                            <a:srgbClr val="000000"/>
                          </a:solidFill>
                          <a:latin typeface="ShellMedium" panose="00000600000000000000" pitchFamily="50" charset="0"/>
                          <a:ea typeface="Arial Unicode MS" pitchFamily="34" charset="-128"/>
                          <a:cs typeface="Arial Unicode MS" pitchFamily="34" charset="-128"/>
                        </a:rPr>
                        <a:t>$3.8M </a:t>
                      </a:r>
                      <a:r>
                        <a:rPr lang="en-US" sz="1100" b="0" dirty="0">
                          <a:solidFill>
                            <a:srgbClr val="000000"/>
                          </a:solidFill>
                          <a:latin typeface="ShellMedium" panose="00000600000000000000" pitchFamily="50" charset="0"/>
                          <a:ea typeface="Arial Unicode MS" pitchFamily="34" charset="-128"/>
                          <a:cs typeface="Arial Unicode MS" pitchFamily="34" charset="-128"/>
                        </a:rPr>
                        <a:t>of the total cost, while GID for contractors and shared associated services costs account </a:t>
                      </a:r>
                      <a:r>
                        <a:rPr lang="en-US" sz="1100" b="0">
                          <a:solidFill>
                            <a:srgbClr val="000000"/>
                          </a:solidFill>
                          <a:latin typeface="ShellMedium" panose="00000600000000000000" pitchFamily="50" charset="0"/>
                          <a:ea typeface="Arial Unicode MS" pitchFamily="34" charset="-128"/>
                          <a:cs typeface="Arial Unicode MS" pitchFamily="34" charset="-128"/>
                        </a:rPr>
                        <a:t>for $2.9M </a:t>
                      </a:r>
                      <a:r>
                        <a:rPr lang="en-US" sz="1100" b="0" dirty="0">
                          <a:solidFill>
                            <a:srgbClr val="000000"/>
                          </a:solidFill>
                          <a:latin typeface="ShellMedium" panose="00000600000000000000" pitchFamily="50" charset="0"/>
                          <a:ea typeface="Arial Unicode MS" pitchFamily="34" charset="-128"/>
                          <a:cs typeface="Arial Unicode MS" pitchFamily="34" charset="-128"/>
                        </a:rPr>
                        <a:t>and $6.3M respectively.</a:t>
                      </a:r>
                    </a:p>
                    <a:p>
                      <a:pPr marL="1588" marR="0" lvl="1" indent="0" defTabSz="895255" fontAlgn="base">
                        <a:lnSpc>
                          <a:spcPct val="100000"/>
                        </a:lnSpc>
                        <a:spcBef>
                          <a:spcPct val="0"/>
                        </a:spcBef>
                        <a:spcAft>
                          <a:spcPct val="0"/>
                        </a:spcAft>
                        <a:buClrTx/>
                        <a:buSzPct val="100000"/>
                        <a:buNone/>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Post reshape, it has become increasingly difficult to secure JV partners approval to service these charges as number of staff is expected to have reduced with likelihood of a Category 3B cost recovery risk.</a:t>
                      </a:r>
                    </a:p>
                    <a:p>
                      <a:pPr marL="1588" marR="0" lvl="1" indent="0" defTabSz="895255" fontAlgn="base">
                        <a:lnSpc>
                          <a:spcPct val="100000"/>
                        </a:lnSpc>
                        <a:spcBef>
                          <a:spcPct val="0"/>
                        </a:spcBef>
                        <a:spcAft>
                          <a:spcPct val="0"/>
                        </a:spcAft>
                        <a:buClrTx/>
                        <a:buSzPct val="100000"/>
                        <a:buNone/>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588" marR="0" lvl="1" indent="0" defTabSz="895255" fontAlgn="base">
                        <a:lnSpc>
                          <a:spcPct val="100000"/>
                        </a:lnSpc>
                        <a:spcBef>
                          <a:spcPct val="0"/>
                        </a:spcBef>
                        <a:spcAft>
                          <a:spcPct val="0"/>
                        </a:spcAft>
                        <a:buClrTx/>
                        <a:buSzPct val="100000"/>
                        <a:buNone/>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There is opportunity, therefore, to optimize the number of GI accounts and associated services cost to reflect reduced staff numbers post reshape by using cheaper alternatives to GI accounts and save circa $1M.</a:t>
                      </a:r>
                    </a:p>
                  </a:txBody>
                  <a:tcPr/>
                </a:tc>
                <a:extLst>
                  <a:ext uri="{0D108BD9-81ED-4DB2-BD59-A6C34878D82A}">
                    <a16:rowId xmlns:a16="http://schemas.microsoft.com/office/drawing/2014/main" val="3988846728"/>
                  </a:ext>
                </a:extLst>
              </a:tr>
              <a:tr h="263671">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Initiative Description</a:t>
                      </a:r>
                    </a:p>
                  </a:txBody>
                  <a:tcPr>
                    <a:solidFill>
                      <a:schemeClr val="accent1"/>
                    </a:solidFill>
                  </a:tcPr>
                </a:tc>
                <a:extLst>
                  <a:ext uri="{0D108BD9-81ED-4DB2-BD59-A6C34878D82A}">
                    <a16:rowId xmlns:a16="http://schemas.microsoft.com/office/drawing/2014/main" val="298061268"/>
                  </a:ext>
                </a:extLst>
              </a:tr>
              <a:tr h="1376948">
                <a:tc>
                  <a:txBody>
                    <a:body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1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This initiative seeks to optimize ETSOM Global Charges by migrating some eligible personnel GI accounts to a cheaper alternative platform. </a:t>
                      </a:r>
                      <a:endParaRPr lang="en-US" sz="1100" b="0" dirty="0">
                        <a:solidFill>
                          <a:srgbClr val="000000"/>
                        </a:solidFill>
                        <a:latin typeface="ShellMedium" panose="00000600000000000000" pitchFamily="50" charset="0"/>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lang="en-US" sz="1100" b="0" dirty="0">
                        <a:solidFill>
                          <a:srgbClr val="000000"/>
                        </a:solidFill>
                        <a:latin typeface="ShellMedium" panose="00000600000000000000" pitchFamily="50" charset="0"/>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lang="en-US" sz="1100" b="0" dirty="0">
                          <a:solidFill>
                            <a:srgbClr val="000000"/>
                          </a:solidFill>
                          <a:latin typeface="ShellMedium" panose="00000600000000000000" pitchFamily="50" charset="0"/>
                        </a:rPr>
                        <a:t>Key areas of focus are: </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Upgrade, identify and resolve any performance issues on the alternative platform</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Migrate about 400 GI-D account users to the alternative platform in 2023 and 600 in 2024</a:t>
                      </a:r>
                    </a:p>
                    <a:p>
                      <a:pPr marL="230188" marR="0" lvl="1" indent="-152400" algn="l" defTabSz="932962" rtl="0" eaLnBrk="1" fontAlgn="base" latinLnBrk="0" hangingPunct="1">
                        <a:lnSpc>
                          <a:spcPct val="100000"/>
                        </a:lnSpc>
                        <a:spcBef>
                          <a:spcPct val="0"/>
                        </a:spcBef>
                        <a:spcAft>
                          <a:spcPct val="0"/>
                        </a:spcAft>
                        <a:buClrTx/>
                        <a:buSzPct val="100000"/>
                        <a:buFont typeface="Wingdings 3" pitchFamily="18" charset="2"/>
                        <a:buAutoNum type="arabicPeriod"/>
                        <a:tabLst/>
                        <a:defRPr/>
                      </a:pPr>
                      <a:r>
                        <a:rPr lang="en-US" sz="1100" b="0" dirty="0">
                          <a:solidFill>
                            <a:srgbClr val="000000"/>
                          </a:solidFill>
                          <a:latin typeface="ShellMedium" panose="00000600000000000000" pitchFamily="50" charset="0"/>
                        </a:rPr>
                        <a:t>Optimize consumption items/cost buckets for possible additional savings</a:t>
                      </a:r>
                    </a:p>
                  </a:txBody>
                  <a:tcPr/>
                </a:tc>
                <a:extLst>
                  <a:ext uri="{0D108BD9-81ED-4DB2-BD59-A6C34878D82A}">
                    <a16:rowId xmlns:a16="http://schemas.microsoft.com/office/drawing/2014/main" val="3509450707"/>
                  </a:ext>
                </a:extLst>
              </a:tr>
              <a:tr h="263671">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Estimate Impact</a:t>
                      </a:r>
                    </a:p>
                  </a:txBody>
                  <a:tcPr>
                    <a:solidFill>
                      <a:schemeClr val="accent1"/>
                    </a:solidFill>
                  </a:tcPr>
                </a:tc>
                <a:extLst>
                  <a:ext uri="{0D108BD9-81ED-4DB2-BD59-A6C34878D82A}">
                    <a16:rowId xmlns:a16="http://schemas.microsoft.com/office/drawing/2014/main" val="2169462241"/>
                  </a:ext>
                </a:extLst>
              </a:tr>
              <a:tr h="409282">
                <a:tc>
                  <a:txBody>
                    <a:bodyPr/>
                    <a:lstStyle/>
                    <a:p>
                      <a:pPr marL="1588" marR="0" lvl="1" indent="0" algn="l" defTabSz="895255" rtl="0" eaLnBrk="1" fontAlgn="base" latinLnBrk="0" hangingPunct="1">
                        <a:lnSpc>
                          <a:spcPct val="100000"/>
                        </a:lnSpc>
                        <a:spcBef>
                          <a:spcPct val="0"/>
                        </a:spcBef>
                        <a:spcAft>
                          <a:spcPct val="0"/>
                        </a:spcAft>
                        <a:buClrTx/>
                        <a:buSzPct val="100000"/>
                        <a:buFontTx/>
                        <a:buNone/>
                        <a:tabLst/>
                        <a:defRPr/>
                      </a:pPr>
                      <a:r>
                        <a:rPr kumimoji="0" lang="en-US" sz="12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 </a:t>
                      </a:r>
                      <a:r>
                        <a:rPr lang="en-US" sz="1200" b="0" dirty="0">
                          <a:solidFill>
                            <a:srgbClr val="000000"/>
                          </a:solidFill>
                          <a:latin typeface="ShellMedium" panose="00000600000000000000" pitchFamily="50" charset="0"/>
                        </a:rPr>
                        <a:t>$440K target savings in 2023</a:t>
                      </a:r>
                      <a:r>
                        <a:rPr kumimoji="0" lang="en-US" sz="12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&amp; $560K in 2024.</a:t>
                      </a:r>
                      <a:endParaRPr lang="en-US" sz="1200" b="0" dirty="0">
                        <a:solidFill>
                          <a:srgbClr val="000000"/>
                        </a:solidFill>
                        <a:latin typeface="ShellMedium" panose="00000600000000000000" pitchFamily="50" charset="0"/>
                      </a:endParaRPr>
                    </a:p>
                  </a:txBody>
                  <a:tcPr/>
                </a:tc>
                <a:extLst>
                  <a:ext uri="{0D108BD9-81ED-4DB2-BD59-A6C34878D82A}">
                    <a16:rowId xmlns:a16="http://schemas.microsoft.com/office/drawing/2014/main" val="2981531099"/>
                  </a:ext>
                </a:extLst>
              </a:tr>
            </a:tbl>
          </a:graphicData>
        </a:graphic>
      </p:graphicFrame>
      <p:graphicFrame>
        <p:nvGraphicFramePr>
          <p:cNvPr id="56" name="Table 5">
            <a:extLst>
              <a:ext uri="{FF2B5EF4-FFF2-40B4-BE49-F238E27FC236}">
                <a16:creationId xmlns:a16="http://schemas.microsoft.com/office/drawing/2014/main" id="{CF72EE07-06DB-4ACF-BC50-736EE7A6211B}"/>
              </a:ext>
            </a:extLst>
          </p:cNvPr>
          <p:cNvGraphicFramePr>
            <a:graphicFrameLocks noGrp="1"/>
          </p:cNvGraphicFramePr>
          <p:nvPr>
            <p:extLst>
              <p:ext uri="{D42A27DB-BD31-4B8C-83A1-F6EECF244321}">
                <p14:modId xmlns:p14="http://schemas.microsoft.com/office/powerpoint/2010/main" val="3301933950"/>
              </p:ext>
            </p:extLst>
          </p:nvPr>
        </p:nvGraphicFramePr>
        <p:xfrm>
          <a:off x="6106210" y="1852821"/>
          <a:ext cx="5590490" cy="5138460"/>
        </p:xfrm>
        <a:graphic>
          <a:graphicData uri="http://schemas.openxmlformats.org/drawingml/2006/table">
            <a:tbl>
              <a:tblPr>
                <a:tableStyleId>{BC89EF96-8CEA-46FF-86C4-4CE0E7609802}</a:tableStyleId>
              </a:tblPr>
              <a:tblGrid>
                <a:gridCol w="5590490">
                  <a:extLst>
                    <a:ext uri="{9D8B030D-6E8A-4147-A177-3AD203B41FA5}">
                      <a16:colId xmlns:a16="http://schemas.microsoft.com/office/drawing/2014/main" val="3647885642"/>
                    </a:ext>
                  </a:extLst>
                </a:gridCol>
              </a:tblGrid>
              <a:tr h="276984">
                <a:tc>
                  <a:txBody>
                    <a:bodyPr/>
                    <a:lstStyle/>
                    <a:p>
                      <a:r>
                        <a:rPr lang="en-GB" sz="1200" b="1" dirty="0">
                          <a:solidFill>
                            <a:srgbClr val="C00000"/>
                          </a:solidFill>
                          <a:latin typeface="ShellMedium" panose="00000600000000000000" pitchFamily="50" charset="0"/>
                        </a:rPr>
                        <a:t>Key Stakeholders</a:t>
                      </a:r>
                    </a:p>
                  </a:txBody>
                  <a:tcPr>
                    <a:solidFill>
                      <a:schemeClr val="accent1"/>
                    </a:solidFill>
                  </a:tcPr>
                </a:tc>
                <a:extLst>
                  <a:ext uri="{0D108BD9-81ED-4DB2-BD59-A6C34878D82A}">
                    <a16:rowId xmlns:a16="http://schemas.microsoft.com/office/drawing/2014/main" val="604543957"/>
                  </a:ext>
                </a:extLst>
              </a:tr>
              <a:tr h="2067862">
                <a:tc>
                  <a:txBody>
                    <a:bodyPr/>
                    <a:lstStyle/>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Project Sponsor:  Femi Adeyemi, Oghale Akpobome</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Implementation Lead: Ubong EDEM/ Eka Ituen</a:t>
                      </a:r>
                    </a:p>
                    <a:p>
                      <a:pPr marL="173038" marR="0" lvl="1" indent="-152400" defTabSz="895255" fontAlgn="base">
                        <a:lnSpc>
                          <a:spcPct val="100000"/>
                        </a:lnSpc>
                        <a:spcBef>
                          <a:spcPct val="0"/>
                        </a:spcBef>
                        <a:spcAft>
                          <a:spcPct val="0"/>
                        </a:spcAft>
                        <a:buClr>
                          <a:schemeClr val="tx2"/>
                        </a:buClr>
                        <a:buSzPct val="100000"/>
                        <a:buFont typeface="Wingdings" panose="05000000000000000000" pitchFamily="2" charset="2"/>
                        <a:buChar char="n"/>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Project Team Members: </a:t>
                      </a:r>
                    </a:p>
                    <a:p>
                      <a:pPr marL="639519" marR="0" lvl="2"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Enyinnaya Ikedichi / Bobby Ekpo (Applications)</a:t>
                      </a:r>
                    </a:p>
                    <a:p>
                      <a:pPr marL="639519" marR="0" lvl="2"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Femi Ejiwunmi (System &amp; Support Improvement)</a:t>
                      </a:r>
                    </a:p>
                    <a:p>
                      <a:pPr marL="639519" marR="0" lvl="2"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Kings Ituen (Network Improvement) </a:t>
                      </a:r>
                    </a:p>
                    <a:p>
                      <a:pPr marL="639519" marR="0" lvl="2"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Uche Nwichi (ShellNigeria Support)</a:t>
                      </a:r>
                    </a:p>
                    <a:p>
                      <a:pPr marL="639519" marR="0" lvl="2"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Emuobosa Fabolude (ETSOM Consumption items optimization)</a:t>
                      </a:r>
                    </a:p>
                    <a:p>
                      <a:pPr marL="20638" marR="0" lvl="1" indent="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None/>
                        <a:tabLst/>
                        <a:defRPr/>
                      </a:pPr>
                      <a:endParaRPr lang="en-US" sz="1100" b="0" dirty="0">
                        <a:solidFill>
                          <a:srgbClr val="000000"/>
                        </a:solidFill>
                        <a:latin typeface="ShellMedium" panose="00000600000000000000" pitchFamily="50" charset="0"/>
                        <a:ea typeface="Arial Unicode MS" pitchFamily="34" charset="-128"/>
                        <a:cs typeface="Arial Unicode MS" pitchFamily="34" charset="-128"/>
                      </a:endParaRPr>
                    </a:p>
                    <a:p>
                      <a:pPr marL="173038" marR="0" lvl="1" indent="-152400" algn="l" defTabSz="895255" rtl="0" eaLnBrk="1" fontAlgn="base" latinLnBrk="0" hangingPunct="1">
                        <a:lnSpc>
                          <a:spcPct val="100000"/>
                        </a:lnSpc>
                        <a:spcBef>
                          <a:spcPct val="0"/>
                        </a:spcBef>
                        <a:spcAft>
                          <a:spcPct val="0"/>
                        </a:spcAft>
                        <a:buClr>
                          <a:schemeClr val="tx2"/>
                        </a:buClr>
                        <a:buSzPct val="100000"/>
                        <a:buFont typeface="Wingdings" panose="05000000000000000000" pitchFamily="2" charset="2"/>
                        <a:buChar char="n"/>
                        <a:tabLst/>
                        <a:defRPr/>
                      </a:pPr>
                      <a:r>
                        <a:rPr lang="en-US" sz="1100" b="0" dirty="0">
                          <a:solidFill>
                            <a:srgbClr val="000000"/>
                          </a:solidFill>
                          <a:latin typeface="ShellMedium" panose="00000600000000000000" pitchFamily="50" charset="0"/>
                          <a:ea typeface="Arial Unicode MS" pitchFamily="34" charset="-128"/>
                          <a:cs typeface="Arial Unicode MS" pitchFamily="34" charset="-128"/>
                        </a:rPr>
                        <a:t>Project Coach: Lasbery Ogofia/Gbolade Akinola</a:t>
                      </a:r>
                    </a:p>
                  </a:txBody>
                  <a:tcPr/>
                </a:tc>
                <a:extLst>
                  <a:ext uri="{0D108BD9-81ED-4DB2-BD59-A6C34878D82A}">
                    <a16:rowId xmlns:a16="http://schemas.microsoft.com/office/drawing/2014/main" val="3988846728"/>
                  </a:ext>
                </a:extLst>
              </a:tr>
              <a:tr h="276984">
                <a:tc>
                  <a:txBody>
                    <a:bodyPr/>
                    <a:lstStyle/>
                    <a:p>
                      <a:pPr marL="1588" marR="0" lvl="1" indent="0" defTabSz="895255" fontAlgn="base">
                        <a:lnSpc>
                          <a:spcPct val="100000"/>
                        </a:lnSpc>
                        <a:spcBef>
                          <a:spcPct val="0"/>
                        </a:spcBef>
                        <a:spcAft>
                          <a:spcPct val="0"/>
                        </a:spcAft>
                        <a:buClrTx/>
                        <a:buSzPct val="100000"/>
                        <a:buNone/>
                        <a:tabLst/>
                        <a:defRPr/>
                      </a:pPr>
                      <a:r>
                        <a:rPr lang="en-US" sz="1200" b="1" dirty="0">
                          <a:solidFill>
                            <a:srgbClr val="C00000"/>
                          </a:solidFill>
                          <a:latin typeface="ShellMedium" panose="00000600000000000000" pitchFamily="50" charset="0"/>
                          <a:ea typeface="Arial Unicode MS" pitchFamily="34" charset="-128"/>
                          <a:cs typeface="Arial Unicode MS" pitchFamily="34" charset="-128"/>
                        </a:rPr>
                        <a:t>Decisions needed to mature</a:t>
                      </a:r>
                    </a:p>
                  </a:txBody>
                  <a:tcPr>
                    <a:solidFill>
                      <a:schemeClr val="accent1"/>
                    </a:solidFill>
                  </a:tcPr>
                </a:tc>
                <a:extLst>
                  <a:ext uri="{0D108BD9-81ED-4DB2-BD59-A6C34878D82A}">
                    <a16:rowId xmlns:a16="http://schemas.microsoft.com/office/drawing/2014/main" val="298061268"/>
                  </a:ext>
                </a:extLst>
              </a:tr>
              <a:tr h="1059129">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Go/No decision post pilot implementation</a:t>
                      </a:r>
                    </a:p>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r>
                        <a:rPr kumimoji="0" lang="en-US" sz="1100" b="0" i="0" u="none" strike="noStrike" kern="1200" cap="none" spc="0" normalizeH="0" baseline="0" noProof="0" dirty="0">
                          <a:ln>
                            <a:noFill/>
                          </a:ln>
                          <a:solidFill>
                            <a:srgbClr val="404040"/>
                          </a:solidFill>
                          <a:effectLst/>
                          <a:uLnTx/>
                          <a:uFillTx/>
                          <a:latin typeface="ShellMedium" panose="00000600000000000000" pitchFamily="50" charset="0"/>
                          <a:ea typeface="Arial Unicode MS" pitchFamily="34" charset="-128"/>
                        </a:rPr>
                        <a:t>Approval for migration of nominated accounts by respective GMs</a:t>
                      </a:r>
                    </a:p>
                  </a:txBody>
                  <a:tcPr/>
                </a:tc>
                <a:extLst>
                  <a:ext uri="{0D108BD9-81ED-4DB2-BD59-A6C34878D82A}">
                    <a16:rowId xmlns:a16="http://schemas.microsoft.com/office/drawing/2014/main" val="3509450707"/>
                  </a:ext>
                </a:extLst>
              </a:tr>
              <a:tr h="276984">
                <a:tc>
                  <a:txBody>
                    <a:bodyPr/>
                    <a:lstStyle/>
                    <a:p>
                      <a:pPr marL="1588" marR="0" lvl="1" indent="0" defTabSz="895255" fontAlgn="base">
                        <a:lnSpc>
                          <a:spcPct val="100000"/>
                        </a:lnSpc>
                        <a:spcBef>
                          <a:spcPct val="0"/>
                        </a:spcBef>
                        <a:spcAft>
                          <a:spcPct val="0"/>
                        </a:spcAft>
                        <a:buClrTx/>
                        <a:buSzPct val="100000"/>
                        <a:buNone/>
                        <a:tabLst/>
                        <a:defRPr/>
                      </a:pPr>
                      <a:r>
                        <a:rPr lang="en-US" sz="1200" b="1" kern="1200" dirty="0">
                          <a:solidFill>
                            <a:srgbClr val="C00000"/>
                          </a:solidFill>
                          <a:latin typeface="ShellMedium" panose="00000600000000000000" pitchFamily="50" charset="0"/>
                          <a:ea typeface="Arial Unicode MS" pitchFamily="34" charset="-128"/>
                          <a:cs typeface="Arial Unicode MS" pitchFamily="34" charset="-128"/>
                        </a:rPr>
                        <a:t>What does success look like at the end of the Sprint</a:t>
                      </a:r>
                    </a:p>
                  </a:txBody>
                  <a:tcPr>
                    <a:solidFill>
                      <a:schemeClr val="accent1"/>
                    </a:solidFill>
                  </a:tcPr>
                </a:tc>
                <a:extLst>
                  <a:ext uri="{0D108BD9-81ED-4DB2-BD59-A6C34878D82A}">
                    <a16:rowId xmlns:a16="http://schemas.microsoft.com/office/drawing/2014/main" val="2169462241"/>
                  </a:ext>
                </a:extLst>
              </a:tr>
              <a:tr h="977619">
                <a:tc>
                  <a:txBody>
                    <a:bodyPr/>
                    <a:lstStyle/>
                    <a:p>
                      <a:pPr marL="230188" marR="0" lvl="1" indent="-152400" algn="l" defTabSz="895255" rtl="0" eaLnBrk="1" fontAlgn="base" latinLnBrk="0" hangingPunct="1">
                        <a:lnSpc>
                          <a:spcPct val="100000"/>
                        </a:lnSpc>
                        <a:spcBef>
                          <a:spcPct val="0"/>
                        </a:spcBef>
                        <a:spcAft>
                          <a:spcPct val="0"/>
                        </a:spcAft>
                        <a:buClrTx/>
                        <a:buSzPct val="100000"/>
                        <a:buFont typeface="+mj-lt"/>
                        <a:buAutoNum type="arabicPeriod"/>
                        <a:tabLst/>
                        <a:defRPr/>
                      </a:pPr>
                      <a:endParaRPr kumimoji="0" lang="en-US" sz="11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txBody>
                  <a:tcPr/>
                </a:tc>
                <a:extLst>
                  <a:ext uri="{0D108BD9-81ED-4DB2-BD59-A6C34878D82A}">
                    <a16:rowId xmlns:a16="http://schemas.microsoft.com/office/drawing/2014/main" val="2981531099"/>
                  </a:ext>
                </a:extLst>
              </a:tr>
            </a:tbl>
          </a:graphicData>
        </a:graphic>
      </p:graphicFrame>
    </p:spTree>
    <p:custDataLst>
      <p:tags r:id="rId2"/>
    </p:custDataLst>
    <p:extLst>
      <p:ext uri="{BB962C8B-B14F-4D97-AF65-F5344CB8AC3E}">
        <p14:creationId xmlns:p14="http://schemas.microsoft.com/office/powerpoint/2010/main" val="361989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E1DEF0FF-EC90-4566-9274-C2CA55F8CFF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592" imgH="595" progId="TCLayout.ActiveDocument.1">
                  <p:embed/>
                </p:oleObj>
              </mc:Choice>
              <mc:Fallback>
                <p:oleObj name="think-cell Slide" r:id="rId10" imgW="592" imgH="595" progId="TCLayout.ActiveDocument.1">
                  <p:embed/>
                  <p:pic>
                    <p:nvPicPr>
                      <p:cNvPr id="11" name="Object 10" hidden="1">
                        <a:extLst>
                          <a:ext uri="{FF2B5EF4-FFF2-40B4-BE49-F238E27FC236}">
                            <a16:creationId xmlns:a16="http://schemas.microsoft.com/office/drawing/2014/main" id="{E1DEF0FF-EC90-4566-9274-C2CA55F8CFF0}"/>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E2B17EE6-452A-489E-A40E-EF9F5C48B78A}"/>
              </a:ext>
            </a:extLst>
          </p:cNvPr>
          <p:cNvSpPr/>
          <p:nvPr>
            <p:custDataLst>
              <p:tags r:id="rId2"/>
            </p:custDataLst>
          </p:nvPr>
        </p:nvSpPr>
        <p:spPr>
          <a:xfrm>
            <a:off x="0" y="0"/>
            <a:ext cx="158750" cy="1587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err="1">
              <a:ln>
                <a:noFill/>
              </a:ln>
              <a:solidFill>
                <a:srgbClr val="FFFFFF"/>
              </a:solidFill>
              <a:effectLst/>
              <a:uLnTx/>
              <a:uFillTx/>
              <a:latin typeface="ShellBold" panose="00000800000000000000" pitchFamily="50" charset="0"/>
              <a:ea typeface="+mn-ea"/>
              <a:cs typeface="+mn-cs"/>
              <a:sym typeface="ShellBold" panose="00000800000000000000" pitchFamily="50" charset="0"/>
            </a:endParaRPr>
          </a:p>
        </p:txBody>
      </p:sp>
      <p:sp>
        <p:nvSpPr>
          <p:cNvPr id="18" name="Title 17">
            <a:extLst>
              <a:ext uri="{FF2B5EF4-FFF2-40B4-BE49-F238E27FC236}">
                <a16:creationId xmlns:a16="http://schemas.microsoft.com/office/drawing/2014/main" id="{6799765E-2416-4A80-896C-13E07845139A}"/>
              </a:ext>
            </a:extLst>
          </p:cNvPr>
          <p:cNvSpPr>
            <a:spLocks noGrp="1"/>
          </p:cNvSpPr>
          <p:nvPr>
            <p:ph type="title"/>
          </p:nvPr>
        </p:nvSpPr>
        <p:spPr>
          <a:xfrm>
            <a:off x="307288" y="100747"/>
            <a:ext cx="9331827" cy="465744"/>
          </a:xfrm>
        </p:spPr>
        <p:txBody>
          <a:bodyPr vert="horz"/>
          <a:lstStyle/>
          <a:p>
            <a:r>
              <a:rPr lang="en-US" dirty="0"/>
              <a:t>Proposed Implementation Plan</a:t>
            </a:r>
            <a:endParaRPr lang="en-GB" sz="1600" dirty="0"/>
          </a:p>
        </p:txBody>
      </p:sp>
      <p:graphicFrame>
        <p:nvGraphicFramePr>
          <p:cNvPr id="4" name="Table 4">
            <a:extLst>
              <a:ext uri="{FF2B5EF4-FFF2-40B4-BE49-F238E27FC236}">
                <a16:creationId xmlns:a16="http://schemas.microsoft.com/office/drawing/2014/main" id="{41EF2FFE-CAA9-478E-8942-56D847DF807A}"/>
              </a:ext>
            </a:extLst>
          </p:cNvPr>
          <p:cNvGraphicFramePr>
            <a:graphicFrameLocks noGrp="1"/>
          </p:cNvGraphicFramePr>
          <p:nvPr>
            <p:extLst>
              <p:ext uri="{D42A27DB-BD31-4B8C-83A1-F6EECF244321}">
                <p14:modId xmlns:p14="http://schemas.microsoft.com/office/powerpoint/2010/main" val="2129200776"/>
              </p:ext>
            </p:extLst>
          </p:nvPr>
        </p:nvGraphicFramePr>
        <p:xfrm>
          <a:off x="307287" y="732464"/>
          <a:ext cx="11403746" cy="5583020"/>
        </p:xfrm>
        <a:graphic>
          <a:graphicData uri="http://schemas.openxmlformats.org/drawingml/2006/table">
            <a:tbl>
              <a:tblPr firstRow="1" bandRow="1">
                <a:tableStyleId>{5C22544A-7EE6-4342-B048-85BDC9FD1C3A}</a:tableStyleId>
              </a:tblPr>
              <a:tblGrid>
                <a:gridCol w="1678492">
                  <a:extLst>
                    <a:ext uri="{9D8B030D-6E8A-4147-A177-3AD203B41FA5}">
                      <a16:colId xmlns:a16="http://schemas.microsoft.com/office/drawing/2014/main" val="2635586812"/>
                    </a:ext>
                  </a:extLst>
                </a:gridCol>
                <a:gridCol w="442057">
                  <a:extLst>
                    <a:ext uri="{9D8B030D-6E8A-4147-A177-3AD203B41FA5}">
                      <a16:colId xmlns:a16="http://schemas.microsoft.com/office/drawing/2014/main" val="268228974"/>
                    </a:ext>
                  </a:extLst>
                </a:gridCol>
                <a:gridCol w="442057">
                  <a:extLst>
                    <a:ext uri="{9D8B030D-6E8A-4147-A177-3AD203B41FA5}">
                      <a16:colId xmlns:a16="http://schemas.microsoft.com/office/drawing/2014/main" val="302079703"/>
                    </a:ext>
                  </a:extLst>
                </a:gridCol>
                <a:gridCol w="442057">
                  <a:extLst>
                    <a:ext uri="{9D8B030D-6E8A-4147-A177-3AD203B41FA5}">
                      <a16:colId xmlns:a16="http://schemas.microsoft.com/office/drawing/2014/main" val="514770760"/>
                    </a:ext>
                  </a:extLst>
                </a:gridCol>
                <a:gridCol w="442057">
                  <a:extLst>
                    <a:ext uri="{9D8B030D-6E8A-4147-A177-3AD203B41FA5}">
                      <a16:colId xmlns:a16="http://schemas.microsoft.com/office/drawing/2014/main" val="1964997605"/>
                    </a:ext>
                  </a:extLst>
                </a:gridCol>
                <a:gridCol w="442057">
                  <a:extLst>
                    <a:ext uri="{9D8B030D-6E8A-4147-A177-3AD203B41FA5}">
                      <a16:colId xmlns:a16="http://schemas.microsoft.com/office/drawing/2014/main" val="3785618079"/>
                    </a:ext>
                  </a:extLst>
                </a:gridCol>
                <a:gridCol w="442057">
                  <a:extLst>
                    <a:ext uri="{9D8B030D-6E8A-4147-A177-3AD203B41FA5}">
                      <a16:colId xmlns:a16="http://schemas.microsoft.com/office/drawing/2014/main" val="3435321212"/>
                    </a:ext>
                  </a:extLst>
                </a:gridCol>
                <a:gridCol w="442057">
                  <a:extLst>
                    <a:ext uri="{9D8B030D-6E8A-4147-A177-3AD203B41FA5}">
                      <a16:colId xmlns:a16="http://schemas.microsoft.com/office/drawing/2014/main" val="3296703104"/>
                    </a:ext>
                  </a:extLst>
                </a:gridCol>
                <a:gridCol w="442057">
                  <a:extLst>
                    <a:ext uri="{9D8B030D-6E8A-4147-A177-3AD203B41FA5}">
                      <a16:colId xmlns:a16="http://schemas.microsoft.com/office/drawing/2014/main" val="3004439460"/>
                    </a:ext>
                  </a:extLst>
                </a:gridCol>
                <a:gridCol w="442057">
                  <a:extLst>
                    <a:ext uri="{9D8B030D-6E8A-4147-A177-3AD203B41FA5}">
                      <a16:colId xmlns:a16="http://schemas.microsoft.com/office/drawing/2014/main" val="2312493352"/>
                    </a:ext>
                  </a:extLst>
                </a:gridCol>
                <a:gridCol w="442057">
                  <a:extLst>
                    <a:ext uri="{9D8B030D-6E8A-4147-A177-3AD203B41FA5}">
                      <a16:colId xmlns:a16="http://schemas.microsoft.com/office/drawing/2014/main" val="48644697"/>
                    </a:ext>
                  </a:extLst>
                </a:gridCol>
                <a:gridCol w="442057">
                  <a:extLst>
                    <a:ext uri="{9D8B030D-6E8A-4147-A177-3AD203B41FA5}">
                      <a16:colId xmlns:a16="http://schemas.microsoft.com/office/drawing/2014/main" val="3176340417"/>
                    </a:ext>
                  </a:extLst>
                </a:gridCol>
                <a:gridCol w="442057">
                  <a:extLst>
                    <a:ext uri="{9D8B030D-6E8A-4147-A177-3AD203B41FA5}">
                      <a16:colId xmlns:a16="http://schemas.microsoft.com/office/drawing/2014/main" val="2357796436"/>
                    </a:ext>
                  </a:extLst>
                </a:gridCol>
                <a:gridCol w="442057">
                  <a:extLst>
                    <a:ext uri="{9D8B030D-6E8A-4147-A177-3AD203B41FA5}">
                      <a16:colId xmlns:a16="http://schemas.microsoft.com/office/drawing/2014/main" val="2422320479"/>
                    </a:ext>
                  </a:extLst>
                </a:gridCol>
                <a:gridCol w="442057">
                  <a:extLst>
                    <a:ext uri="{9D8B030D-6E8A-4147-A177-3AD203B41FA5}">
                      <a16:colId xmlns:a16="http://schemas.microsoft.com/office/drawing/2014/main" val="1371673459"/>
                    </a:ext>
                  </a:extLst>
                </a:gridCol>
                <a:gridCol w="442057">
                  <a:extLst>
                    <a:ext uri="{9D8B030D-6E8A-4147-A177-3AD203B41FA5}">
                      <a16:colId xmlns:a16="http://schemas.microsoft.com/office/drawing/2014/main" val="4190419343"/>
                    </a:ext>
                  </a:extLst>
                </a:gridCol>
                <a:gridCol w="442057">
                  <a:extLst>
                    <a:ext uri="{9D8B030D-6E8A-4147-A177-3AD203B41FA5}">
                      <a16:colId xmlns:a16="http://schemas.microsoft.com/office/drawing/2014/main" val="172119539"/>
                    </a:ext>
                  </a:extLst>
                </a:gridCol>
                <a:gridCol w="442057">
                  <a:extLst>
                    <a:ext uri="{9D8B030D-6E8A-4147-A177-3AD203B41FA5}">
                      <a16:colId xmlns:a16="http://schemas.microsoft.com/office/drawing/2014/main" val="3249120903"/>
                    </a:ext>
                  </a:extLst>
                </a:gridCol>
                <a:gridCol w="442057">
                  <a:extLst>
                    <a:ext uri="{9D8B030D-6E8A-4147-A177-3AD203B41FA5}">
                      <a16:colId xmlns:a16="http://schemas.microsoft.com/office/drawing/2014/main" val="2729252389"/>
                    </a:ext>
                  </a:extLst>
                </a:gridCol>
                <a:gridCol w="442057">
                  <a:extLst>
                    <a:ext uri="{9D8B030D-6E8A-4147-A177-3AD203B41FA5}">
                      <a16:colId xmlns:a16="http://schemas.microsoft.com/office/drawing/2014/main" val="1068034946"/>
                    </a:ext>
                  </a:extLst>
                </a:gridCol>
                <a:gridCol w="442057">
                  <a:extLst>
                    <a:ext uri="{9D8B030D-6E8A-4147-A177-3AD203B41FA5}">
                      <a16:colId xmlns:a16="http://schemas.microsoft.com/office/drawing/2014/main" val="370145112"/>
                    </a:ext>
                  </a:extLst>
                </a:gridCol>
                <a:gridCol w="442057">
                  <a:extLst>
                    <a:ext uri="{9D8B030D-6E8A-4147-A177-3AD203B41FA5}">
                      <a16:colId xmlns:a16="http://schemas.microsoft.com/office/drawing/2014/main" val="3425560481"/>
                    </a:ext>
                  </a:extLst>
                </a:gridCol>
                <a:gridCol w="442057">
                  <a:extLst>
                    <a:ext uri="{9D8B030D-6E8A-4147-A177-3AD203B41FA5}">
                      <a16:colId xmlns:a16="http://schemas.microsoft.com/office/drawing/2014/main" val="61662615"/>
                    </a:ext>
                  </a:extLst>
                </a:gridCol>
              </a:tblGrid>
              <a:tr h="227841">
                <a:tc>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2023</a:t>
                      </a: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Feb</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Mar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Apr</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May</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a:solidFill>
                            <a:schemeClr val="tx1"/>
                          </a:solidFill>
                          <a:latin typeface="ShellBold" panose="00000800000000000000" charset="0"/>
                          <a:ea typeface="+mn-ea"/>
                          <a:cs typeface="Calibri" panose="020F0502020204030204" pitchFamily="34" charset="0"/>
                        </a:rPr>
                        <a:t>Jun</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Jul</a:t>
                      </a:r>
                    </a:p>
                  </a:txBody>
                  <a:tcPr/>
                </a:tc>
                <a:tc hMerge="1">
                  <a:txBody>
                    <a:bodyPr/>
                    <a:lstStyle/>
                    <a:p>
                      <a:pPr marL="0" algn="ctr" defTabSz="1219170" rtl="0" eaLnBrk="1" latinLnBrk="0" hangingPunct="1">
                        <a:spcAft>
                          <a:spcPts val="300"/>
                        </a:spcAft>
                      </a:pPr>
                      <a:endParaRPr lang="en-US" sz="800" b="0" kern="1200">
                        <a:solidFill>
                          <a:schemeClr val="tx1"/>
                        </a:solidFill>
                        <a:latin typeface="+mn-lt"/>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Aug</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Sep</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Oct</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Nov</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tc gridSpan="2">
                  <a:txBody>
                    <a:bodyPr/>
                    <a:lstStyle/>
                    <a:p>
                      <a:pPr marL="0" algn="ctr" defTabSz="1219170" rtl="0" eaLnBrk="1" latinLnBrk="0" hangingPunct="1">
                        <a:spcAft>
                          <a:spcPts val="300"/>
                        </a:spcAft>
                      </a:pPr>
                      <a:r>
                        <a:rPr lang="en-US" sz="900" b="0" kern="1200" dirty="0">
                          <a:solidFill>
                            <a:schemeClr val="tx1"/>
                          </a:solidFill>
                          <a:latin typeface="ShellBold" panose="00000800000000000000" charset="0"/>
                          <a:ea typeface="+mn-ea"/>
                          <a:cs typeface="Calibri" panose="020F0502020204030204" pitchFamily="34" charset="0"/>
                        </a:rPr>
                        <a:t>Dec</a:t>
                      </a:r>
                    </a:p>
                  </a:txBody>
                  <a:tcPr/>
                </a:tc>
                <a:tc hMerge="1">
                  <a:txBody>
                    <a:bodyPr/>
                    <a:lstStyle/>
                    <a:p>
                      <a:pPr marL="0" algn="ctr" defTabSz="1219170" rtl="0" eaLnBrk="1" latinLnBrk="0" hangingPunct="1">
                        <a:spcAft>
                          <a:spcPts val="300"/>
                        </a:spcAft>
                      </a:pPr>
                      <a:endParaRPr lang="en-US" sz="900" b="0" kern="1200" dirty="0">
                        <a:solidFill>
                          <a:schemeClr val="tx1"/>
                        </a:solidFill>
                        <a:latin typeface="ShellBold" panose="00000800000000000000" charset="0"/>
                        <a:ea typeface="+mn-ea"/>
                        <a:cs typeface="Calibri" panose="020F0502020204030204" pitchFamily="34" charset="0"/>
                      </a:endParaRPr>
                    </a:p>
                  </a:txBody>
                  <a:tcPr/>
                </a:tc>
                <a:extLst>
                  <a:ext uri="{0D108BD9-81ED-4DB2-BD59-A6C34878D82A}">
                    <a16:rowId xmlns:a16="http://schemas.microsoft.com/office/drawing/2014/main" val="2166331556"/>
                  </a:ext>
                </a:extLst>
              </a:tr>
              <a:tr h="473377">
                <a:tc>
                  <a:txBody>
                    <a:bodyPr/>
                    <a:lstStyle/>
                    <a:p>
                      <a:pPr algn="ctr"/>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967247801"/>
                  </a:ext>
                </a:extLst>
              </a:tr>
              <a:tr h="1417816">
                <a:tc>
                  <a:txBody>
                    <a:bodyPr/>
                    <a:lstStyle/>
                    <a:p>
                      <a:pPr algn="l"/>
                      <a:r>
                        <a:rPr lang="en-US" sz="1200" b="1" dirty="0">
                          <a:latin typeface="ShellMedium" panose="00000600000000000000" charset="0"/>
                        </a:rPr>
                        <a:t>Hardware Provisioning and Platform testing</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3129086313"/>
                  </a:ext>
                </a:extLst>
              </a:tr>
              <a:tr h="1065402">
                <a:tc>
                  <a:txBody>
                    <a:bodyPr/>
                    <a:lstStyle/>
                    <a:p>
                      <a:pPr algn="l"/>
                      <a:r>
                        <a:rPr lang="en-US" sz="1200" b="1" dirty="0">
                          <a:latin typeface="ShellMedium" panose="00000600000000000000" charset="0"/>
                        </a:rPr>
                        <a:t>Support Organization</a:t>
                      </a:r>
                    </a:p>
                  </a:txBody>
                  <a:tcPr anchor="ct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2197478427"/>
                  </a:ext>
                </a:extLst>
              </a:tr>
              <a:tr h="803917">
                <a:tc>
                  <a:txBody>
                    <a:bodyPr/>
                    <a:lstStyle/>
                    <a:p>
                      <a:pPr algn="l"/>
                      <a:r>
                        <a:rPr lang="en-US" sz="1200" b="1" dirty="0">
                          <a:latin typeface="ShellMedium" panose="00000600000000000000" charset="0"/>
                        </a:rPr>
                        <a:t>Improve and Rebrand</a:t>
                      </a:r>
                    </a:p>
                  </a:txBody>
                  <a:tcPr anchor="ct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a:latin typeface="ShellMedium" panose="00000600000000000000" charset="0"/>
                      </a:endParaRPr>
                    </a:p>
                  </a:txBody>
                  <a:tcPr/>
                </a:tc>
                <a:extLst>
                  <a:ext uri="{0D108BD9-81ED-4DB2-BD59-A6C34878D82A}">
                    <a16:rowId xmlns:a16="http://schemas.microsoft.com/office/drawing/2014/main" val="1871417520"/>
                  </a:ext>
                </a:extLst>
              </a:tr>
              <a:tr h="796954">
                <a:tc>
                  <a:txBody>
                    <a:bodyPr/>
                    <a:lstStyle/>
                    <a:p>
                      <a:pPr algn="l"/>
                      <a:r>
                        <a:rPr lang="en-US" sz="1200" b="1" dirty="0">
                          <a:latin typeface="ShellMedium" panose="00000600000000000000" charset="0"/>
                        </a:rPr>
                        <a:t>Migrations</a:t>
                      </a: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3511000634"/>
                  </a:ext>
                </a:extLst>
              </a:tr>
              <a:tr h="796954">
                <a:tc>
                  <a:txBody>
                    <a:bodyPr/>
                    <a:lstStyle/>
                    <a:p>
                      <a:pPr algn="l"/>
                      <a:endParaRPr lang="en-US" sz="1200" b="1" dirty="0">
                        <a:latin typeface="ShellMedium" panose="00000600000000000000" charset="0"/>
                      </a:endParaRPr>
                    </a:p>
                  </a:txBody>
                  <a:tcPr anchor="ct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tc>
                  <a:txBody>
                    <a:bodyPr/>
                    <a:lstStyle/>
                    <a:p>
                      <a:pPr algn="ctr"/>
                      <a:endParaRPr lang="en-US" sz="800" dirty="0">
                        <a:latin typeface="ShellMedium" panose="00000600000000000000" charset="0"/>
                      </a:endParaRPr>
                    </a:p>
                  </a:txBody>
                  <a:tcPr/>
                </a:tc>
                <a:extLst>
                  <a:ext uri="{0D108BD9-81ED-4DB2-BD59-A6C34878D82A}">
                    <a16:rowId xmlns:a16="http://schemas.microsoft.com/office/drawing/2014/main" val="2996335801"/>
                  </a:ext>
                </a:extLst>
              </a:tr>
            </a:tbl>
          </a:graphicData>
        </a:graphic>
      </p:graphicFrame>
      <p:sp>
        <p:nvSpPr>
          <p:cNvPr id="102" name="Diamond 101">
            <a:extLst>
              <a:ext uri="{FF2B5EF4-FFF2-40B4-BE49-F238E27FC236}">
                <a16:creationId xmlns:a16="http://schemas.microsoft.com/office/drawing/2014/main" id="{01EB72B6-425B-4BEA-8770-A1D91917DF29}"/>
              </a:ext>
            </a:extLst>
          </p:cNvPr>
          <p:cNvSpPr/>
          <p:nvPr/>
        </p:nvSpPr>
        <p:spPr>
          <a:xfrm>
            <a:off x="10353489" y="451926"/>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sp>
        <p:nvSpPr>
          <p:cNvPr id="104" name="Text Placeholder 2">
            <a:extLst>
              <a:ext uri="{FF2B5EF4-FFF2-40B4-BE49-F238E27FC236}">
                <a16:creationId xmlns:a16="http://schemas.microsoft.com/office/drawing/2014/main" id="{5ED9C6B5-A10C-4096-BA37-86D7D50D7633}"/>
              </a:ext>
            </a:extLst>
          </p:cNvPr>
          <p:cNvSpPr>
            <a:spLocks noGrp="1"/>
          </p:cNvSpPr>
          <p:nvPr>
            <p:custDataLst>
              <p:tags r:id="rId3"/>
            </p:custDataLst>
          </p:nvPr>
        </p:nvSpPr>
        <p:spPr bwMode="auto">
          <a:xfrm>
            <a:off x="8726186" y="476494"/>
            <a:ext cx="535147" cy="174034"/>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Major Milestone</a:t>
            </a:r>
          </a:p>
        </p:txBody>
      </p:sp>
      <p:sp>
        <p:nvSpPr>
          <p:cNvPr id="79" name="5-Point Star 24">
            <a:extLst>
              <a:ext uri="{FF2B5EF4-FFF2-40B4-BE49-F238E27FC236}">
                <a16:creationId xmlns:a16="http://schemas.microsoft.com/office/drawing/2014/main" id="{171A35E4-15E9-465D-88BF-CC0B2A327CDA}"/>
              </a:ext>
            </a:extLst>
          </p:cNvPr>
          <p:cNvSpPr/>
          <p:nvPr/>
        </p:nvSpPr>
        <p:spPr>
          <a:xfrm>
            <a:off x="8435392" y="411031"/>
            <a:ext cx="177469" cy="179802"/>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80" name="Text Placeholder 2">
            <a:extLst>
              <a:ext uri="{FF2B5EF4-FFF2-40B4-BE49-F238E27FC236}">
                <a16:creationId xmlns:a16="http://schemas.microsoft.com/office/drawing/2014/main" id="{A6FA01D9-0290-4AA2-83E5-6CA18A87C19B}"/>
              </a:ext>
            </a:extLst>
          </p:cNvPr>
          <p:cNvSpPr>
            <a:spLocks noGrp="1"/>
          </p:cNvSpPr>
          <p:nvPr>
            <p:custDataLst>
              <p:tags r:id="rId4"/>
            </p:custDataLst>
          </p:nvPr>
        </p:nvSpPr>
        <p:spPr bwMode="auto">
          <a:xfrm>
            <a:off x="10495389" y="475739"/>
            <a:ext cx="535147" cy="174034"/>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a:ln>
                  <a:noFill/>
                </a:ln>
                <a:solidFill>
                  <a:srgbClr val="595959"/>
                </a:solidFill>
                <a:effectLst/>
                <a:uLnTx/>
                <a:uFillTx/>
                <a:latin typeface="Futura Medium"/>
                <a:ea typeface="+mn-ea"/>
                <a:cs typeface="Arial"/>
                <a:sym typeface="Futura Medium"/>
              </a:rPr>
              <a:t>Decision </a:t>
            </a:r>
          </a:p>
        </p:txBody>
      </p:sp>
      <p:sp>
        <p:nvSpPr>
          <p:cNvPr id="8" name="Rectangle: Rounded Corners 7">
            <a:extLst>
              <a:ext uri="{FF2B5EF4-FFF2-40B4-BE49-F238E27FC236}">
                <a16:creationId xmlns:a16="http://schemas.microsoft.com/office/drawing/2014/main" id="{780FDCB0-F34E-A354-2B7F-5D55EA4D32DE}"/>
              </a:ext>
            </a:extLst>
          </p:cNvPr>
          <p:cNvSpPr/>
          <p:nvPr/>
        </p:nvSpPr>
        <p:spPr>
          <a:xfrm>
            <a:off x="3602733" y="1475138"/>
            <a:ext cx="1019602"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Setup test hardware platform</a:t>
            </a:r>
          </a:p>
        </p:txBody>
      </p:sp>
      <p:sp>
        <p:nvSpPr>
          <p:cNvPr id="9" name="Rectangle: Rounded Corners 8">
            <a:extLst>
              <a:ext uri="{FF2B5EF4-FFF2-40B4-BE49-F238E27FC236}">
                <a16:creationId xmlns:a16="http://schemas.microsoft.com/office/drawing/2014/main" id="{698B3B43-EEB1-573C-7BBE-B2B5DD96768E}"/>
              </a:ext>
            </a:extLst>
          </p:cNvPr>
          <p:cNvSpPr/>
          <p:nvPr/>
        </p:nvSpPr>
        <p:spPr>
          <a:xfrm>
            <a:off x="3303924" y="1845652"/>
            <a:ext cx="2155970"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test scripts for existing applications</a:t>
            </a:r>
          </a:p>
        </p:txBody>
      </p:sp>
      <p:sp>
        <p:nvSpPr>
          <p:cNvPr id="12" name="Rectangle: Rounded Corners 11">
            <a:extLst>
              <a:ext uri="{FF2B5EF4-FFF2-40B4-BE49-F238E27FC236}">
                <a16:creationId xmlns:a16="http://schemas.microsoft.com/office/drawing/2014/main" id="{4D88D044-BE80-A894-4995-B7B51EDCCF2B}"/>
              </a:ext>
            </a:extLst>
          </p:cNvPr>
          <p:cNvSpPr/>
          <p:nvPr/>
        </p:nvSpPr>
        <p:spPr>
          <a:xfrm>
            <a:off x="4486771" y="2216167"/>
            <a:ext cx="973123" cy="20825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Identify and Onboard Testers</a:t>
            </a:r>
          </a:p>
        </p:txBody>
      </p:sp>
      <p:sp>
        <p:nvSpPr>
          <p:cNvPr id="13" name="Rectangle: Rounded Corners 12">
            <a:extLst>
              <a:ext uri="{FF2B5EF4-FFF2-40B4-BE49-F238E27FC236}">
                <a16:creationId xmlns:a16="http://schemas.microsoft.com/office/drawing/2014/main" id="{5C101547-2308-5C4D-7246-5A64ADB2DC4F}"/>
              </a:ext>
            </a:extLst>
          </p:cNvPr>
          <p:cNvSpPr/>
          <p:nvPr/>
        </p:nvSpPr>
        <p:spPr>
          <a:xfrm>
            <a:off x="5506740" y="2224556"/>
            <a:ext cx="1325461" cy="20825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Run Pilot testing</a:t>
            </a:r>
          </a:p>
        </p:txBody>
      </p:sp>
      <p:sp>
        <p:nvSpPr>
          <p:cNvPr id="14" name="Rectangle: Rounded Corners 13">
            <a:extLst>
              <a:ext uri="{FF2B5EF4-FFF2-40B4-BE49-F238E27FC236}">
                <a16:creationId xmlns:a16="http://schemas.microsoft.com/office/drawing/2014/main" id="{80FB1040-AB26-E2B0-2C4F-1436712F6738}"/>
              </a:ext>
            </a:extLst>
          </p:cNvPr>
          <p:cNvSpPr/>
          <p:nvPr/>
        </p:nvSpPr>
        <p:spPr>
          <a:xfrm>
            <a:off x="3036418" y="2924627"/>
            <a:ext cx="3294435" cy="222890"/>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rgbClr val="595959"/>
                </a:solidFill>
                <a:effectLst/>
                <a:uLnTx/>
                <a:uFillTx/>
                <a:latin typeface="Futura Medium" panose="00000400000000000000" pitchFamily="2" charset="0"/>
                <a:ea typeface="+mn-ea"/>
                <a:cs typeface="+mn-cs"/>
              </a:rPr>
              <a:t>Review support organisation and optimise</a:t>
            </a:r>
          </a:p>
        </p:txBody>
      </p:sp>
      <p:sp>
        <p:nvSpPr>
          <p:cNvPr id="15" name="Rectangle: Rounded Corners 14">
            <a:extLst>
              <a:ext uri="{FF2B5EF4-FFF2-40B4-BE49-F238E27FC236}">
                <a16:creationId xmlns:a16="http://schemas.microsoft.com/office/drawing/2014/main" id="{99FEA65C-096C-939F-A5ED-C949A07F3C2F}"/>
              </a:ext>
            </a:extLst>
          </p:cNvPr>
          <p:cNvSpPr/>
          <p:nvPr/>
        </p:nvSpPr>
        <p:spPr>
          <a:xfrm>
            <a:off x="4152550" y="3234169"/>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O</a:t>
            </a:r>
            <a:r>
              <a:rPr kumimoji="0" lang="en-GB" sz="800" b="0" i="0" u="none" strike="noStrike" kern="1200" cap="none" spc="0" normalizeH="0" baseline="0" noProof="0" dirty="0" err="1">
                <a:ln>
                  <a:noFill/>
                </a:ln>
                <a:solidFill>
                  <a:srgbClr val="595959"/>
                </a:solidFill>
                <a:effectLst/>
                <a:uLnTx/>
                <a:uFillTx/>
                <a:latin typeface="Futura Medium" panose="00000400000000000000" pitchFamily="2" charset="0"/>
                <a:ea typeface="+mn-ea"/>
                <a:cs typeface="+mn-cs"/>
              </a:rPr>
              <a:t>ptimise</a:t>
            </a:r>
            <a:r>
              <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 Request &amp; onboarding process</a:t>
            </a:r>
          </a:p>
        </p:txBody>
      </p:sp>
      <p:sp>
        <p:nvSpPr>
          <p:cNvPr id="16" name="Rectangle: Rounded Corners 15">
            <a:extLst>
              <a:ext uri="{FF2B5EF4-FFF2-40B4-BE49-F238E27FC236}">
                <a16:creationId xmlns:a16="http://schemas.microsoft.com/office/drawing/2014/main" id="{5AB49BB7-B0B6-3C55-B4EB-7841FBC2A78B}"/>
              </a:ext>
            </a:extLst>
          </p:cNvPr>
          <p:cNvSpPr/>
          <p:nvPr/>
        </p:nvSpPr>
        <p:spPr>
          <a:xfrm>
            <a:off x="5684311" y="2526559"/>
            <a:ext cx="1558952" cy="227827"/>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800" dirty="0">
                <a:solidFill>
                  <a:srgbClr val="595959"/>
                </a:solidFill>
                <a:latin typeface="Futura Medium" panose="00000400000000000000" pitchFamily="2" charset="0"/>
              </a:rPr>
              <a:t>Resolve issues from testing</a:t>
            </a:r>
            <a:endPar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7" name="Rectangle: Rounded Corners 16">
            <a:extLst>
              <a:ext uri="{FF2B5EF4-FFF2-40B4-BE49-F238E27FC236}">
                <a16:creationId xmlns:a16="http://schemas.microsoft.com/office/drawing/2014/main" id="{23E7E5A7-8F3C-53E8-5FF8-13963DD6050B}"/>
              </a:ext>
            </a:extLst>
          </p:cNvPr>
          <p:cNvSpPr/>
          <p:nvPr/>
        </p:nvSpPr>
        <p:spPr>
          <a:xfrm>
            <a:off x="4145559" y="3562738"/>
            <a:ext cx="2178303"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Develop User guides and support documentations</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19" name="Rectangle: Rounded Corners 18">
            <a:extLst>
              <a:ext uri="{FF2B5EF4-FFF2-40B4-BE49-F238E27FC236}">
                <a16:creationId xmlns:a16="http://schemas.microsoft.com/office/drawing/2014/main" id="{0F53760E-977C-BA00-B34D-B7921DF822DD}"/>
              </a:ext>
            </a:extLst>
          </p:cNvPr>
          <p:cNvSpPr/>
          <p:nvPr/>
        </p:nvSpPr>
        <p:spPr>
          <a:xfrm>
            <a:off x="3288485" y="4004808"/>
            <a:ext cx="2265028" cy="222095"/>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GB" sz="800" dirty="0">
                <a:solidFill>
                  <a:srgbClr val="595959"/>
                </a:solidFill>
                <a:latin typeface="Futura Medium" panose="00000400000000000000" pitchFamily="2" charset="0"/>
              </a:rPr>
              <a:t>Troubleshoot &amp; fix Platform Performance issues </a:t>
            </a:r>
            <a:endParaRPr kumimoji="0" lang="en-GB"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endParaRPr>
          </a:p>
        </p:txBody>
      </p:sp>
      <p:sp>
        <p:nvSpPr>
          <p:cNvPr id="20" name="TextBox 19">
            <a:extLst>
              <a:ext uri="{FF2B5EF4-FFF2-40B4-BE49-F238E27FC236}">
                <a16:creationId xmlns:a16="http://schemas.microsoft.com/office/drawing/2014/main" id="{087BBBEE-9CC6-B39F-C2F7-E5C7EF9DA899}"/>
              </a:ext>
            </a:extLst>
          </p:cNvPr>
          <p:cNvSpPr txBox="1"/>
          <p:nvPr/>
        </p:nvSpPr>
        <p:spPr bwMode="auto">
          <a:xfrm>
            <a:off x="6986855" y="4009620"/>
            <a:ext cx="1237898"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Procure branding items</a:t>
            </a:r>
          </a:p>
        </p:txBody>
      </p:sp>
      <p:sp>
        <p:nvSpPr>
          <p:cNvPr id="21" name="TextBox 20">
            <a:extLst>
              <a:ext uri="{FF2B5EF4-FFF2-40B4-BE49-F238E27FC236}">
                <a16:creationId xmlns:a16="http://schemas.microsoft.com/office/drawing/2014/main" id="{51644FD6-BB6B-AD29-5858-A786ED84A0E0}"/>
              </a:ext>
            </a:extLst>
          </p:cNvPr>
          <p:cNvSpPr txBox="1"/>
          <p:nvPr/>
        </p:nvSpPr>
        <p:spPr bwMode="auto">
          <a:xfrm>
            <a:off x="7494710" y="4327486"/>
            <a:ext cx="2466574"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Execute Comms Plan</a:t>
            </a:r>
          </a:p>
        </p:txBody>
      </p:sp>
      <p:sp>
        <p:nvSpPr>
          <p:cNvPr id="22" name="TextBox 21">
            <a:extLst>
              <a:ext uri="{FF2B5EF4-FFF2-40B4-BE49-F238E27FC236}">
                <a16:creationId xmlns:a16="http://schemas.microsoft.com/office/drawing/2014/main" id="{A17585B6-4EC5-26FD-AE86-A391BA979D58}"/>
              </a:ext>
            </a:extLst>
          </p:cNvPr>
          <p:cNvSpPr txBox="1"/>
          <p:nvPr/>
        </p:nvSpPr>
        <p:spPr bwMode="auto">
          <a:xfrm>
            <a:off x="3767632" y="4359843"/>
            <a:ext cx="1181663" cy="217283"/>
          </a:xfrm>
          <a:prstGeom prst="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lIns="0" rIns="0" rtlCol="0" anchor="ctr"/>
          <a:lstStyle>
            <a:defPPr>
              <a:defRPr lang="en-US"/>
            </a:defPPr>
            <a:lvl1pPr marR="0" lvl="0" indent="0" algn="ctr" fontAlgn="auto">
              <a:lnSpc>
                <a:spcPct val="100000"/>
              </a:lnSpc>
              <a:spcBef>
                <a:spcPts val="0"/>
              </a:spcBef>
              <a:spcAft>
                <a:spcPts val="0"/>
              </a:spcAft>
              <a:buClrTx/>
              <a:buSzTx/>
              <a:buFontTx/>
              <a:buNone/>
              <a:tabLst/>
              <a:defRPr kumimoji="0" sz="800" b="0" i="0" u="none" strike="noStrike" cap="none" spc="0" normalizeH="0" baseline="0">
                <a:ln>
                  <a:noFill/>
                </a:ln>
                <a:solidFill>
                  <a:srgbClr val="595959"/>
                </a:solidFill>
                <a:effectLst/>
                <a:uLnTx/>
                <a:uFillTx/>
                <a:latin typeface="Futura Medium" panose="00000400000000000000" pitchFamily="2"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Develop Comms Plan</a:t>
            </a:r>
          </a:p>
        </p:txBody>
      </p:sp>
      <p:sp>
        <p:nvSpPr>
          <p:cNvPr id="23" name="Rectangle: Rounded Corners 22">
            <a:extLst>
              <a:ext uri="{FF2B5EF4-FFF2-40B4-BE49-F238E27FC236}">
                <a16:creationId xmlns:a16="http://schemas.microsoft.com/office/drawing/2014/main" id="{545FE9EB-5198-4CE8-246D-1EE079846FDB}"/>
              </a:ext>
            </a:extLst>
          </p:cNvPr>
          <p:cNvSpPr/>
          <p:nvPr/>
        </p:nvSpPr>
        <p:spPr>
          <a:xfrm>
            <a:off x="2053036" y="4938761"/>
            <a:ext cx="3123831"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Analyze users</a:t>
            </a:r>
          </a:p>
        </p:txBody>
      </p:sp>
      <p:sp>
        <p:nvSpPr>
          <p:cNvPr id="25" name="Rectangle: Rounded Corners 24">
            <a:extLst>
              <a:ext uri="{FF2B5EF4-FFF2-40B4-BE49-F238E27FC236}">
                <a16:creationId xmlns:a16="http://schemas.microsoft.com/office/drawing/2014/main" id="{9A8E37E1-BA63-3635-D4B9-D48E4F97AD86}"/>
              </a:ext>
            </a:extLst>
          </p:cNvPr>
          <p:cNvSpPr/>
          <p:nvPr/>
        </p:nvSpPr>
        <p:spPr>
          <a:xfrm>
            <a:off x="7494710" y="4921983"/>
            <a:ext cx="4239984" cy="225671"/>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595959"/>
                </a:solidFill>
                <a:effectLst/>
                <a:uLnTx/>
                <a:uFillTx/>
                <a:latin typeface="Futura Medium" panose="00000400000000000000" pitchFamily="2" charset="0"/>
                <a:ea typeface="+mn-ea"/>
                <a:cs typeface="+mn-cs"/>
              </a:rPr>
              <a:t>Migrate identified personnel in other functions</a:t>
            </a:r>
          </a:p>
        </p:txBody>
      </p:sp>
      <p:sp>
        <p:nvSpPr>
          <p:cNvPr id="26" name="Rectangle: Rounded Corners 25">
            <a:extLst>
              <a:ext uri="{FF2B5EF4-FFF2-40B4-BE49-F238E27FC236}">
                <a16:creationId xmlns:a16="http://schemas.microsoft.com/office/drawing/2014/main" id="{231E3749-50F1-0624-79DF-ADE782E94AE8}"/>
              </a:ext>
            </a:extLst>
          </p:cNvPr>
          <p:cNvSpPr/>
          <p:nvPr/>
        </p:nvSpPr>
        <p:spPr>
          <a:xfrm>
            <a:off x="5201391" y="4930373"/>
            <a:ext cx="1164227" cy="217282"/>
          </a:xfrm>
          <a:prstGeom prst="roundRect">
            <a:avLst/>
          </a:prstGeom>
          <a:solidFill>
            <a:srgbClr val="CCECF0"/>
          </a:solidFill>
          <a:ln>
            <a:solidFill>
              <a:schemeClr val="tx2">
                <a:lumMod val="20000"/>
                <a:lumOff val="80000"/>
              </a:schemeClr>
            </a:solidFill>
            <a:prstDash val="solid"/>
          </a:ln>
        </p:spPr>
        <p:style>
          <a:lnRef idx="1">
            <a:schemeClr val="accent5"/>
          </a:lnRef>
          <a:fillRef idx="2">
            <a:schemeClr val="accent5"/>
          </a:fillRef>
          <a:effectRef idx="1">
            <a:schemeClr val="accent5"/>
          </a:effectRef>
          <a:fontRef idx="minor">
            <a:schemeClr val="dk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595959"/>
                </a:solidFill>
                <a:effectLst/>
                <a:uLnTx/>
                <a:uFillTx/>
                <a:latin typeface="Futura Medium" panose="00000400000000000000" pitchFamily="2" charset="0"/>
                <a:ea typeface="+mn-ea"/>
                <a:cs typeface="+mn-cs"/>
              </a:rPr>
              <a:t>Pilot Users migrated for test</a:t>
            </a:r>
          </a:p>
        </p:txBody>
      </p:sp>
      <p:grpSp>
        <p:nvGrpSpPr>
          <p:cNvPr id="27" name="Group 26">
            <a:extLst>
              <a:ext uri="{FF2B5EF4-FFF2-40B4-BE49-F238E27FC236}">
                <a16:creationId xmlns:a16="http://schemas.microsoft.com/office/drawing/2014/main" id="{6669D7E0-780A-99CC-FA92-46D6006CD2B5}"/>
              </a:ext>
            </a:extLst>
          </p:cNvPr>
          <p:cNvGrpSpPr/>
          <p:nvPr/>
        </p:nvGrpSpPr>
        <p:grpSpPr>
          <a:xfrm>
            <a:off x="2446907" y="1286197"/>
            <a:ext cx="218141" cy="3968557"/>
            <a:chOff x="2610194" y="1067783"/>
            <a:chExt cx="180000" cy="5235582"/>
          </a:xfrm>
        </p:grpSpPr>
        <p:cxnSp>
          <p:nvCxnSpPr>
            <p:cNvPr id="28" name="Straight Connector 27">
              <a:extLst>
                <a:ext uri="{FF2B5EF4-FFF2-40B4-BE49-F238E27FC236}">
                  <a16:creationId xmlns:a16="http://schemas.microsoft.com/office/drawing/2014/main" id="{171EFDDB-37FF-5613-3841-7CE79341A099}"/>
                </a:ext>
              </a:extLst>
            </p:cNvPr>
            <p:cNvCxnSpPr>
              <a:cxnSpLocks/>
            </p:cNvCxnSpPr>
            <p:nvPr/>
          </p:nvCxnSpPr>
          <p:spPr>
            <a:xfrm>
              <a:off x="2700194" y="1249360"/>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29" name="Diamond 28">
              <a:extLst>
                <a:ext uri="{FF2B5EF4-FFF2-40B4-BE49-F238E27FC236}">
                  <a16:creationId xmlns:a16="http://schemas.microsoft.com/office/drawing/2014/main" id="{D973320B-15E6-99F3-4275-CF9FFA21B18F}"/>
                </a:ext>
              </a:extLst>
            </p:cNvPr>
            <p:cNvSpPr/>
            <p:nvPr/>
          </p:nvSpPr>
          <p:spPr>
            <a:xfrm>
              <a:off x="2610194"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30" name="Text Placeholder 2">
            <a:extLst>
              <a:ext uri="{FF2B5EF4-FFF2-40B4-BE49-F238E27FC236}">
                <a16:creationId xmlns:a16="http://schemas.microsoft.com/office/drawing/2014/main" id="{D83EDC92-3DF9-70E6-63C7-17C190CDD043}"/>
              </a:ext>
            </a:extLst>
          </p:cNvPr>
          <p:cNvSpPr>
            <a:spLocks noGrp="1"/>
          </p:cNvSpPr>
          <p:nvPr>
            <p:custDataLst>
              <p:tags r:id="rId5"/>
            </p:custDataLst>
          </p:nvPr>
        </p:nvSpPr>
        <p:spPr bwMode="auto">
          <a:xfrm>
            <a:off x="2144814" y="1038551"/>
            <a:ext cx="840479" cy="342700"/>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0"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Hardware Strategy Agreed</a:t>
            </a:r>
          </a:p>
        </p:txBody>
      </p:sp>
      <p:grpSp>
        <p:nvGrpSpPr>
          <p:cNvPr id="31" name="Group 30">
            <a:extLst>
              <a:ext uri="{FF2B5EF4-FFF2-40B4-BE49-F238E27FC236}">
                <a16:creationId xmlns:a16="http://schemas.microsoft.com/office/drawing/2014/main" id="{7149B75A-8206-7826-E436-3A70D7625771}"/>
              </a:ext>
            </a:extLst>
          </p:cNvPr>
          <p:cNvGrpSpPr/>
          <p:nvPr/>
        </p:nvGrpSpPr>
        <p:grpSpPr>
          <a:xfrm>
            <a:off x="7193377" y="1128156"/>
            <a:ext cx="180000" cy="4073019"/>
            <a:chOff x="3876933" y="1067783"/>
            <a:chExt cx="180000" cy="5227193"/>
          </a:xfrm>
        </p:grpSpPr>
        <p:cxnSp>
          <p:nvCxnSpPr>
            <p:cNvPr id="64" name="Straight Connector 63">
              <a:extLst>
                <a:ext uri="{FF2B5EF4-FFF2-40B4-BE49-F238E27FC236}">
                  <a16:creationId xmlns:a16="http://schemas.microsoft.com/office/drawing/2014/main" id="{95CD6F11-8A66-A019-B4FB-3FF349FA8A20}"/>
                </a:ext>
              </a:extLst>
            </p:cNvPr>
            <p:cNvCxnSpPr>
              <a:cxnSpLocks/>
            </p:cNvCxnSpPr>
            <p:nvPr/>
          </p:nvCxnSpPr>
          <p:spPr>
            <a:xfrm>
              <a:off x="3966933" y="1240971"/>
              <a:ext cx="0" cy="5054005"/>
            </a:xfrm>
            <a:prstGeom prst="line">
              <a:avLst/>
            </a:prstGeom>
            <a:ln w="9525" cmpd="sng">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5" name="Diamond 64">
              <a:extLst>
                <a:ext uri="{FF2B5EF4-FFF2-40B4-BE49-F238E27FC236}">
                  <a16:creationId xmlns:a16="http://schemas.microsoft.com/office/drawing/2014/main" id="{EB6AF03A-661E-614C-426F-EA5F1F0D6D4C}"/>
                </a:ext>
              </a:extLst>
            </p:cNvPr>
            <p:cNvSpPr/>
            <p:nvPr/>
          </p:nvSpPr>
          <p:spPr>
            <a:xfrm>
              <a:off x="3876933" y="1067783"/>
              <a:ext cx="180000" cy="180000"/>
            </a:xfrm>
            <a:prstGeom prst="diamond">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1000" b="0" i="0" u="none" strike="noStrike" kern="1200" cap="none" spc="0" normalizeH="0" baseline="0" noProof="0">
                <a:ln>
                  <a:noFill/>
                </a:ln>
                <a:solidFill>
                  <a:srgbClr val="FFFFFF"/>
                </a:solidFill>
                <a:effectLst/>
                <a:uLnTx/>
                <a:uFillTx/>
                <a:latin typeface="Futura Medium"/>
                <a:ea typeface="+mn-ea"/>
                <a:cs typeface="+mn-cs"/>
              </a:endParaRPr>
            </a:p>
          </p:txBody>
        </p:sp>
      </p:grpSp>
      <p:sp>
        <p:nvSpPr>
          <p:cNvPr id="66" name="Text Placeholder 2">
            <a:extLst>
              <a:ext uri="{FF2B5EF4-FFF2-40B4-BE49-F238E27FC236}">
                <a16:creationId xmlns:a16="http://schemas.microsoft.com/office/drawing/2014/main" id="{83A81E3A-5A03-2CD4-1C83-815EAF6118B0}"/>
              </a:ext>
            </a:extLst>
          </p:cNvPr>
          <p:cNvSpPr>
            <a:spLocks noGrp="1"/>
          </p:cNvSpPr>
          <p:nvPr>
            <p:custDataLst>
              <p:tags r:id="rId6"/>
            </p:custDataLst>
          </p:nvPr>
        </p:nvSpPr>
        <p:spPr bwMode="auto">
          <a:xfrm>
            <a:off x="6763213" y="986553"/>
            <a:ext cx="792337" cy="147818"/>
          </a:xfrm>
          <a:prstGeom prst="rect">
            <a:avLst/>
          </a:prstGeom>
          <a:noFill/>
          <a:ln>
            <a:noFill/>
          </a:ln>
        </p:spPr>
        <p:txBody>
          <a:bodyPr wrap="squar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900" b="1" i="0" u="none" strike="noStrike" kern="1200" cap="none" spc="0" normalizeH="0" baseline="0" noProof="0" dirty="0">
                <a:ln>
                  <a:noFill/>
                </a:ln>
                <a:solidFill>
                  <a:srgbClr val="595959"/>
                </a:solidFill>
                <a:effectLst/>
                <a:uLnTx/>
                <a:uFillTx/>
                <a:latin typeface="ShellLight" panose="00000400000000000000" charset="0"/>
                <a:ea typeface="+mn-ea"/>
                <a:cs typeface="Arial"/>
                <a:sym typeface="Futura Medium"/>
              </a:rPr>
              <a:t>GO/NO GO</a:t>
            </a:r>
          </a:p>
        </p:txBody>
      </p:sp>
      <p:sp>
        <p:nvSpPr>
          <p:cNvPr id="69" name="5-Point Star 24">
            <a:extLst>
              <a:ext uri="{FF2B5EF4-FFF2-40B4-BE49-F238E27FC236}">
                <a16:creationId xmlns:a16="http://schemas.microsoft.com/office/drawing/2014/main" id="{F35914C9-E54E-5FAD-07F7-4611853885FD}"/>
              </a:ext>
            </a:extLst>
          </p:cNvPr>
          <p:cNvSpPr/>
          <p:nvPr/>
        </p:nvSpPr>
        <p:spPr>
          <a:xfrm>
            <a:off x="7367214" y="1175552"/>
            <a:ext cx="177469" cy="179802"/>
          </a:xfrm>
          <a:prstGeom prst="star5">
            <a:avLst/>
          </a:prstGeom>
          <a:solidFill>
            <a:schemeClr val="accent6"/>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prstClr val="white"/>
              </a:solidFill>
              <a:effectLst/>
              <a:uLnTx/>
              <a:uFillTx/>
              <a:latin typeface="Futura Medium"/>
              <a:ea typeface="+mn-ea"/>
              <a:cs typeface="+mn-cs"/>
            </a:endParaRPr>
          </a:p>
        </p:txBody>
      </p:sp>
      <p:sp>
        <p:nvSpPr>
          <p:cNvPr id="70" name="Text Placeholder 2">
            <a:extLst>
              <a:ext uri="{FF2B5EF4-FFF2-40B4-BE49-F238E27FC236}">
                <a16:creationId xmlns:a16="http://schemas.microsoft.com/office/drawing/2014/main" id="{B27A2D83-9218-E9B3-3B85-44A71754C0F6}"/>
              </a:ext>
            </a:extLst>
          </p:cNvPr>
          <p:cNvSpPr>
            <a:spLocks noGrp="1"/>
          </p:cNvSpPr>
          <p:nvPr>
            <p:custDataLst>
              <p:tags r:id="rId7"/>
            </p:custDataLst>
          </p:nvPr>
        </p:nvSpPr>
        <p:spPr bwMode="auto">
          <a:xfrm>
            <a:off x="7387890" y="1188322"/>
            <a:ext cx="1066480" cy="125851"/>
          </a:xfrm>
          <a:prstGeom prst="rect">
            <a:avLst/>
          </a:prstGeom>
          <a:noFill/>
          <a:ln>
            <a:noFill/>
          </a:ln>
        </p:spPr>
        <p:txBody>
          <a:bodyPr wrap="none" lIns="0" tIns="0" rIns="0" bIns="0">
            <a:noAutofit/>
          </a:bodyPr>
          <a:lstStyle>
            <a:lvl1pPr marL="182563" indent="-182563" algn="l" rtl="0" eaLnBrk="0" fontAlgn="base" hangingPunct="0">
              <a:spcBef>
                <a:spcPts val="1925"/>
              </a:spcBef>
              <a:spcAft>
                <a:spcPct val="0"/>
              </a:spcAft>
              <a:buFont typeface="Wingdings" pitchFamily="2" charset="2"/>
              <a:buChar char="§"/>
              <a:defRPr sz="1600" kern="1200">
                <a:solidFill>
                  <a:srgbClr val="404040"/>
                </a:solidFill>
                <a:latin typeface="Futura Medium"/>
                <a:ea typeface="+mn-ea"/>
                <a:cs typeface="Arial" pitchFamily="34" charset="0"/>
              </a:defRPr>
            </a:lvl1pPr>
            <a:lvl2pPr marL="355600" indent="-171450"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2pPr>
            <a:lvl3pPr marL="538163"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3pPr>
            <a:lvl4pPr marL="719138" indent="-180975"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4pPr>
            <a:lvl5pPr marL="898525" indent="-179388" algn="l" rtl="0" eaLnBrk="0" fontAlgn="base" hangingPunct="0">
              <a:lnSpc>
                <a:spcPct val="90000"/>
              </a:lnSpc>
              <a:spcBef>
                <a:spcPts val="763"/>
              </a:spcBef>
              <a:spcAft>
                <a:spcPct val="0"/>
              </a:spcAft>
              <a:buFont typeface="Arial" pitchFamily="34" charset="0"/>
              <a:buChar char="•"/>
              <a:defRPr sz="1600" kern="1200">
                <a:solidFill>
                  <a:srgbClr val="404040"/>
                </a:solidFill>
                <a:latin typeface="Futura Medium"/>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1219170" rtl="0" eaLnBrk="0" fontAlgn="base" latinLnBrk="0" hangingPunct="0">
              <a:lnSpc>
                <a:spcPct val="100000"/>
              </a:lnSpc>
              <a:spcBef>
                <a:spcPct val="0"/>
              </a:spcBef>
              <a:spcAft>
                <a:spcPct val="0"/>
              </a:spcAft>
              <a:buClrTx/>
              <a:buSzTx/>
              <a:buFont typeface="Wingdings" pitchFamily="2" charset="2"/>
              <a:buNone/>
              <a:tabLst/>
              <a:defRPr/>
            </a:pPr>
            <a:r>
              <a:rPr kumimoji="0" lang="en-US" sz="800" b="1" i="0" u="none" strike="noStrike" kern="1200" cap="none" spc="0" normalizeH="0" baseline="0" noProof="0" dirty="0">
                <a:ln>
                  <a:noFill/>
                </a:ln>
                <a:solidFill>
                  <a:srgbClr val="595959"/>
                </a:solidFill>
                <a:effectLst/>
                <a:uLnTx/>
                <a:uFillTx/>
                <a:latin typeface="Futura Medium"/>
                <a:ea typeface="+mn-ea"/>
                <a:cs typeface="Arial"/>
                <a:sym typeface="Futura Medium"/>
              </a:rPr>
              <a:t>Migration Begins</a:t>
            </a:r>
          </a:p>
        </p:txBody>
      </p:sp>
      <p:cxnSp>
        <p:nvCxnSpPr>
          <p:cNvPr id="73" name="Straight Connector 72">
            <a:extLst>
              <a:ext uri="{FF2B5EF4-FFF2-40B4-BE49-F238E27FC236}">
                <a16:creationId xmlns:a16="http://schemas.microsoft.com/office/drawing/2014/main" id="{3E50A3B1-23EB-3545-D9E5-1EFB93D9E745}"/>
              </a:ext>
            </a:extLst>
          </p:cNvPr>
          <p:cNvCxnSpPr>
            <a:cxnSpLocks/>
          </p:cNvCxnSpPr>
          <p:nvPr/>
        </p:nvCxnSpPr>
        <p:spPr>
          <a:xfrm>
            <a:off x="7461941" y="1326943"/>
            <a:ext cx="0" cy="3874231"/>
          </a:xfrm>
          <a:prstGeom prst="line">
            <a:avLst/>
          </a:prstGeom>
          <a:ln w="38100" cmpd="sng">
            <a:solidFill>
              <a:srgbClr val="F2A406"/>
            </a:solidFill>
            <a:prstDash val="soli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530660"/>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1Mt1hgFisxtPlpDywrOKm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zoBjo7G4rE._9cIhDejZlg"/>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2_Shell_CF_RDS598">
  <a:themeElements>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4.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D7C1BEB-4B1D-4739-A4E1-3EC07B637F12}" vid="{6AF1DD0B-9F67-4482-A7BC-CF63924A528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rrent">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SAEF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AEFCountryOfJurisdictionTaxHTField0>
    <SAEF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TaxHTField0>
    <SAEF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AEFGlobalFunctionTaxHTField0>
    <SAEF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AEFBusinessProcessTaxHTField0>
    <SAEF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AEFWorkgroupIDTaxHTField0>
    <_dlc_DocId xmlns="42099b78-aeef-456d-b5fd-c8cc8be2b78d">AFFAA0824-2060887869-3764</_dlc_DocId>
    <SAEF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AEFBusinessUnitRegionTaxHTField0>
    <SAEF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AEFExportControlClassificationTaxHTField0>
    <TaxCatchAll xmlns="42099b78-aeef-456d-b5fd-c8cc8be2b78d">
      <Value>10</Value>
      <Value>9</Value>
      <Value>8</Value>
      <Value>7</Value>
      <Value>6</Value>
      <Value>5</Value>
      <Value>4</Value>
      <Value>3</Value>
      <Value>2</Value>
      <Value>1</Value>
    </TaxCatchAll>
    <SAEF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AEFDocumentStatusTaxHTField0>
    <_dlc_DocIdUrl xmlns="42099b78-aeef-456d-b5fd-c8cc8be2b78d">
      <Url>https://nga001-sp.shell.com/sites/AFFAA0824/_layouts/15/DocIdRedir.aspx?ID=AFFAA0824-2060887869-3764</Url>
      <Description>AFFAA0824-2060887869-3764</Description>
    </_dlc_DocIdUrl>
    <SAEF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AEFLegalEntityTaxHTField0>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AEFSecurityClassificationTaxHTField0>
    <SAEF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AEFLanguageTaxHTField0>
    <SAEFAssetIdentifier xmlns="http://schemas.microsoft.com/sharepoint/v3" xsi:nil="true"/>
    <SAEFIsRecord xmlns="http://schemas.microsoft.com/sharepoint/v3" xsi:nil="true"/>
    <SAEFOwner xmlns="http://schemas.microsoft.com/sharepoint/v3" xsi:nil="true"/>
    <SAEFDeclarer xmlns="http://schemas.microsoft.com/sharepoint/v3" xsi:nil="true"/>
    <SAEFDocumentTypeTaxHTField0 xmlns="http://schemas.microsoft.com/sharepoint/v3">
      <Terms xmlns="http://schemas.microsoft.com/office/infopath/2007/PartnerControls"/>
    </SAEFDocumentTypeTaxHTField0>
    <SAEFFilePlanRecordType xmlns="http://schemas.microsoft.com/sharepoint/v3" xsi:nil="true"/>
    <IconOverlay xmlns="http://schemas.microsoft.com/sharepoint/v4" xsi:nil="true"/>
    <SAEFCollection xmlns="http://schemas.microsoft.com/sharepoint/v3">false</SAEFCollection>
    <SAEFRecordStatus xmlns="http://schemas.microsoft.com/sharepoint/v3" xsi:nil="true"/>
    <SAEFTRIMRecordNumber xmlns="http://schemas.microsoft.com/sharepoint/v3" xsi:nil="true"/>
    <SAEFKeepFileLocal xmlns="http://schemas.microsoft.com/sharepoint/v3">false</SAEFKeepFileLocal>
    <SAEFSiteOwner xmlns="http://schemas.microsoft.com/sharepoint/v3">i:0#.w|africa-me\its-app-imnga-s</SAEFSiteOwner>
    <SAEFSiteCollectionName xmlns="http://schemas.microsoft.com/sharepoint/v3">SCiN Transformation Team</SAEFSiteCollectionNam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7838DEC0B14A4B4F99BBDD45891623AC" ma:contentTypeVersion="16" ma:contentTypeDescription="Shell Document Content Type" ma:contentTypeScope="" ma:versionID="56d61d369959caf085ee85b36b033008">
  <xsd:schema xmlns:xsd="http://www.w3.org/2001/XMLSchema" xmlns:xs="http://www.w3.org/2001/XMLSchema" xmlns:p="http://schemas.microsoft.com/office/2006/metadata/properties" xmlns:ns1="http://schemas.microsoft.com/sharepoint/v3" xmlns:ns2="42099b78-aeef-456d-b5fd-c8cc8be2b78d" xmlns:ns4="http://schemas.microsoft.com/sharepoint/v4" targetNamespace="http://schemas.microsoft.com/office/2006/metadata/properties" ma:root="true" ma:fieldsID="b0adf4d76da9f2b5d6817a64e16480cb" ns1:_="" ns2:_="" ns4:_="">
    <xsd:import namespace="http://schemas.microsoft.com/sharepoint/v3"/>
    <xsd:import namespace="42099b78-aeef-456d-b5fd-c8cc8be2b78d"/>
    <xsd:import namespace="http://schemas.microsoft.com/sharepoint/v4"/>
    <xsd:element name="properties">
      <xsd:complexType>
        <xsd:sequence>
          <xsd:element name="documentManagement">
            <xsd:complexType>
              <xsd:all>
                <xsd:element ref="ns2:_dlc_DocIdUrl" minOccurs="0"/>
                <xsd:element ref="ns1:SAEFSecurityClassificationTaxHTField0" minOccurs="0"/>
                <xsd:element ref="ns1:SAEFExportControlClassificationTaxHTField0" minOccurs="0"/>
                <xsd:element ref="ns1:SAEFDocumentStatusTaxHTField0" minOccurs="0"/>
                <xsd:element ref="ns1:SAEFDocumentTypeTaxHTField0" minOccurs="0"/>
                <xsd:element ref="ns1:SAEFOwner" minOccurs="0"/>
                <xsd:element ref="ns1:SAEFBusinessTaxHTField0" minOccurs="0"/>
                <xsd:element ref="ns1:SAEFBusinessUnitRegionTaxHTField0" minOccurs="0"/>
                <xsd:element ref="ns1:SAEFGlobalFunctionTaxHTField0" minOccurs="0"/>
                <xsd:element ref="ns1:SAEFBusinessProcessTaxHTField0" minOccurs="0"/>
                <xsd:element ref="ns1:SAEFLegalEntityTaxHTField0" minOccurs="0"/>
                <xsd:element ref="ns1:SAEFWorkgroupIDTaxHTField0" minOccurs="0"/>
                <xsd:element ref="ns1:SAEFSiteCollectionName"/>
                <xsd:element ref="ns1:SAEFSiteOwner"/>
                <xsd:element ref="ns1:SAEFLanguageTaxHTField0" minOccurs="0"/>
                <xsd:element ref="ns1:SAEFCountryOfJurisdictionTaxHTField0" minOccurs="0"/>
                <xsd:element ref="ns1:SAEFCollection"/>
                <xsd:element ref="ns1:SAEFKeepFileLocal"/>
                <xsd:element ref="ns1:SAEFAssetIdentifier" minOccurs="0"/>
                <xsd:element ref="ns2:TaxCatchAllLabel" minOccurs="0"/>
                <xsd:element ref="ns2:TaxCatchAll" minOccurs="0"/>
                <xsd:element ref="ns2:_dlc_DocId" minOccurs="0"/>
                <xsd:element ref="ns2:_dlc_DocIdPersistId" minOccurs="0"/>
                <xsd:element ref="ns1:SAEFFilePlanRecordType" minOccurs="0"/>
                <xsd:element ref="ns1:SAEFRecordStatus" minOccurs="0"/>
                <xsd:element ref="ns1:SAEFDeclarer" minOccurs="0"/>
                <xsd:element ref="ns1:SAEFIsRecord" minOccurs="0"/>
                <xsd:element ref="ns1:SAEFTRIMRecordNumber" minOccurs="0"/>
                <xsd:element ref="ns4:IconOverlay" minOccurs="0"/>
                <xsd:element ref="ns2:Retention_x005f_x0020_label" minOccurs="0"/>
                <xsd:element ref="ns2:Label_x005f_x0020_applied_x005f_x0020_by" minOccurs="0"/>
                <xsd:element ref="ns2:Expiry_x005f_x0020_Date" minOccurs="0"/>
                <xsd:element ref="ns1:_dlc_Exempt" minOccurs="0"/>
                <xsd:element ref="ns1:_dlc_ExpireDateSaved" minOccurs="0"/>
                <xsd:element ref="ns1:_dlc_ExpireDate" minOccurs="0"/>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3" ma:taxonomy="true" ma:internalName="SAEFSecurityClassificationTaxHTField0" ma:taxonomyFieldName="SAEFSecurityClassification" ma:displayName="Security Classification" ma:default="7;#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AEFExportControlClassificationTaxHTField0" ma:index="5" nillable="true" ma:taxonomy="true" ma:internalName="SAEFExportControlClassificationTaxHTField0" ma:taxonomyFieldName="SAEFExportControlClassification" ma:displayName="Export Control" ma:readOnly="false" ma:default="8;#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AEFDocumentStatusTaxHTField0" ma:index="7" ma:taxonomy="true" ma:internalName="SAEFDocumentStatusTaxHTField0" ma:taxonomyFieldName="SAEFDocumentStatus" ma:displayName="Document Status" ma:default="10;#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AEFDocumentTypeTaxHTField0" ma:index="9" ma:taxonomy="true" ma:internalName="SAEFDocumentTypeTaxHTField0" ma:taxonomyFieldName="SAEF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AEFOwner" ma:index="12" nillable="true" ma:displayName="Owner" ma:internalName="SAEFOwner">
      <xsd:simpleType>
        <xsd:restriction base="dms:Text"/>
      </xsd:simpleType>
    </xsd:element>
    <xsd:element name="SAEFBusinessTaxHTField0" ma:index="13" ma:taxonomy="true" ma:internalName="SAEFBusinessTaxHTField0" ma:taxonomyFieldName="SAEF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BusinessUnitRegionTaxHTField0" ma:index="15" ma:taxonomy="true" ma:internalName="SAEFBusinessUnitRegionTaxHTField0" ma:taxonomyFieldName="SAEFBusinessUnitRegion" ma:displayName="Business Unit/Region" ma:default="1;#Upstream International|dabf15d9-4f75-4ed1-b8a1-a0c3e2a85888"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AEFGlobalFunctionTaxHTField0" ma:index="17" ma:taxonomy="true" ma:internalName="SAEFGlobalFunctionTaxHTField0" ma:taxonomyFieldName="SAEFGlobalFunction" ma:displayName="Business Function" ma:default="2;#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AEFBusinessProcessTaxHTField0" ma:index="19" nillable="true" ma:taxonomy="true" ma:internalName="SAEFBusinessProcessTaxHTField0" ma:taxonomyFieldName="SAEFBusinessProcess" ma:displayName="Business Process" ma:default="9;#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AEFLegalEntityTaxHTField0" ma:index="21" ma:taxonomy="true" ma:internalName="SAEFLegalEntityTaxHTField0" ma:taxonomyFieldName="SAEFLegalEntity" ma:displayName="Legal Entity" ma:default="3;#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AEFWorkgroupIDTaxHTField0" ma:index="23" ma:taxonomy="true" ma:internalName="SAEFWorkgroupIDTaxHTField0" ma:taxonomyFieldName="SAEFWorkgroupID" ma:displayName="TRIM Workgroup" ma:default="4;#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AEFSiteCollectionName" ma:index="25" ma:displayName="Site Collection Name" ma:default="SCiN Transformation Team" ma:hidden="true" ma:internalName="SAEFSiteCollectionName">
      <xsd:simpleType>
        <xsd:restriction base="dms:Text"/>
      </xsd:simpleType>
    </xsd:element>
    <xsd:element name="SAEFSiteOwner" ma:index="26" ma:displayName="Site Owner" ma:default="i:0#.w|africa-me\its-app-imnga-s" ma:hidden="true" ma:internalName="SAEFSiteOwner">
      <xsd:simpleType>
        <xsd:restriction base="dms:Text"/>
      </xsd:simpleType>
    </xsd:element>
    <xsd:element name="SAEFLanguageTaxHTField0" ma:index="27" ma:taxonomy="true" ma:internalName="SAEFLanguageTaxHTField0" ma:taxonomyFieldName="SAEFLanguage" ma:displayName="Language" ma:default="5;#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AEFCountryOfJurisdictionTaxHTField0" ma:index="29" ma:taxonomy="true" ma:internalName="SAEFCountryOfJurisdictionTaxHTField0" ma:taxonomyFieldName="SAEFCountryOfJurisdiction" ma:displayName="Country of Jurisdiction" ma:default="6;#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AEFCollection" ma:index="31" ma:displayName="Collection" ma:default="0" ma:hidden="true" ma:internalName="SAEFCollection">
      <xsd:simpleType>
        <xsd:restriction base="dms:Boolean"/>
      </xsd:simpleType>
    </xsd:element>
    <xsd:element name="SAEFKeepFileLocal" ma:index="32" ma:displayName="Keep File Local" ma:default="0" ma:hidden="true" ma:internalName="SAEFKeepFileLocal">
      <xsd:simpleType>
        <xsd:restriction base="dms:Boolean"/>
      </xsd:simpleType>
    </xsd:element>
    <xsd:element name="SAEFAssetIdentifier" ma:index="33" nillable="true" ma:displayName="Asset Identifier" ma:hidden="true" ma:internalName="SAEFAssetIdentifier">
      <xsd:simpleType>
        <xsd:restriction base="dms:Text"/>
      </xsd:simpleType>
    </xsd:element>
    <xsd:element name="SAEFFilePlanRecordType" ma:index="44" nillable="true" ma:displayName="File Plan Record Type" ma:hidden="true" ma:internalName="SAEFFilePlanRecordType">
      <xsd:simpleType>
        <xsd:restriction base="dms:Text"/>
      </xsd:simpleType>
    </xsd:element>
    <xsd:element name="SAEFRecordStatus" ma:index="45" nillable="true" ma:displayName="Record Status" ma:hidden="true" ma:internalName="SAEFRecordStatus">
      <xsd:simpleType>
        <xsd:restriction base="dms:Text"/>
      </xsd:simpleType>
    </xsd:element>
    <xsd:element name="SAEFDeclarer" ma:index="46" nillable="true" ma:displayName="Declarer" ma:hidden="true" ma:internalName="SAEFDeclarer">
      <xsd:simpleType>
        <xsd:restriction base="dms:Text"/>
      </xsd:simpleType>
    </xsd:element>
    <xsd:element name="SAEFIsRecord" ma:index="47" nillable="true" ma:displayName="Is Record" ma:hidden="true" ma:internalName="SAEFIsRecord">
      <xsd:simpleType>
        <xsd:restriction base="dms:Text"/>
      </xsd:simpleType>
    </xsd:element>
    <xsd:element name="SAEFTRIMRecordNumber" ma:index="48" nillable="true" ma:displayName="TRIM Record Number" ma:hidden="true" ma:internalName="SAEFTRIMRecordNumber">
      <xsd:simpleType>
        <xsd:restriction base="dms:Text"/>
      </xsd:simpleType>
    </xsd:element>
    <xsd:element name="_dlc_Exempt" ma:index="53" nillable="true" ma:displayName="Exempt from Policy" ma:hidden="true" ma:internalName="_dlc_Exempt" ma:readOnly="true">
      <xsd:simpleType>
        <xsd:restriction base="dms:Unknown"/>
      </xsd:simpleType>
    </xsd:element>
    <xsd:element name="_dlc_ExpireDateSaved" ma:index="54" nillable="true" ma:displayName="Original Expiration Date" ma:hidden="true" ma:internalName="_dlc_ExpireDateSaved" ma:readOnly="true">
      <xsd:simpleType>
        <xsd:restriction base="dms:DateTime"/>
      </xsd:simpleType>
    </xsd:element>
    <xsd:element name="_dlc_ExpireDate" ma:index="55" nillable="true" ma:displayName="Expiration Date" ma:description="" ma:hidden="true" ma:indexed="true" ma:internalName="_dlc_ExpireDat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42099b78-aeef-456d-b5fd-c8cc8be2b78d"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TaxCatchAllLabel" ma:index="34" nillable="true" ma:displayName="Taxonomy Catch All Column1" ma:hidden="true" ma:list="{d33939a8-5322-485e-b35d-d8f22c69cb4d}" ma:internalName="TaxCatchAllLabel" ma:readOnly="true" ma:showField="CatchAllDataLabel"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TaxCatchAll" ma:index="35" nillable="true" ma:displayName="Taxonomy Catch All Column" ma:hidden="true" ma:list="{d33939a8-5322-485e-b35d-d8f22c69cb4d}" ma:internalName="TaxCatchAll" ma:showField="CatchAllData" ma:web="42099b78-aeef-456d-b5fd-c8cc8be2b78d">
      <xsd:complexType>
        <xsd:complexContent>
          <xsd:extension base="dms:MultiChoiceLookup">
            <xsd:sequence>
              <xsd:element name="Value" type="dms:Lookup" maxOccurs="unbounded" minOccurs="0" nillable="true"/>
            </xsd:sequence>
          </xsd:extension>
        </xsd:complexContent>
      </xsd:complexType>
    </xsd:element>
    <xsd:element name="_dlc_DocId" ma:index="41" nillable="true" ma:displayName="Document ID Value" ma:description="The value of the document ID assigned to this item." ma:internalName="_dlc_DocId" ma:readOnly="true">
      <xsd:simpleType>
        <xsd:restriction base="dms:Text"/>
      </xsd:simpleType>
    </xsd:element>
    <xsd:element name="_dlc_DocIdPersistId" ma:index="43" nillable="true" ma:displayName="Persist ID" ma:description="Keep ID on add." ma:hidden="true" ma:internalName="_dlc_DocIdPersistId" ma:readOnly="true">
      <xsd:simpleType>
        <xsd:restriction base="dms:Boolean"/>
      </xsd:simpleType>
    </xsd:element>
    <xsd:element name="Retention_x005f_x0020_label" ma:index="50" nillable="true" ma:displayName="Retention label" ma:internalName="Retention_x0020_label" ma:readOnly="true">
      <xsd:simpleType>
        <xsd:restriction base="dms:Text"/>
      </xsd:simpleType>
    </xsd:element>
    <xsd:element name="Label_x005f_x0020_applied_x005f_x0020_by" ma:index="51" nillable="true" ma:displayName="Label applied by" ma:internalName="Label_x0020_applied_x0020_by" ma:readOnly="tru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piry_x005f_x0020_Date" ma:index="52" nillable="true" ma:displayName="Expiry Date" ma:hidden="true" ma:internalName="Expiry_x0020_Date" ma:readOnly="true">
      <xsd:simpleType>
        <xsd:restriction base="dms:DateTime"/>
      </xsd:simpleType>
    </xsd:element>
    <xsd:element name="SharedWithUsers" ma:index="5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5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49"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2"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Version=16.0.0.0,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Version=16.0.0.0, Culture=neutral, PublicKeyToken=71e9bce111e9429c</Assembly>
    <Class>Microsoft.Office.RecordsManagement.Internal.UpdateExpireDate</Class>
    <Data/>
    <Filter/>
  </Receiver>
</spe:Receivers>
</file>

<file path=customXml/item5.xml><?xml version="1.0" encoding="utf-8"?>
<?mso-contentType ?>
<p:Policy xmlns:p="office.server.policy" id="" local="true">
  <p:Name>Shell Document Base</p:Name>
  <p:Description/>
  <p:Statement/>
  <p:PolicyItems>
    <p:PolicyItem featureId="Microsoft.Office.RecordsManagement.PolicyFeatures.Expiration" staticId="0x0101006F0A470EEB1140E7AA14F4CE8A50B54C|-742801053" UniqueId="62c7839f-89d5-4253-8aeb-e69d9c8b15df">
      <p:Name>Retention</p:Name>
      <p:Description>Automatic scheduling of content for processing, and performing a retention action on content that has reached its due date.</p:Description>
      <p:CustomData>
        <Schedules nextStageId="2" default="false">
          <Schedule type="Default">
            <stages/>
          </Schedule>
          <Schedule type="Record">
            <stages>
              <data stageId="1">
                <formula id="Microsoft.Office.RecordsManagement.PolicyFeatures.Expiration.Formula.BuiltIn">
                  <number>0</number>
                  <property>Expiry_x0020_Date</property>
                  <propertyId>6b0dd911-601f-40bf-9f24-9f8049df6c10</propertyId>
                  <period>years</period>
                </formula>
                <action type="action" id="Microsoft.Office.RecordsManagement.PolicyFeatures.Expiration.Action.Delete"/>
              </data>
            </stages>
          </Schedule>
        </Schedules>
      </p:CustomData>
    </p:PolicyItem>
  </p:PolicyItems>
</p:Policy>
</file>

<file path=customXml/itemProps1.xml><?xml version="1.0" encoding="utf-8"?>
<ds:datastoreItem xmlns:ds="http://schemas.openxmlformats.org/officeDocument/2006/customXml" ds:itemID="{1A0E9526-14DB-492C-8AD5-0CEE3D39CB6F}">
  <ds:schemaRefs>
    <ds:schemaRef ds:uri="http://schemas.microsoft.com/office/2006/metadata/properties"/>
    <ds:schemaRef ds:uri="http://schemas.microsoft.com/office/infopath/2007/PartnerControls"/>
    <ds:schemaRef ds:uri="http://schemas.microsoft.com/sharepoint/v3"/>
    <ds:schemaRef ds:uri="42099b78-aeef-456d-b5fd-c8cc8be2b78d"/>
    <ds:schemaRef ds:uri="http://schemas.microsoft.com/sharepoint/v4"/>
  </ds:schemaRefs>
</ds:datastoreItem>
</file>

<file path=customXml/itemProps2.xml><?xml version="1.0" encoding="utf-8"?>
<ds:datastoreItem xmlns:ds="http://schemas.openxmlformats.org/officeDocument/2006/customXml" ds:itemID="{4196E4C2-B6D7-4B39-8101-FDE88DF38873}">
  <ds:schemaRefs>
    <ds:schemaRef ds:uri="http://schemas.microsoft.com/sharepoint/v3/contenttype/forms"/>
  </ds:schemaRefs>
</ds:datastoreItem>
</file>

<file path=customXml/itemProps3.xml><?xml version="1.0" encoding="utf-8"?>
<ds:datastoreItem xmlns:ds="http://schemas.openxmlformats.org/officeDocument/2006/customXml" ds:itemID="{EC8F5A7B-539E-4AE2-B901-152ED55782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2099b78-aeef-456d-b5fd-c8cc8be2b78d"/>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9BB9FAD3-FC96-4928-A136-4145133127B2}">
  <ds:schemaRefs>
    <ds:schemaRef ds:uri="http://schemas.microsoft.com/sharepoint/events"/>
  </ds:schemaRefs>
</ds:datastoreItem>
</file>

<file path=customXml/itemProps5.xml><?xml version="1.0" encoding="utf-8"?>
<ds:datastoreItem xmlns:ds="http://schemas.openxmlformats.org/officeDocument/2006/customXml" ds:itemID="{BC3DF378-93A5-4C9F-ADAE-4AF30173FFCB}">
  <ds:schemaRefs>
    <ds:schemaRef ds:uri="office.server.policy"/>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otalTime>22089</TotalTime>
  <Words>474</Words>
  <Application>Microsoft Office PowerPoint</Application>
  <PresentationFormat>Widescreen</PresentationFormat>
  <Paragraphs>90</Paragraphs>
  <Slides>2</Slides>
  <Notes>2</Notes>
  <HiddenSlides>0</HiddenSlides>
  <MMClips>0</MMClips>
  <ScaleCrop>false</ScaleCrop>
  <HeadingPairs>
    <vt:vector size="8" baseType="variant">
      <vt:variant>
        <vt:lpstr>Fonts Used</vt:lpstr>
      </vt:variant>
      <vt:variant>
        <vt:i4>10</vt:i4>
      </vt:variant>
      <vt:variant>
        <vt:lpstr>Theme</vt:lpstr>
      </vt:variant>
      <vt:variant>
        <vt:i4>4</vt:i4>
      </vt:variant>
      <vt:variant>
        <vt:lpstr>Embedded OLE Servers</vt:lpstr>
      </vt:variant>
      <vt:variant>
        <vt:i4>1</vt:i4>
      </vt:variant>
      <vt:variant>
        <vt:lpstr>Slide Titles</vt:lpstr>
      </vt:variant>
      <vt:variant>
        <vt:i4>2</vt:i4>
      </vt:variant>
    </vt:vector>
  </HeadingPairs>
  <TitlesOfParts>
    <vt:vector size="17" baseType="lpstr">
      <vt:lpstr>Arial</vt:lpstr>
      <vt:lpstr>Calibri</vt:lpstr>
      <vt:lpstr>Futura Bold</vt:lpstr>
      <vt:lpstr>Futura Medium</vt:lpstr>
      <vt:lpstr>Josefin Sans</vt:lpstr>
      <vt:lpstr>ShellBold</vt:lpstr>
      <vt:lpstr>ShellLight</vt:lpstr>
      <vt:lpstr>ShellMedium</vt:lpstr>
      <vt:lpstr>Wingdings</vt:lpstr>
      <vt:lpstr>Wingdings 3</vt:lpstr>
      <vt:lpstr>Shell_CF_RDS598</vt:lpstr>
      <vt:lpstr>1_Shell_CF_RDS598</vt:lpstr>
      <vt:lpstr>2_Shell_CF_RDS598</vt:lpstr>
      <vt:lpstr>Shell layouts with footer</vt:lpstr>
      <vt:lpstr>think-cell Slide</vt:lpstr>
      <vt:lpstr>Optimization of ETSOM Global Charges to save $1M ($440K by Dec 2023 &amp; $560K by 2024)</vt:lpstr>
      <vt:lpstr>Proposed Implementation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Edem, Ubong B SPDC-PTIV/ZNN</cp:lastModifiedBy>
  <cp:revision>103</cp:revision>
  <dcterms:created xsi:type="dcterms:W3CDTF">2020-06-11T10:49:28Z</dcterms:created>
  <dcterms:modified xsi:type="dcterms:W3CDTF">2023-05-17T13:39:33Z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0x0101006F0A470EEB1140E7AA14F4CE8A50B54C|-742801053</vt:lpwstr>
  </property>
  <property fmtid="{D5CDD505-2E9C-101B-9397-08002B2CF9AE}" pid="3" name="ContentTypeId">
    <vt:lpwstr>0x0101006F0A470EEB1140E7AA14F4CE8A50B54C0001CB1477F4DD432AA86DD56CC3887AF4007838DEC0B14A4B4F99BBDD45891623AC</vt:lpwstr>
  </property>
  <property fmtid="{D5CDD505-2E9C-101B-9397-08002B2CF9AE}" pid="4" name="ItemRetentionFormula">
    <vt:lpwstr/>
  </property>
  <property fmtid="{D5CDD505-2E9C-101B-9397-08002B2CF9AE}" pid="5" name="_dlc_DocIdItemGuid">
    <vt:lpwstr>7cdaeff0-f46d-4de1-8cb3-26a8b1f5a22b</vt:lpwstr>
  </property>
  <property fmtid="{D5CDD505-2E9C-101B-9397-08002B2CF9AE}" pid="6" name="SAEFExportControlClassification">
    <vt:lpwstr>8;#Non-US content - Non Controlled|2ac8835e-0587-4096-a6e2-1f68da1e6cb3</vt:lpwstr>
  </property>
  <property fmtid="{D5CDD505-2E9C-101B-9397-08002B2CF9AE}" pid="7" name="SAEFLegalEntity">
    <vt:lpwstr>3;#The Shell Petroleum Development Company Of Nigeria Limited|b482a97d-f8dd-41c8-ab1c-99b8408fd22e</vt:lpwstr>
  </property>
  <property fmtid="{D5CDD505-2E9C-101B-9397-08002B2CF9AE}" pid="8" name="SAEFWorkgroupID">
    <vt:lpwstr>4;#Upstream _ Single File Plan - 22022|d3ed65c1-761d-4a84-a678-924ffd6ed182</vt:lpwstr>
  </property>
  <property fmtid="{D5CDD505-2E9C-101B-9397-08002B2CF9AE}" pid="9" name="SAEFDocumentStatus">
    <vt:lpwstr>10;#Draft|1c86f377-7d91-4c95-bd5b-c18c83fe0aa5</vt:lpwstr>
  </property>
  <property fmtid="{D5CDD505-2E9C-101B-9397-08002B2CF9AE}" pid="10" name="SAEFBusinessUnitRegion">
    <vt:lpwstr>1;#Upstream International|dabf15d9-4f75-4ed1-b8a1-a0c3e2a85888</vt:lpwstr>
  </property>
  <property fmtid="{D5CDD505-2E9C-101B-9397-08002B2CF9AE}" pid="11" name="SAEFCountryOfJurisdiction">
    <vt:lpwstr>6;#NIGERIA|973e3eb3-a5f9-4712-a628-787e048af9f3</vt:lpwstr>
  </property>
  <property fmtid="{D5CDD505-2E9C-101B-9397-08002B2CF9AE}" pid="12" name="SAEFLanguage">
    <vt:lpwstr>5;#English|bd3ad5ee-f0c3-40aa-8cc8-36ef09940af3</vt:lpwstr>
  </property>
  <property fmtid="{D5CDD505-2E9C-101B-9397-08002B2CF9AE}" pid="13" name="SAEFSecurityClassification">
    <vt:lpwstr>7;#Restricted|21aa7f98-4035-4019-a764-107acb7269af</vt:lpwstr>
  </property>
  <property fmtid="{D5CDD505-2E9C-101B-9397-08002B2CF9AE}" pid="14" name="SAEFBusiness">
    <vt:lpwstr>1;#Upstream International|dabf15d9-4f75-4ed1-b8a1-a0c3e2a85888</vt:lpwstr>
  </property>
  <property fmtid="{D5CDD505-2E9C-101B-9397-08002B2CF9AE}" pid="15" name="SAEFBusinessProcess">
    <vt:lpwstr>9;#All - Records Management|1f68a0f2-47ab-4887-8df5-7c0616d5ad90</vt:lpwstr>
  </property>
  <property fmtid="{D5CDD505-2E9C-101B-9397-08002B2CF9AE}" pid="16" name="SAEFGlobalFunction">
    <vt:lpwstr>2;#Not Applicable|ddce64fb-3cb8-4cd9-8e3d-0fe554247fd1</vt:lpwstr>
  </property>
</Properties>
</file>