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3" r:id="rId7"/>
    <p:sldMasterId id="2147483666" r:id="rId8"/>
    <p:sldMasterId id="2147483670" r:id="rId9"/>
    <p:sldMasterId id="2147483688" r:id="rId10"/>
  </p:sldMasterIdLst>
  <p:notesMasterIdLst>
    <p:notesMasterId r:id="rId17"/>
  </p:notesMasterIdLst>
  <p:sldIdLst>
    <p:sldId id="6185" r:id="rId11"/>
    <p:sldId id="2147374891" r:id="rId12"/>
    <p:sldId id="2147374892" r:id="rId13"/>
    <p:sldId id="2147374894" r:id="rId14"/>
    <p:sldId id="2147374890" r:id="rId15"/>
    <p:sldId id="920"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7E6F3-D52A-48B9-9730-6357F90D6641}" v="6" dt="2023-08-24T03:10:50.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3.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2.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5.xml"/><Relationship Id="rId23" Type="http://schemas.microsoft.com/office/2016/11/relationships/changesInfo" Target="changesInfos/changesInfo1.xml"/><Relationship Id="rId10" Type="http://schemas.openxmlformats.org/officeDocument/2006/relationships/slideMaster" Target="slideMasters/slideMaster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yeugwuakazi, Michael CB SPDC-PTIV/ZNN" userId="ac9f3f6f-85ff-4b38-9563-e6ad3f478a07" providerId="ADAL" clId="{9797E6F3-D52A-48B9-9730-6357F90D6641}"/>
    <pc:docChg chg="addSld delSld modSld sldOrd">
      <pc:chgData name="Onyeugwuakazi, Michael CB SPDC-PTIV/ZNN" userId="ac9f3f6f-85ff-4b38-9563-e6ad3f478a07" providerId="ADAL" clId="{9797E6F3-D52A-48B9-9730-6357F90D6641}" dt="2023-08-24T02:50:45.991" v="38" actId="20577"/>
      <pc:docMkLst>
        <pc:docMk/>
      </pc:docMkLst>
      <pc:sldChg chg="modSp mod ord">
        <pc:chgData name="Onyeugwuakazi, Michael CB SPDC-PTIV/ZNN" userId="ac9f3f6f-85ff-4b38-9563-e6ad3f478a07" providerId="ADAL" clId="{9797E6F3-D52A-48B9-9730-6357F90D6641}" dt="2023-08-24T02:50:45.991" v="38" actId="20577"/>
        <pc:sldMkLst>
          <pc:docMk/>
          <pc:sldMk cId="17506827" sldId="2147374890"/>
        </pc:sldMkLst>
        <pc:spChg chg="mod">
          <ac:chgData name="Onyeugwuakazi, Michael CB SPDC-PTIV/ZNN" userId="ac9f3f6f-85ff-4b38-9563-e6ad3f478a07" providerId="ADAL" clId="{9797E6F3-D52A-48B9-9730-6357F90D6641}" dt="2023-08-24T02:50:45.991" v="38" actId="20577"/>
          <ac:spMkLst>
            <pc:docMk/>
            <pc:sldMk cId="17506827" sldId="2147374890"/>
            <ac:spMk id="18" creationId="{6799765E-2416-4A80-896C-13E07845139A}"/>
          </ac:spMkLst>
        </pc:spChg>
      </pc:sldChg>
      <pc:sldChg chg="modSp add del mod">
        <pc:chgData name="Onyeugwuakazi, Michael CB SPDC-PTIV/ZNN" userId="ac9f3f6f-85ff-4b38-9563-e6ad3f478a07" providerId="ADAL" clId="{9797E6F3-D52A-48B9-9730-6357F90D6641}" dt="2023-08-24T02:44:05.097" v="7" actId="113"/>
        <pc:sldMkLst>
          <pc:docMk/>
          <pc:sldMk cId="417665002" sldId="2147374891"/>
        </pc:sldMkLst>
        <pc:spChg chg="mod">
          <ac:chgData name="Onyeugwuakazi, Michael CB SPDC-PTIV/ZNN" userId="ac9f3f6f-85ff-4b38-9563-e6ad3f478a07" providerId="ADAL" clId="{9797E6F3-D52A-48B9-9730-6357F90D6641}" dt="2023-08-24T02:44:05.097" v="7" actId="113"/>
          <ac:spMkLst>
            <pc:docMk/>
            <pc:sldMk cId="417665002" sldId="2147374891"/>
            <ac:spMk id="9" creationId="{00000000-0000-0000-0000-000000000000}"/>
          </ac:spMkLst>
        </pc:spChg>
      </pc:sldChg>
      <pc:sldChg chg="modSp mod ord">
        <pc:chgData name="Onyeugwuakazi, Michael CB SPDC-PTIV/ZNN" userId="ac9f3f6f-85ff-4b38-9563-e6ad3f478a07" providerId="ADAL" clId="{9797E6F3-D52A-48B9-9730-6357F90D6641}" dt="2023-08-24T02:46:26.045" v="29" actId="20577"/>
        <pc:sldMkLst>
          <pc:docMk/>
          <pc:sldMk cId="2114316068" sldId="2147374892"/>
        </pc:sldMkLst>
        <pc:spChg chg="mod">
          <ac:chgData name="Onyeugwuakazi, Michael CB SPDC-PTIV/ZNN" userId="ac9f3f6f-85ff-4b38-9563-e6ad3f478a07" providerId="ADAL" clId="{9797E6F3-D52A-48B9-9730-6357F90D6641}" dt="2023-08-24T02:46:26.045" v="29" actId="20577"/>
          <ac:spMkLst>
            <pc:docMk/>
            <pc:sldMk cId="2114316068" sldId="2147374892"/>
            <ac:spMk id="6" creationId="{8A4F3AD2-439E-A267-932B-38BDF94DDB05}"/>
          </ac:spMkLst>
        </pc:spChg>
      </pc:sldChg>
      <pc:sldChg chg="del">
        <pc:chgData name="Onyeugwuakazi, Michael CB SPDC-PTIV/ZNN" userId="ac9f3f6f-85ff-4b38-9563-e6ad3f478a07" providerId="ADAL" clId="{9797E6F3-D52A-48B9-9730-6357F90D6641}" dt="2023-08-24T02:41:25.581" v="0" actId="47"/>
        <pc:sldMkLst>
          <pc:docMk/>
          <pc:sldMk cId="3554496376" sldId="2147374893"/>
        </pc:sldMkLst>
      </pc:sldChg>
      <pc:sldChg chg="modSp mod">
        <pc:chgData name="Onyeugwuakazi, Michael CB SPDC-PTIV/ZNN" userId="ac9f3f6f-85ff-4b38-9563-e6ad3f478a07" providerId="ADAL" clId="{9797E6F3-D52A-48B9-9730-6357F90D6641}" dt="2023-08-24T02:45:07.789" v="10" actId="1076"/>
        <pc:sldMkLst>
          <pc:docMk/>
          <pc:sldMk cId="3336591726" sldId="2147374894"/>
        </pc:sldMkLst>
        <pc:spChg chg="mod">
          <ac:chgData name="Onyeugwuakazi, Michael CB SPDC-PTIV/ZNN" userId="ac9f3f6f-85ff-4b38-9563-e6ad3f478a07" providerId="ADAL" clId="{9797E6F3-D52A-48B9-9730-6357F90D6641}" dt="2023-08-24T02:45:07.789" v="10" actId="1076"/>
          <ac:spMkLst>
            <pc:docMk/>
            <pc:sldMk cId="3336591726" sldId="2147374894"/>
            <ac:spMk id="2" creationId="{1948DC57-C17D-B323-CB90-BE2BEB7000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141206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solidFill>
                <a:schemeClr val="bg2">
                  <a:lumMod val="50000"/>
                </a:schemeClr>
              </a:solidFill>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45826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404040"/>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srgbClr val="404040"/>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94188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404040"/>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srgbClr val="404040"/>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76222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38.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57.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58.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84699CFB-EF78-41C7-838F-A4D18A29D2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528673462"/>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EC41AB82-5B22-404E-88F7-2BBA583846D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200286196"/>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extBox 6" descr="CONFIDENTIAL_TAG_0xFFEE">
            <a:extLst>
              <a:ext uri="{FF2B5EF4-FFF2-40B4-BE49-F238E27FC236}">
                <a16:creationId xmlns:a16="http://schemas.microsoft.com/office/drawing/2014/main" id="{C0143938-B4D2-449E-BE65-2E024186E24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
        <p:nvSpPr>
          <p:cNvPr id="5" name="Date Placeholder 4">
            <a:extLst>
              <a:ext uri="{FF2B5EF4-FFF2-40B4-BE49-F238E27FC236}">
                <a16:creationId xmlns:a16="http://schemas.microsoft.com/office/drawing/2014/main" id="{646E6173-1BA6-4F60-A270-4D02C3DC35D7}"/>
              </a:ext>
            </a:extLst>
          </p:cNvPr>
          <p:cNvSpPr>
            <a:spLocks noGrp="1"/>
          </p:cNvSpPr>
          <p:nvPr>
            <p:ph type="dt" sz="half" idx="12"/>
          </p:nvPr>
        </p:nvSpPr>
        <p:spPr/>
        <p:txBody>
          <a:bodyPr/>
          <a:lstStyle/>
          <a:p>
            <a:pPr>
              <a:defRPr/>
            </a:pPr>
            <a:r>
              <a:rPr lang="en-GB" noProof="1"/>
              <a:t>March 2018</a:t>
            </a:r>
          </a:p>
        </p:txBody>
      </p:sp>
      <p:sp>
        <p:nvSpPr>
          <p:cNvPr id="6" name="Footer Placeholder 5">
            <a:extLst>
              <a:ext uri="{FF2B5EF4-FFF2-40B4-BE49-F238E27FC236}">
                <a16:creationId xmlns:a16="http://schemas.microsoft.com/office/drawing/2014/main" id="{3CB1F2F6-35C1-4CAF-93B5-2A86F4EA7D32}"/>
              </a:ext>
            </a:extLst>
          </p:cNvPr>
          <p:cNvSpPr>
            <a:spLocks noGrp="1"/>
          </p:cNvSpPr>
          <p:nvPr>
            <p:ph type="ftr" sz="quarter" idx="13"/>
          </p:nvPr>
        </p:nvSpPr>
        <p:spPr/>
        <p:txBody>
          <a:bodyPr/>
          <a:lstStyle/>
          <a:p>
            <a:pPr>
              <a:defRPr/>
            </a:pPr>
            <a:r>
              <a:rPr lang="en-GB" noProof="1"/>
              <a:t> </a:t>
            </a:r>
          </a:p>
        </p:txBody>
      </p:sp>
      <p:sp>
        <p:nvSpPr>
          <p:cNvPr id="9" name="Slide Number Placeholder 8">
            <a:extLst>
              <a:ext uri="{FF2B5EF4-FFF2-40B4-BE49-F238E27FC236}">
                <a16:creationId xmlns:a16="http://schemas.microsoft.com/office/drawing/2014/main" id="{174F3C23-E839-4595-82FA-9EDFAA3BDBA8}"/>
              </a:ext>
            </a:extLst>
          </p:cNvPr>
          <p:cNvSpPr>
            <a:spLocks noGrp="1"/>
          </p:cNvSpPr>
          <p:nvPr>
            <p:ph type="sldNum" sz="quarter" idx="14"/>
          </p:nvPr>
        </p:nvSpPr>
        <p:spPr/>
        <p:txBody>
          <a:bodyPr/>
          <a:lstStyle/>
          <a:p>
            <a:fld id="{D32BAE6A-B452-4007-8177-56DD051636F9}" type="slidenum">
              <a:rPr lang="en-GB" noProof="1" smtClean="0"/>
              <a:pPr/>
              <a:t>‹#›</a:t>
            </a:fld>
            <a:endParaRPr lang="en-GB" noProof="1"/>
          </a:p>
        </p:txBody>
      </p:sp>
      <p:sp>
        <p:nvSpPr>
          <p:cNvPr id="11" name="Title 10">
            <a:extLst>
              <a:ext uri="{FF2B5EF4-FFF2-40B4-BE49-F238E27FC236}">
                <a16:creationId xmlns:a16="http://schemas.microsoft.com/office/drawing/2014/main" id="{773D27D6-E60B-473E-8F3F-DA30B3FF4EE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279149"/>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A120F8AD-35E3-47FE-8F1E-33CE2A77854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295629718"/>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25B0D57C-CF28-4D31-8A86-BF88EE44BA0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689332366"/>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B3FC877C-17F3-4926-B157-E026EADAEA9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8423211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6F7F3100-1CDD-452E-8551-61B90A28977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563915356"/>
      </p:ext>
    </p:extLst>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397ED6DA-385B-440D-964E-CBA894D8F4C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300637541"/>
      </p:ext>
    </p:extLst>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96142CCD-4FE8-4212-8B95-8216DD7A45D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068272313"/>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2" name="TextBox 11" descr="CONFIDENTIAL_TAG_0xFFEE">
            <a:extLst>
              <a:ext uri="{FF2B5EF4-FFF2-40B4-BE49-F238E27FC236}">
                <a16:creationId xmlns:a16="http://schemas.microsoft.com/office/drawing/2014/main" id="{50F3A2B5-D51D-4F97-8DE5-2816D4C9A15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932104172"/>
      </p:ext>
    </p:extLst>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6" name="TextBox 5" descr="CONFIDENTIAL_TAG_0xFFEE">
            <a:extLst>
              <a:ext uri="{FF2B5EF4-FFF2-40B4-BE49-F238E27FC236}">
                <a16:creationId xmlns:a16="http://schemas.microsoft.com/office/drawing/2014/main" id="{86FE898E-174C-4177-9D07-B09917EBB6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1669738709"/>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a:t>Edit Master text styles</a:t>
            </a:r>
          </a:p>
        </p:txBody>
      </p:sp>
      <p:sp>
        <p:nvSpPr>
          <p:cNvPr id="7" name="TextBox 6" descr="CONFIDENTIAL_TAG_0xFFEE">
            <a:extLst>
              <a:ext uri="{FF2B5EF4-FFF2-40B4-BE49-F238E27FC236}">
                <a16:creationId xmlns:a16="http://schemas.microsoft.com/office/drawing/2014/main" id="{78306760-5A75-4072-9F5C-E7434441D82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070463599"/>
      </p:ext>
    </p:extLst>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16521338"/>
      </p:ext>
    </p:extLst>
  </p:cSld>
  <p:clrMapOvr>
    <a:masterClrMapping/>
  </p:clrMapOvr>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A8C2493C-D1F3-4F6E-98E0-97B191686C1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605980479"/>
      </p:ext>
    </p:extLst>
  </p:cSld>
  <p:clrMapOvr>
    <a:masterClrMapping/>
  </p:clrMapOvr>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3053878645"/>
      </p:ext>
    </p:extLst>
  </p:cSld>
  <p:clrMapOvr>
    <a:masterClrMapping/>
  </p:clrMapOvr>
  <p:transition/>
  <p:hf hdr="0"/>
  <p:extLst>
    <p:ext uri="{DCECCB84-F9BA-43D5-87BE-67443E8EF086}">
      <p15:sldGuideLst xmlns:p15="http://schemas.microsoft.com/office/powerpoint/2012/main">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C756-1F96-6093-6AA4-08FF27287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58907A-2B94-937C-C8B2-C27472C4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F0181-04EC-99E9-7A40-BA6109C577EA}"/>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AE6CEF4F-5F4E-3562-E02F-6B1A7C28C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1B7E9-4E0C-1245-8892-C38436A43E5C}"/>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48373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7797-25E3-43F2-5CDF-B923D13F9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11F626-E391-636B-C833-487460301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EECB6-3766-D363-A6C6-F1CA02B80EC1}"/>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E992D119-9B16-9000-0D13-BFD177355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9E468-FF62-B811-870B-50260D4FCD2A}"/>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489122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B4D6-BBD3-55B4-5F7A-4CACC7A96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A3E5C-1AA1-FB46-7A76-0EEC558B6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B4159-A28E-51C5-B0A7-150325E6E013}"/>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214A18DF-B449-70E2-7CB5-3F1D10236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AEC4-768F-B789-A24E-51DF690E1434}"/>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681813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6BDF-0066-87FF-9D2A-98FAF5835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91FCC-A597-F1BD-F4CA-EFEDA8ED6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6B145-CFBB-C0A0-D882-2416AF75A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1D080D-D063-4BE4-15E0-804B58A98516}"/>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6" name="Footer Placeholder 5">
            <a:extLst>
              <a:ext uri="{FF2B5EF4-FFF2-40B4-BE49-F238E27FC236}">
                <a16:creationId xmlns:a16="http://schemas.microsoft.com/office/drawing/2014/main" id="{1A8AEA4F-437D-6309-E2EE-726B9B2D2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7C1E6-2B34-C514-281C-A6C246A33A22}"/>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39361981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08D8-6538-0767-54C0-D4A4AD4626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63A3F-EC86-F4A1-9EBC-EF15A1F9F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868214-C4E0-BD8B-3A2F-157AAEDE23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019BF-9142-244C-9861-EFCE4528D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F0B6DE-1D6C-FDF7-CA09-6D7F01E91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BC761-492C-948C-C280-6FA8C0BCEF0D}"/>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8" name="Footer Placeholder 7">
            <a:extLst>
              <a:ext uri="{FF2B5EF4-FFF2-40B4-BE49-F238E27FC236}">
                <a16:creationId xmlns:a16="http://schemas.microsoft.com/office/drawing/2014/main" id="{5BC101AB-39D0-AD16-B240-C8C65B9C6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428C0-7036-7C3E-5E15-473372D8ED1E}"/>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399428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1A8-EAFC-C567-BD74-40137C164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6BFF5-B6BE-AD80-3BA6-2B42F54BA0B7}"/>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4" name="Footer Placeholder 3">
            <a:extLst>
              <a:ext uri="{FF2B5EF4-FFF2-40B4-BE49-F238E27FC236}">
                <a16:creationId xmlns:a16="http://schemas.microsoft.com/office/drawing/2014/main" id="{1356FFF9-BC75-2D25-9248-9B4CF45F1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218AD-92B1-9FF2-FB74-26E26F83D778}"/>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134749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947C2-BA24-01B6-E651-70066AE77A69}"/>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3" name="Footer Placeholder 2">
            <a:extLst>
              <a:ext uri="{FF2B5EF4-FFF2-40B4-BE49-F238E27FC236}">
                <a16:creationId xmlns:a16="http://schemas.microsoft.com/office/drawing/2014/main" id="{64AC4FB2-2EA0-C2C9-A5DA-829EDEB86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E0AE35-E5C8-86D8-C6FB-8B9287642F37}"/>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4073471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84E3-52D9-DD32-6026-2CB8757D9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2B3E2-9CBD-2BF7-20F9-1C96EC1CC5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7369B-3BE6-0C33-54EE-19DF65CE5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C6449-1FE7-711B-61E9-3969081F2EE0}"/>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6" name="Footer Placeholder 5">
            <a:extLst>
              <a:ext uri="{FF2B5EF4-FFF2-40B4-BE49-F238E27FC236}">
                <a16:creationId xmlns:a16="http://schemas.microsoft.com/office/drawing/2014/main" id="{9705CCDC-8BFB-EA81-9DD8-C98D712DC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B9D2F-9DC0-3879-0F48-B660D60D894E}"/>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21382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5E20-EACD-3152-777A-AD0076D0B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6DDCE-B1B0-62AA-91AD-5ED8D1F0A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BBBDF-E556-8495-441C-88100A88F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D372E-FFF3-981E-90A6-2428B11C5E86}"/>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6" name="Footer Placeholder 5">
            <a:extLst>
              <a:ext uri="{FF2B5EF4-FFF2-40B4-BE49-F238E27FC236}">
                <a16:creationId xmlns:a16="http://schemas.microsoft.com/office/drawing/2014/main" id="{D11C99FA-728D-1022-3707-F0EF14F8F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91266-F91C-1EBB-3AAD-56453AF90276}"/>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3400767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AD86-18B5-F886-2D9A-15C90C1A7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2689D-6696-B9AA-A598-6C64B4038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EB1F9-63EB-F065-9FBC-661925BFE696}"/>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F24321A5-2288-0D4A-7D63-E6E99557D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95586-C4AA-34EE-2837-3220CB3A6727}"/>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1790495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8B569-4C36-005B-6B27-E4010A531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B69FF8-4D36-6C27-93CC-48CEEE19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5FE83-B095-3872-C89F-737B058E5642}"/>
              </a:ext>
            </a:extLst>
          </p:cNvPr>
          <p:cNvSpPr>
            <a:spLocks noGrp="1"/>
          </p:cNvSpPr>
          <p:nvPr>
            <p:ph type="dt" sz="half" idx="10"/>
          </p:nvPr>
        </p:nvSpPr>
        <p:spPr/>
        <p:txBody>
          <a:body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ED10AC4C-BA2E-132C-2AFB-1048385A9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9DEFD-0A0C-ACC4-94A5-3164C8D7B306}"/>
              </a:ext>
            </a:extLst>
          </p:cNvPr>
          <p:cNvSpPr>
            <a:spLocks noGrp="1"/>
          </p:cNvSpPr>
          <p:nvPr>
            <p:ph type="sldNum" sz="quarter" idx="12"/>
          </p:nvPr>
        </p:nvSpPr>
        <p:spPr/>
        <p:txBody>
          <a:bodyPr/>
          <a:lstStyle/>
          <a:p>
            <a:fld id="{A620E9D7-E72B-4D68-82D9-7F96300E0D77}" type="slidenum">
              <a:rPr lang="en-US" smtClean="0"/>
              <a:t>‹#›</a:t>
            </a:fld>
            <a:endParaRPr lang="en-US"/>
          </a:p>
        </p:txBody>
      </p:sp>
    </p:spTree>
    <p:extLst>
      <p:ext uri="{BB962C8B-B14F-4D97-AF65-F5344CB8AC3E}">
        <p14:creationId xmlns:p14="http://schemas.microsoft.com/office/powerpoint/2010/main" val="4539432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extBox 6" descr="CONFIDENTIAL_TAG_0xFFEE">
            <a:extLst>
              <a:ext uri="{FF2B5EF4-FFF2-40B4-BE49-F238E27FC236}">
                <a16:creationId xmlns:a16="http://schemas.microsoft.com/office/drawing/2014/main" id="{C0143938-B4D2-449E-BE65-2E024186E24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
        <p:nvSpPr>
          <p:cNvPr id="5" name="Date Placeholder 4">
            <a:extLst>
              <a:ext uri="{FF2B5EF4-FFF2-40B4-BE49-F238E27FC236}">
                <a16:creationId xmlns:a16="http://schemas.microsoft.com/office/drawing/2014/main" id="{646E6173-1BA6-4F60-A270-4D02C3DC35D7}"/>
              </a:ext>
            </a:extLst>
          </p:cNvPr>
          <p:cNvSpPr>
            <a:spLocks noGrp="1"/>
          </p:cNvSpPr>
          <p:nvPr>
            <p:ph type="dt" sz="half" idx="12"/>
          </p:nvPr>
        </p:nvSpPr>
        <p:spPr/>
        <p:txBody>
          <a:bodyPr/>
          <a:lstStyle/>
          <a:p>
            <a:pPr>
              <a:defRPr/>
            </a:pPr>
            <a:r>
              <a:rPr lang="en-GB" noProof="1"/>
              <a:t>March 2018</a:t>
            </a:r>
          </a:p>
        </p:txBody>
      </p:sp>
      <p:sp>
        <p:nvSpPr>
          <p:cNvPr id="6" name="Footer Placeholder 5">
            <a:extLst>
              <a:ext uri="{FF2B5EF4-FFF2-40B4-BE49-F238E27FC236}">
                <a16:creationId xmlns:a16="http://schemas.microsoft.com/office/drawing/2014/main" id="{3CB1F2F6-35C1-4CAF-93B5-2A86F4EA7D32}"/>
              </a:ext>
            </a:extLst>
          </p:cNvPr>
          <p:cNvSpPr>
            <a:spLocks noGrp="1"/>
          </p:cNvSpPr>
          <p:nvPr>
            <p:ph type="ftr" sz="quarter" idx="13"/>
          </p:nvPr>
        </p:nvSpPr>
        <p:spPr/>
        <p:txBody>
          <a:bodyPr/>
          <a:lstStyle/>
          <a:p>
            <a:pPr>
              <a:defRPr/>
            </a:pPr>
            <a:r>
              <a:rPr lang="en-GB" noProof="1"/>
              <a:t> </a:t>
            </a:r>
          </a:p>
        </p:txBody>
      </p:sp>
      <p:sp>
        <p:nvSpPr>
          <p:cNvPr id="9" name="Slide Number Placeholder 8">
            <a:extLst>
              <a:ext uri="{FF2B5EF4-FFF2-40B4-BE49-F238E27FC236}">
                <a16:creationId xmlns:a16="http://schemas.microsoft.com/office/drawing/2014/main" id="{174F3C23-E839-4595-82FA-9EDFAA3BDBA8}"/>
              </a:ext>
            </a:extLst>
          </p:cNvPr>
          <p:cNvSpPr>
            <a:spLocks noGrp="1"/>
          </p:cNvSpPr>
          <p:nvPr>
            <p:ph type="sldNum" sz="quarter" idx="14"/>
          </p:nvPr>
        </p:nvSpPr>
        <p:spPr/>
        <p:txBody>
          <a:bodyPr/>
          <a:lstStyle/>
          <a:p>
            <a:fld id="{D32BAE6A-B452-4007-8177-56DD051636F9}" type="slidenum">
              <a:rPr lang="en-GB" noProof="1" smtClean="0"/>
              <a:pPr/>
              <a:t>‹#›</a:t>
            </a:fld>
            <a:endParaRPr lang="en-GB" noProof="1"/>
          </a:p>
        </p:txBody>
      </p:sp>
      <p:sp>
        <p:nvSpPr>
          <p:cNvPr id="11" name="Title 10">
            <a:extLst>
              <a:ext uri="{FF2B5EF4-FFF2-40B4-BE49-F238E27FC236}">
                <a16:creationId xmlns:a16="http://schemas.microsoft.com/office/drawing/2014/main" id="{773D27D6-E60B-473E-8F3F-DA30B3FF4EE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5834087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5141725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289670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44371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7D76B7C7-579B-4B90-86E1-EA2687CE15F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896790910"/>
      </p:ext>
    </p:extLst>
  </p:cSld>
  <p:clrMapOvr>
    <a:masterClrMapping/>
  </p:clrMapOvr>
  <p:transition/>
  <p:hf hd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F2E8E993-B364-4A4A-A9D3-5D6AA78700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820220998"/>
      </p:ext>
    </p:extLst>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tags" Target="../tags/tag11.xml"/><Relationship Id="rId18" Type="http://schemas.openxmlformats.org/officeDocument/2006/relationships/tags" Target="../tags/tag16.xml"/><Relationship Id="rId3" Type="http://schemas.openxmlformats.org/officeDocument/2006/relationships/theme" Target="../theme/theme1.xml"/><Relationship Id="rId21" Type="http://schemas.openxmlformats.org/officeDocument/2006/relationships/oleObject" Target="../embeddings/oleObject1.bin"/><Relationship Id="rId7" Type="http://schemas.openxmlformats.org/officeDocument/2006/relationships/tags" Target="../tags/tag5.xml"/><Relationship Id="rId12" Type="http://schemas.openxmlformats.org/officeDocument/2006/relationships/tags" Target="../tags/tag10.xml"/><Relationship Id="rId17" Type="http://schemas.openxmlformats.org/officeDocument/2006/relationships/tags" Target="../tags/tag15.xml"/><Relationship Id="rId2" Type="http://schemas.openxmlformats.org/officeDocument/2006/relationships/slideLayout" Target="../slideLayouts/slideLayout2.xml"/><Relationship Id="rId16" Type="http://schemas.openxmlformats.org/officeDocument/2006/relationships/tags" Target="../tags/tag14.xml"/><Relationship Id="rId20" Type="http://schemas.openxmlformats.org/officeDocument/2006/relationships/tags" Target="../tags/tag18.xml"/><Relationship Id="rId1" Type="http://schemas.openxmlformats.org/officeDocument/2006/relationships/slideLayout" Target="../slideLayouts/slideLayout1.xml"/><Relationship Id="rId6" Type="http://schemas.openxmlformats.org/officeDocument/2006/relationships/tags" Target="../tags/tag4.xml"/><Relationship Id="rId11" Type="http://schemas.openxmlformats.org/officeDocument/2006/relationships/tags" Target="../tags/tag9.xml"/><Relationship Id="rId5" Type="http://schemas.openxmlformats.org/officeDocument/2006/relationships/tags" Target="../tags/tag3.xml"/><Relationship Id="rId15" Type="http://schemas.openxmlformats.org/officeDocument/2006/relationships/tags" Target="../tags/tag13.xml"/><Relationship Id="rId10" Type="http://schemas.openxmlformats.org/officeDocument/2006/relationships/tags" Target="../tags/tag8.xml"/><Relationship Id="rId19" Type="http://schemas.openxmlformats.org/officeDocument/2006/relationships/tags" Target="../tags/tag17.xml"/><Relationship Id="rId4" Type="http://schemas.openxmlformats.org/officeDocument/2006/relationships/tags" Target="../tags/tag2.xml"/><Relationship Id="rId9" Type="http://schemas.openxmlformats.org/officeDocument/2006/relationships/tags" Target="../tags/tag7.xml"/><Relationship Id="rId14" Type="http://schemas.openxmlformats.org/officeDocument/2006/relationships/tags" Target="../tags/tag12.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heme" Target="../theme/theme2.xml"/><Relationship Id="rId21" Type="http://schemas.openxmlformats.org/officeDocument/2006/relationships/oleObject" Target="../embeddings/oleObject4.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slideLayout" Target="../slideLayouts/slideLayout4.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slideLayout" Target="../slideLayouts/slideLayout3.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slideLayout" Target="../slideLayouts/slideLayout7.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6.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5.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image" Target="../media/image1.emf"/><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heme" Target="../theme/theme3.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oleObject" Target="../embeddings/oleObject7.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4.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5.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6"/>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7"/>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8"/>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8"/>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9"/>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0"/>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5"/>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6"/>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7"/>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8"/>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8"/>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9"/>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0"/>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5"/>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3173491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extLst>
      <p:ext uri="{BB962C8B-B14F-4D97-AF65-F5344CB8AC3E}">
        <p14:creationId xmlns:p14="http://schemas.microsoft.com/office/powerpoint/2010/main" val="3946257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26956-036E-1B79-0279-169A06475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C38CC-44FF-12DA-548B-69FC46764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9D441-C5CE-3935-28E6-950EEC47F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EFB3-66DF-4257-A2BE-D6129E0BF6FA}" type="datetimeFigureOut">
              <a:rPr lang="en-US" smtClean="0"/>
              <a:t>8/23/2023</a:t>
            </a:fld>
            <a:endParaRPr lang="en-US"/>
          </a:p>
        </p:txBody>
      </p:sp>
      <p:sp>
        <p:nvSpPr>
          <p:cNvPr id="5" name="Footer Placeholder 4">
            <a:extLst>
              <a:ext uri="{FF2B5EF4-FFF2-40B4-BE49-F238E27FC236}">
                <a16:creationId xmlns:a16="http://schemas.microsoft.com/office/drawing/2014/main" id="{F1CBEFAB-7E8B-915D-9E41-190093C67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E32226-8806-C8A4-1B42-FA88AD4D4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0E9D7-E72B-4D68-82D9-7F96300E0D77}" type="slidenum">
              <a:rPr lang="en-US" smtClean="0"/>
              <a:t>‹#›</a:t>
            </a:fld>
            <a:endParaRPr lang="en-US"/>
          </a:p>
        </p:txBody>
      </p:sp>
    </p:spTree>
    <p:extLst>
      <p:ext uri="{BB962C8B-B14F-4D97-AF65-F5344CB8AC3E}">
        <p14:creationId xmlns:p14="http://schemas.microsoft.com/office/powerpoint/2010/main" val="41171879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oleObject" Target="../embeddings/oleObject10.bin"/><Relationship Id="rId2" Type="http://schemas.openxmlformats.org/officeDocument/2006/relationships/tags" Target="../tags/tag59.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6.emf"/><Relationship Id="rId5" Type="http://schemas.openxmlformats.org/officeDocument/2006/relationships/tags" Target="../tags/tag66.xml"/><Relationship Id="rId10" Type="http://schemas.openxmlformats.org/officeDocument/2006/relationships/oleObject" Target="../embeddings/oleObject11.bin"/><Relationship Id="rId4" Type="http://schemas.openxmlformats.org/officeDocument/2006/relationships/tags" Target="../tags/tag65.xml"/><Relationship Id="rId9"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6.emf"/><Relationship Id="rId5" Type="http://schemas.openxmlformats.org/officeDocument/2006/relationships/tags" Target="../tags/tag73.xml"/><Relationship Id="rId10" Type="http://schemas.openxmlformats.org/officeDocument/2006/relationships/oleObject" Target="../embeddings/oleObject12.bin"/><Relationship Id="rId4" Type="http://schemas.openxmlformats.org/officeDocument/2006/relationships/tags" Target="../tags/tag72.xml"/><Relationship Id="rId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ShellMedium" panose="00000600000000000000" pitchFamily="50"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629920"/>
            <a:ext cx="11162614" cy="324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sz="1900" dirty="0">
                <a:latin typeface="ShellMedium" panose="00000600000000000000" pitchFamily="50" charset="0"/>
              </a:rPr>
              <a:t>Optimization of ETSOM Global Charges to save $1M ($440K by Dec 2023 &amp; $560K by 2024)</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graphicFrame>
        <p:nvGraphicFramePr>
          <p:cNvPr id="3" name="Table 5">
            <a:extLst>
              <a:ext uri="{FF2B5EF4-FFF2-40B4-BE49-F238E27FC236}">
                <a16:creationId xmlns:a16="http://schemas.microsoft.com/office/drawing/2014/main" id="{6E24B508-AC14-4167-994C-D7F36702FEAB}"/>
              </a:ext>
            </a:extLst>
          </p:cNvPr>
          <p:cNvGraphicFramePr>
            <a:graphicFrameLocks noGrp="1"/>
          </p:cNvGraphicFramePr>
          <p:nvPr/>
        </p:nvGraphicFramePr>
        <p:xfrm>
          <a:off x="534086" y="1057093"/>
          <a:ext cx="1903522" cy="685800"/>
        </p:xfrm>
        <a:graphic>
          <a:graphicData uri="http://schemas.openxmlformats.org/drawingml/2006/table">
            <a:tbl>
              <a:tblPr>
                <a:tableStyleId>{BC89EF96-8CEA-46FF-86C4-4CE0E7609802}</a:tableStyleId>
              </a:tblPr>
              <a:tblGrid>
                <a:gridCol w="1903522">
                  <a:extLst>
                    <a:ext uri="{9D8B030D-6E8A-4147-A177-3AD203B41FA5}">
                      <a16:colId xmlns:a16="http://schemas.microsoft.com/office/drawing/2014/main" val="3647885642"/>
                    </a:ext>
                  </a:extLst>
                </a:gridCol>
              </a:tblGrid>
              <a:tr h="342900">
                <a:tc>
                  <a:txBody>
                    <a:bodyPr/>
                    <a:lstStyle/>
                    <a:p>
                      <a:r>
                        <a:rPr lang="en-GB" sz="1200" b="1" dirty="0">
                          <a:solidFill>
                            <a:srgbClr val="C00000"/>
                          </a:solidFill>
                          <a:latin typeface="ShellMedium" panose="00000600000000000000" pitchFamily="50" charset="0"/>
                        </a:rPr>
                        <a:t>Fit4 ID</a:t>
                      </a:r>
                    </a:p>
                  </a:txBody>
                  <a:tcPr/>
                </a:tc>
                <a:extLst>
                  <a:ext uri="{0D108BD9-81ED-4DB2-BD59-A6C34878D82A}">
                    <a16:rowId xmlns:a16="http://schemas.microsoft.com/office/drawing/2014/main" val="604543957"/>
                  </a:ext>
                </a:extLst>
              </a:tr>
              <a:tr h="342900">
                <a:tc>
                  <a:txBody>
                    <a:bodyPr/>
                    <a:lstStyle/>
                    <a:p>
                      <a:pPr marL="0" algn="l" defTabSz="932962" rtl="0" eaLnBrk="1" latinLnBrk="0" hangingPunct="1"/>
                      <a:r>
                        <a:rPr lang="en-GB" sz="1200" kern="1200" dirty="0">
                          <a:solidFill>
                            <a:schemeClr val="tx1"/>
                          </a:solidFill>
                          <a:latin typeface="ShellMedium" panose="00000600000000000000" pitchFamily="50" charset="0"/>
                          <a:ea typeface="+mn-ea"/>
                          <a:cs typeface="+mn-cs"/>
                        </a:rPr>
                        <a:t>I-0899428</a:t>
                      </a:r>
                    </a:p>
                  </a:txBody>
                  <a:tcPr/>
                </a:tc>
                <a:extLst>
                  <a:ext uri="{0D108BD9-81ED-4DB2-BD59-A6C34878D82A}">
                    <a16:rowId xmlns:a16="http://schemas.microsoft.com/office/drawing/2014/main" val="3988846728"/>
                  </a:ext>
                </a:extLst>
              </a:tr>
            </a:tbl>
          </a:graphicData>
        </a:graphic>
      </p:graphicFrame>
      <p:graphicFrame>
        <p:nvGraphicFramePr>
          <p:cNvPr id="49" name="Table 5">
            <a:extLst>
              <a:ext uri="{FF2B5EF4-FFF2-40B4-BE49-F238E27FC236}">
                <a16:creationId xmlns:a16="http://schemas.microsoft.com/office/drawing/2014/main" id="{BC706D9A-BBF9-465B-9272-81C4CB010B8E}"/>
              </a:ext>
            </a:extLst>
          </p:cNvPr>
          <p:cNvGraphicFramePr>
            <a:graphicFrameLocks noGrp="1"/>
          </p:cNvGraphicFramePr>
          <p:nvPr/>
        </p:nvGraphicFramePr>
        <p:xfrm>
          <a:off x="2505760" y="1047568"/>
          <a:ext cx="3475416" cy="697342"/>
        </p:xfrm>
        <a:graphic>
          <a:graphicData uri="http://schemas.openxmlformats.org/drawingml/2006/table">
            <a:tbl>
              <a:tblPr>
                <a:tableStyleId>{BC89EF96-8CEA-46FF-86C4-4CE0E7609802}</a:tableStyleId>
              </a:tblPr>
              <a:tblGrid>
                <a:gridCol w="1149075">
                  <a:extLst>
                    <a:ext uri="{9D8B030D-6E8A-4147-A177-3AD203B41FA5}">
                      <a16:colId xmlns:a16="http://schemas.microsoft.com/office/drawing/2014/main" val="3647885642"/>
                    </a:ext>
                  </a:extLst>
                </a:gridCol>
                <a:gridCol w="2326341">
                  <a:extLst>
                    <a:ext uri="{9D8B030D-6E8A-4147-A177-3AD203B41FA5}">
                      <a16:colId xmlns:a16="http://schemas.microsoft.com/office/drawing/2014/main" val="851445038"/>
                    </a:ext>
                  </a:extLst>
                </a:gridCol>
              </a:tblGrid>
              <a:tr h="353393">
                <a:tc>
                  <a:txBody>
                    <a:bodyPr/>
                    <a:lstStyle/>
                    <a:p>
                      <a:r>
                        <a:rPr lang="en-GB" sz="1200" b="1" dirty="0">
                          <a:solidFill>
                            <a:srgbClr val="C00000"/>
                          </a:solidFill>
                          <a:latin typeface="ShellMedium" panose="00000600000000000000" pitchFamily="50" charset="0"/>
                        </a:rPr>
                        <a:t>Workstream</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1200" dirty="0">
                          <a:latin typeface="ShellMedium" panose="00000600000000000000" pitchFamily="50" charset="0"/>
                        </a:rPr>
                        <a:t>Opex</a:t>
                      </a: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343949">
                <a:tc>
                  <a:txBody>
                    <a:bodyPr/>
                    <a:lstStyle/>
                    <a:p>
                      <a:r>
                        <a:rPr lang="en-GB" sz="1200" b="1" dirty="0">
                          <a:solidFill>
                            <a:srgbClr val="C00000"/>
                          </a:solidFill>
                          <a:latin typeface="ShellMedium" panose="00000600000000000000" pitchFamily="50" charset="0"/>
                        </a:rPr>
                        <a:t>Location(s)</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1200" dirty="0">
                          <a:latin typeface="ShellMedium" panose="00000600000000000000" pitchFamily="50" charset="0"/>
                        </a:rPr>
                        <a:t>SPDC</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715976623"/>
                  </a:ext>
                </a:extLst>
              </a:tr>
            </a:tbl>
          </a:graphicData>
        </a:graphic>
      </p:graphicFrame>
      <p:graphicFrame>
        <p:nvGraphicFramePr>
          <p:cNvPr id="53" name="Table 5">
            <a:extLst>
              <a:ext uri="{FF2B5EF4-FFF2-40B4-BE49-F238E27FC236}">
                <a16:creationId xmlns:a16="http://schemas.microsoft.com/office/drawing/2014/main" id="{0670FCB7-19CA-420D-8CEE-2E6258CE906A}"/>
              </a:ext>
            </a:extLst>
          </p:cNvPr>
          <p:cNvGraphicFramePr>
            <a:graphicFrameLocks noGrp="1"/>
          </p:cNvGraphicFramePr>
          <p:nvPr/>
        </p:nvGraphicFramePr>
        <p:xfrm>
          <a:off x="6106210" y="1014623"/>
          <a:ext cx="5590490" cy="685800"/>
        </p:xfrm>
        <a:graphic>
          <a:graphicData uri="http://schemas.openxmlformats.org/drawingml/2006/table">
            <a:tbl>
              <a:tblPr>
                <a:tableStyleId>{BC89EF96-8CEA-46FF-86C4-4CE0E7609802}</a:tableStyleId>
              </a:tblPr>
              <a:tblGrid>
                <a:gridCol w="913715">
                  <a:extLst>
                    <a:ext uri="{9D8B030D-6E8A-4147-A177-3AD203B41FA5}">
                      <a16:colId xmlns:a16="http://schemas.microsoft.com/office/drawing/2014/main" val="3647885642"/>
                    </a:ext>
                  </a:extLst>
                </a:gridCol>
                <a:gridCol w="1209675">
                  <a:extLst>
                    <a:ext uri="{9D8B030D-6E8A-4147-A177-3AD203B41FA5}">
                      <a16:colId xmlns:a16="http://schemas.microsoft.com/office/drawing/2014/main" val="851445038"/>
                    </a:ext>
                  </a:extLst>
                </a:gridCol>
                <a:gridCol w="1314450">
                  <a:extLst>
                    <a:ext uri="{9D8B030D-6E8A-4147-A177-3AD203B41FA5}">
                      <a16:colId xmlns:a16="http://schemas.microsoft.com/office/drawing/2014/main" val="1474273243"/>
                    </a:ext>
                  </a:extLst>
                </a:gridCol>
                <a:gridCol w="2152650">
                  <a:extLst>
                    <a:ext uri="{9D8B030D-6E8A-4147-A177-3AD203B41FA5}">
                      <a16:colId xmlns:a16="http://schemas.microsoft.com/office/drawing/2014/main" val="3899981623"/>
                    </a:ext>
                  </a:extLst>
                </a:gridCol>
              </a:tblGrid>
              <a:tr h="0">
                <a:tc>
                  <a:txBody>
                    <a:bodyPr/>
                    <a:lstStyle/>
                    <a:p>
                      <a:r>
                        <a:rPr lang="en-GB" sz="800" b="1" dirty="0">
                          <a:solidFill>
                            <a:srgbClr val="C00000"/>
                          </a:solidFill>
                          <a:latin typeface="ShellMedium" panose="00000600000000000000" pitchFamily="50" charset="0"/>
                        </a:rPr>
                        <a:t>Current L-Gate</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Lead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Ubong EDEM</a:t>
                      </a: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0">
                <a:tc>
                  <a:txBody>
                    <a:bodyPr/>
                    <a:lstStyle/>
                    <a:p>
                      <a:r>
                        <a:rPr lang="en-GB" sz="800" b="1" dirty="0">
                          <a:solidFill>
                            <a:srgbClr val="C00000"/>
                          </a:solidFill>
                          <a:latin typeface="ShellMedium" panose="00000600000000000000" pitchFamily="50" charset="0"/>
                        </a:rPr>
                        <a:t>L1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01 Sep 2022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Sponsor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Femi ADEYEMI</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15976623"/>
                  </a:ext>
                </a:extLst>
              </a:tr>
              <a:tr h="0">
                <a:tc>
                  <a:txBody>
                    <a:bodyPr/>
                    <a:lstStyle/>
                    <a:p>
                      <a:r>
                        <a:rPr lang="en-GB" sz="800" b="1" dirty="0">
                          <a:solidFill>
                            <a:srgbClr val="C00000"/>
                          </a:solidFill>
                          <a:latin typeface="ShellMedium" panose="00000600000000000000" pitchFamily="50" charset="0"/>
                        </a:rPr>
                        <a:t>L2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900" dirty="0">
                          <a:latin typeface="ShellMedium" panose="00000600000000000000" pitchFamily="50" charset="0"/>
                        </a:rPr>
                        <a:t>31 March 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b="1" dirty="0">
                        <a:solidFill>
                          <a:srgbClr val="C00000"/>
                        </a:solidFill>
                        <a:latin typeface="ShellMedium" panose="00000600000000000000"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dirty="0">
                        <a:latin typeface="ShellMedium" panose="00000600000000000000" pitchFamily="50" charset="0"/>
                      </a:endParaRP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69519595"/>
                  </a:ext>
                </a:extLst>
              </a:tr>
            </a:tbl>
          </a:graphicData>
        </a:graphic>
      </p:graphicFrame>
      <p:graphicFrame>
        <p:nvGraphicFramePr>
          <p:cNvPr id="54" name="Table 5">
            <a:extLst>
              <a:ext uri="{FF2B5EF4-FFF2-40B4-BE49-F238E27FC236}">
                <a16:creationId xmlns:a16="http://schemas.microsoft.com/office/drawing/2014/main" id="{C04C1692-3126-42F8-975D-1094493C5004}"/>
              </a:ext>
            </a:extLst>
          </p:cNvPr>
          <p:cNvGraphicFramePr>
            <a:graphicFrameLocks noGrp="1"/>
          </p:cNvGraphicFramePr>
          <p:nvPr>
            <p:extLst>
              <p:ext uri="{D42A27DB-BD31-4B8C-83A1-F6EECF244321}">
                <p14:modId xmlns:p14="http://schemas.microsoft.com/office/powerpoint/2010/main" val="1843248100"/>
              </p:ext>
            </p:extLst>
          </p:nvPr>
        </p:nvGraphicFramePr>
        <p:xfrm>
          <a:off x="495300" y="1852822"/>
          <a:ext cx="5493534" cy="4935562"/>
        </p:xfrm>
        <a:graphic>
          <a:graphicData uri="http://schemas.openxmlformats.org/drawingml/2006/table">
            <a:tbl>
              <a:tblPr>
                <a:tableStyleId>{BC89EF96-8CEA-46FF-86C4-4CE0E7609802}</a:tableStyleId>
              </a:tblPr>
              <a:tblGrid>
                <a:gridCol w="5493534">
                  <a:extLst>
                    <a:ext uri="{9D8B030D-6E8A-4147-A177-3AD203B41FA5}">
                      <a16:colId xmlns:a16="http://schemas.microsoft.com/office/drawing/2014/main" val="3647885642"/>
                    </a:ext>
                  </a:extLst>
                </a:gridCol>
              </a:tblGrid>
              <a:tr h="263671">
                <a:tc>
                  <a:txBody>
                    <a:bodyPr/>
                    <a:lstStyle/>
                    <a:p>
                      <a:r>
                        <a:rPr lang="en-GB" sz="1200" b="1" dirty="0">
                          <a:solidFill>
                            <a:srgbClr val="C00000"/>
                          </a:solidFill>
                          <a:latin typeface="ShellMedium" panose="00000600000000000000" pitchFamily="50" charset="0"/>
                        </a:rPr>
                        <a:t>Problem Statement</a:t>
                      </a:r>
                    </a:p>
                  </a:txBody>
                  <a:tcPr>
                    <a:solidFill>
                      <a:schemeClr val="accent1"/>
                    </a:solidFill>
                  </a:tcPr>
                </a:tc>
                <a:extLst>
                  <a:ext uri="{0D108BD9-81ED-4DB2-BD59-A6C34878D82A}">
                    <a16:rowId xmlns:a16="http://schemas.microsoft.com/office/drawing/2014/main" val="604543957"/>
                  </a:ext>
                </a:extLst>
              </a:tr>
              <a:tr h="1625296">
                <a:tc>
                  <a:txBody>
                    <a:bodyPr/>
                    <a:lstStyle/>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It currently costs SCiN circa $13M in ETSOM Global Charges which covers GI accounts and associated services for both staff and contractors, with GI for staff accounting for $3.8M of the total cost, while GID for contractors and shared associated services costs account for $2.9M and $6.3M respectively.</a:t>
                      </a:r>
                    </a:p>
                    <a:p>
                      <a:pPr marL="1588" marR="0" lvl="1" indent="0" defTabSz="895255" fontAlgn="base">
                        <a:lnSpc>
                          <a:spcPct val="100000"/>
                        </a:lnSpc>
                        <a:spcBef>
                          <a:spcPct val="0"/>
                        </a:spcBef>
                        <a:spcAft>
                          <a:spcPct val="0"/>
                        </a:spcAft>
                        <a:buClrTx/>
                        <a:buSzPct val="100000"/>
                        <a:buNone/>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Post reshape, it has become increasingly difficult to secure JV partners approval to service these charges as number of staff is expected to have reduced with likelihood of a Category 3B cost recovery risk.</a:t>
                      </a:r>
                    </a:p>
                    <a:p>
                      <a:pPr marL="1588" marR="0" lvl="1" indent="0" defTabSz="895255" fontAlgn="base">
                        <a:lnSpc>
                          <a:spcPct val="100000"/>
                        </a:lnSpc>
                        <a:spcBef>
                          <a:spcPct val="0"/>
                        </a:spcBef>
                        <a:spcAft>
                          <a:spcPct val="0"/>
                        </a:spcAft>
                        <a:buClrTx/>
                        <a:buSzPct val="100000"/>
                        <a:buNone/>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There is opportunity, therefore, to optimize the number of GI accounts and associated services cost to reflect reduced staff numbers post reshape by using cheaper alternatives to GI accounts and save circa $1M.</a:t>
                      </a:r>
                    </a:p>
                  </a:txBody>
                  <a:tcPr/>
                </a:tc>
                <a:extLst>
                  <a:ext uri="{0D108BD9-81ED-4DB2-BD59-A6C34878D82A}">
                    <a16:rowId xmlns:a16="http://schemas.microsoft.com/office/drawing/2014/main" val="3988846728"/>
                  </a:ext>
                </a:extLst>
              </a:tr>
              <a:tr h="263671">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Initiative Description</a:t>
                      </a:r>
                    </a:p>
                  </a:txBody>
                  <a:tcPr>
                    <a:solidFill>
                      <a:schemeClr val="accent1"/>
                    </a:solidFill>
                  </a:tcPr>
                </a:tc>
                <a:extLst>
                  <a:ext uri="{0D108BD9-81ED-4DB2-BD59-A6C34878D82A}">
                    <a16:rowId xmlns:a16="http://schemas.microsoft.com/office/drawing/2014/main" val="298061268"/>
                  </a:ext>
                </a:extLst>
              </a:tr>
              <a:tr h="1376948">
                <a:tc>
                  <a:txBody>
                    <a:body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1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This initiative seeks to optimize ETSOM Global Charges by migrating some eligible personnel GI accounts to a cheaper alternative platform. </a:t>
                      </a:r>
                      <a:endParaRPr lang="en-US" sz="1100" b="0" dirty="0">
                        <a:solidFill>
                          <a:srgbClr val="000000"/>
                        </a:solidFill>
                        <a:latin typeface="ShellMedium" panose="00000600000000000000" pitchFamily="50" charset="0"/>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lang="en-US" sz="1100" b="0" dirty="0">
                        <a:solidFill>
                          <a:srgbClr val="000000"/>
                        </a:solidFill>
                        <a:latin typeface="ShellMedium" panose="00000600000000000000" pitchFamily="50" charset="0"/>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lang="en-US" sz="1100" b="0" dirty="0">
                          <a:solidFill>
                            <a:srgbClr val="000000"/>
                          </a:solidFill>
                          <a:latin typeface="ShellMedium" panose="00000600000000000000" pitchFamily="50" charset="0"/>
                        </a:rPr>
                        <a:t>Key areas of focus are: </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Upgrade, identify and resolve any performance issues on the alternative platform</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Migrate about 400 GI-D account users to the alternative platform in 2023 and 600 in 2024</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Optimize consumption items/cost buckets for possible additional savings</a:t>
                      </a:r>
                    </a:p>
                  </a:txBody>
                  <a:tcPr/>
                </a:tc>
                <a:extLst>
                  <a:ext uri="{0D108BD9-81ED-4DB2-BD59-A6C34878D82A}">
                    <a16:rowId xmlns:a16="http://schemas.microsoft.com/office/drawing/2014/main" val="3509450707"/>
                  </a:ext>
                </a:extLst>
              </a:tr>
              <a:tr h="263671">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Estimate Impact</a:t>
                      </a:r>
                    </a:p>
                  </a:txBody>
                  <a:tcPr>
                    <a:solidFill>
                      <a:schemeClr val="accent1"/>
                    </a:solidFill>
                  </a:tcPr>
                </a:tc>
                <a:extLst>
                  <a:ext uri="{0D108BD9-81ED-4DB2-BD59-A6C34878D82A}">
                    <a16:rowId xmlns:a16="http://schemas.microsoft.com/office/drawing/2014/main" val="2169462241"/>
                  </a:ext>
                </a:extLst>
              </a:tr>
              <a:tr h="409282">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 </a:t>
                      </a:r>
                      <a:r>
                        <a:rPr lang="en-US" sz="1200" b="0" dirty="0">
                          <a:solidFill>
                            <a:srgbClr val="000000"/>
                          </a:solidFill>
                          <a:latin typeface="ShellMedium" panose="00000600000000000000" pitchFamily="50" charset="0"/>
                        </a:rPr>
                        <a:t>$440K target savings in 2023</a:t>
                      </a:r>
                      <a:r>
                        <a:rPr kumimoji="0" lang="en-US" sz="12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&amp; $560K in 2024.</a:t>
                      </a:r>
                      <a:endParaRPr lang="en-US" sz="1200" b="0" dirty="0">
                        <a:solidFill>
                          <a:srgbClr val="000000"/>
                        </a:solidFill>
                        <a:latin typeface="ShellMedium" panose="00000600000000000000" pitchFamily="50" charset="0"/>
                      </a:endParaRPr>
                    </a:p>
                  </a:txBody>
                  <a:tcPr/>
                </a:tc>
                <a:extLst>
                  <a:ext uri="{0D108BD9-81ED-4DB2-BD59-A6C34878D82A}">
                    <a16:rowId xmlns:a16="http://schemas.microsoft.com/office/drawing/2014/main" val="2981531099"/>
                  </a:ext>
                </a:extLst>
              </a:tr>
            </a:tbl>
          </a:graphicData>
        </a:graphic>
      </p:graphicFrame>
      <p:graphicFrame>
        <p:nvGraphicFramePr>
          <p:cNvPr id="56" name="Table 5">
            <a:extLst>
              <a:ext uri="{FF2B5EF4-FFF2-40B4-BE49-F238E27FC236}">
                <a16:creationId xmlns:a16="http://schemas.microsoft.com/office/drawing/2014/main" id="{CF72EE07-06DB-4ACF-BC50-736EE7A6211B}"/>
              </a:ext>
            </a:extLst>
          </p:cNvPr>
          <p:cNvGraphicFramePr>
            <a:graphicFrameLocks noGrp="1"/>
          </p:cNvGraphicFramePr>
          <p:nvPr>
            <p:extLst>
              <p:ext uri="{D42A27DB-BD31-4B8C-83A1-F6EECF244321}">
                <p14:modId xmlns:p14="http://schemas.microsoft.com/office/powerpoint/2010/main" val="3174829955"/>
              </p:ext>
            </p:extLst>
          </p:nvPr>
        </p:nvGraphicFramePr>
        <p:xfrm>
          <a:off x="6106210" y="1852821"/>
          <a:ext cx="5590490" cy="5010679"/>
        </p:xfrm>
        <a:graphic>
          <a:graphicData uri="http://schemas.openxmlformats.org/drawingml/2006/table">
            <a:tbl>
              <a:tblPr>
                <a:tableStyleId>{BC89EF96-8CEA-46FF-86C4-4CE0E7609802}</a:tableStyleId>
              </a:tblPr>
              <a:tblGrid>
                <a:gridCol w="5590490">
                  <a:extLst>
                    <a:ext uri="{9D8B030D-6E8A-4147-A177-3AD203B41FA5}">
                      <a16:colId xmlns:a16="http://schemas.microsoft.com/office/drawing/2014/main" val="3647885642"/>
                    </a:ext>
                  </a:extLst>
                </a:gridCol>
              </a:tblGrid>
              <a:tr h="293449">
                <a:tc>
                  <a:txBody>
                    <a:bodyPr/>
                    <a:lstStyle/>
                    <a:p>
                      <a:r>
                        <a:rPr lang="en-GB" sz="1200" b="1" dirty="0">
                          <a:solidFill>
                            <a:srgbClr val="C00000"/>
                          </a:solidFill>
                          <a:latin typeface="ShellMedium" panose="00000600000000000000" pitchFamily="50" charset="0"/>
                        </a:rPr>
                        <a:t>Key Stakeholders</a:t>
                      </a:r>
                    </a:p>
                  </a:txBody>
                  <a:tcPr>
                    <a:solidFill>
                      <a:schemeClr val="accent1"/>
                    </a:solidFill>
                  </a:tcPr>
                </a:tc>
                <a:extLst>
                  <a:ext uri="{0D108BD9-81ED-4DB2-BD59-A6C34878D82A}">
                    <a16:rowId xmlns:a16="http://schemas.microsoft.com/office/drawing/2014/main" val="604543957"/>
                  </a:ext>
                </a:extLst>
              </a:tr>
              <a:tr h="1062499">
                <a:tc>
                  <a:txBody>
                    <a:bodyPr/>
                    <a:lstStyle/>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Project Sponsor:  Femi Adeyemi</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Steering Committee: Femi Adeyemi, Oghale Akpobome, Olamide Oladipupo, Adeolu Okanlawon</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Implementation Lead: Ubong EDEM, Eka Ituen, Onyeugwuakazi Michael</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Project Team: Ubong EDEM, Eka Ituen, Enyinnaya Ikedichi, Femi Ejiwunmi, Kings Ituen, Uche Nwichi, Bobby Ekpo, Emuobosa Fabolude</a:t>
                      </a:r>
                    </a:p>
                    <a:p>
                      <a:pPr marL="1588" marR="0" lvl="1" indent="0" defTabSz="895255" fontAlgn="base">
                        <a:lnSpc>
                          <a:spcPct val="100000"/>
                        </a:lnSpc>
                        <a:spcBef>
                          <a:spcPct val="0"/>
                        </a:spcBef>
                        <a:spcAft>
                          <a:spcPct val="0"/>
                        </a:spcAft>
                        <a:buClr>
                          <a:schemeClr val="tx2"/>
                        </a:buClr>
                        <a:buSzPct val="100000"/>
                        <a:buFont typeface="Wingdings" panose="05000000000000000000" pitchFamily="2" charset="2"/>
                        <a:buNone/>
                        <a:tabLst/>
                        <a:defRPr/>
                      </a:pPr>
                      <a:endParaRPr lang="en-US" sz="1200" b="0" dirty="0">
                        <a:solidFill>
                          <a:srgbClr val="000000"/>
                        </a:solidFill>
                        <a:latin typeface="ShellMedium" panose="00000600000000000000" pitchFamily="50" charset="0"/>
                        <a:ea typeface="Arial Unicode MS" pitchFamily="34" charset="-128"/>
                        <a:cs typeface="Arial Unicode MS" pitchFamily="34" charset="-128"/>
                      </a:endParaRPr>
                    </a:p>
                  </a:txBody>
                  <a:tcPr/>
                </a:tc>
                <a:extLst>
                  <a:ext uri="{0D108BD9-81ED-4DB2-BD59-A6C34878D82A}">
                    <a16:rowId xmlns:a16="http://schemas.microsoft.com/office/drawing/2014/main" val="3988846728"/>
                  </a:ext>
                </a:extLst>
              </a:tr>
              <a:tr h="293449">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Decisions needed to mature</a:t>
                      </a:r>
                    </a:p>
                  </a:txBody>
                  <a:tcPr>
                    <a:solidFill>
                      <a:schemeClr val="accent1"/>
                    </a:solidFill>
                  </a:tcPr>
                </a:tc>
                <a:extLst>
                  <a:ext uri="{0D108BD9-81ED-4DB2-BD59-A6C34878D82A}">
                    <a16:rowId xmlns:a16="http://schemas.microsoft.com/office/drawing/2014/main" val="298061268"/>
                  </a:ext>
                </a:extLst>
              </a:tr>
              <a:tr h="1311520">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Go/No decision post pilot implementation</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Approval for migration of nominated accounts by respective GMs</a:t>
                      </a:r>
                    </a:p>
                  </a:txBody>
                  <a:tcPr/>
                </a:tc>
                <a:extLst>
                  <a:ext uri="{0D108BD9-81ED-4DB2-BD59-A6C34878D82A}">
                    <a16:rowId xmlns:a16="http://schemas.microsoft.com/office/drawing/2014/main" val="3509450707"/>
                  </a:ext>
                </a:extLst>
              </a:tr>
              <a:tr h="293449">
                <a:tc>
                  <a:txBody>
                    <a:bodyPr/>
                    <a:lstStyle/>
                    <a:p>
                      <a:pPr marL="1588" marR="0" lvl="1" indent="0" defTabSz="895255" fontAlgn="base">
                        <a:lnSpc>
                          <a:spcPct val="100000"/>
                        </a:lnSpc>
                        <a:spcBef>
                          <a:spcPct val="0"/>
                        </a:spcBef>
                        <a:spcAft>
                          <a:spcPct val="0"/>
                        </a:spcAft>
                        <a:buClrTx/>
                        <a:buSzPct val="100000"/>
                        <a:buNone/>
                        <a:tabLst/>
                        <a:defRPr/>
                      </a:pPr>
                      <a:endParaRPr lang="en-US" sz="1200" b="1" kern="1200" dirty="0">
                        <a:solidFill>
                          <a:srgbClr val="C00000"/>
                        </a:solidFill>
                        <a:latin typeface="ShellMedium" panose="00000600000000000000" pitchFamily="50" charset="0"/>
                        <a:ea typeface="Arial Unicode MS" pitchFamily="34" charset="-128"/>
                        <a:cs typeface="Arial Unicode MS" pitchFamily="34" charset="-128"/>
                      </a:endParaRPr>
                    </a:p>
                  </a:txBody>
                  <a:tcPr>
                    <a:solidFill>
                      <a:schemeClr val="accent1"/>
                    </a:solidFill>
                  </a:tcPr>
                </a:tc>
                <a:extLst>
                  <a:ext uri="{0D108BD9-81ED-4DB2-BD59-A6C34878D82A}">
                    <a16:rowId xmlns:a16="http://schemas.microsoft.com/office/drawing/2014/main" val="2169462241"/>
                  </a:ext>
                </a:extLst>
              </a:tr>
              <a:tr h="1035732">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endParaRPr kumimoji="0" lang="en-US" sz="11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txBody>
                  <a:tcPr/>
                </a:tc>
                <a:extLst>
                  <a:ext uri="{0D108BD9-81ED-4DB2-BD59-A6C34878D82A}">
                    <a16:rowId xmlns:a16="http://schemas.microsoft.com/office/drawing/2014/main" val="2981531099"/>
                  </a:ext>
                </a:extLst>
              </a:tr>
            </a:tbl>
          </a:graphicData>
        </a:graphic>
      </p:graphicFrame>
    </p:spTree>
    <p:custDataLst>
      <p:tags r:id="rId2"/>
    </p:custDataLst>
    <p:extLst>
      <p:ext uri="{BB962C8B-B14F-4D97-AF65-F5344CB8AC3E}">
        <p14:creationId xmlns:p14="http://schemas.microsoft.com/office/powerpoint/2010/main" val="361989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74849" y="345440"/>
            <a:ext cx="9593799" cy="465844"/>
          </a:xfrm>
        </p:spPr>
        <p:txBody>
          <a:bodyPr/>
          <a:lstStyle/>
          <a:p>
            <a:r>
              <a:rPr lang="en-GB" sz="2000" b="1" dirty="0"/>
              <a:t>Status Update</a:t>
            </a:r>
          </a:p>
        </p:txBody>
      </p:sp>
      <p:sp>
        <p:nvSpPr>
          <p:cNvPr id="23" name="Rectangle 22">
            <a:extLst>
              <a:ext uri="{FF2B5EF4-FFF2-40B4-BE49-F238E27FC236}">
                <a16:creationId xmlns:a16="http://schemas.microsoft.com/office/drawing/2014/main" id="{69C51A8A-3B1B-4FFD-A276-95653894859B}"/>
              </a:ext>
            </a:extLst>
          </p:cNvPr>
          <p:cNvSpPr/>
          <p:nvPr/>
        </p:nvSpPr>
        <p:spPr>
          <a:xfrm>
            <a:off x="3213772" y="6436717"/>
            <a:ext cx="6257508" cy="37766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Medium"/>
              <a:ea typeface="+mn-ea"/>
              <a:cs typeface="+mn-cs"/>
            </a:endParaRPr>
          </a:p>
        </p:txBody>
      </p:sp>
      <p:graphicFrame>
        <p:nvGraphicFramePr>
          <p:cNvPr id="3" name="Table 2">
            <a:extLst>
              <a:ext uri="{FF2B5EF4-FFF2-40B4-BE49-F238E27FC236}">
                <a16:creationId xmlns:a16="http://schemas.microsoft.com/office/drawing/2014/main" id="{B44C308E-1804-064C-42B6-B6CD6D6D7870}"/>
              </a:ext>
            </a:extLst>
          </p:cNvPr>
          <p:cNvGraphicFramePr>
            <a:graphicFrameLocks noGrp="1"/>
          </p:cNvGraphicFramePr>
          <p:nvPr/>
        </p:nvGraphicFramePr>
        <p:xfrm>
          <a:off x="590550" y="1000126"/>
          <a:ext cx="11091067" cy="5552260"/>
        </p:xfrm>
        <a:graphic>
          <a:graphicData uri="http://schemas.openxmlformats.org/drawingml/2006/table">
            <a:tbl>
              <a:tblPr/>
              <a:tblGrid>
                <a:gridCol w="495383">
                  <a:extLst>
                    <a:ext uri="{9D8B030D-6E8A-4147-A177-3AD203B41FA5}">
                      <a16:colId xmlns:a16="http://schemas.microsoft.com/office/drawing/2014/main" val="709031115"/>
                    </a:ext>
                  </a:extLst>
                </a:gridCol>
                <a:gridCol w="3228244">
                  <a:extLst>
                    <a:ext uri="{9D8B030D-6E8A-4147-A177-3AD203B41FA5}">
                      <a16:colId xmlns:a16="http://schemas.microsoft.com/office/drawing/2014/main" val="3204788563"/>
                    </a:ext>
                  </a:extLst>
                </a:gridCol>
                <a:gridCol w="1199932">
                  <a:extLst>
                    <a:ext uri="{9D8B030D-6E8A-4147-A177-3AD203B41FA5}">
                      <a16:colId xmlns:a16="http://schemas.microsoft.com/office/drawing/2014/main" val="2374727876"/>
                    </a:ext>
                  </a:extLst>
                </a:gridCol>
                <a:gridCol w="726555">
                  <a:extLst>
                    <a:ext uri="{9D8B030D-6E8A-4147-A177-3AD203B41FA5}">
                      <a16:colId xmlns:a16="http://schemas.microsoft.com/office/drawing/2014/main" val="4053123515"/>
                    </a:ext>
                  </a:extLst>
                </a:gridCol>
                <a:gridCol w="3459422">
                  <a:extLst>
                    <a:ext uri="{9D8B030D-6E8A-4147-A177-3AD203B41FA5}">
                      <a16:colId xmlns:a16="http://schemas.microsoft.com/office/drawing/2014/main" val="2506995267"/>
                    </a:ext>
                  </a:extLst>
                </a:gridCol>
                <a:gridCol w="1981531">
                  <a:extLst>
                    <a:ext uri="{9D8B030D-6E8A-4147-A177-3AD203B41FA5}">
                      <a16:colId xmlns:a16="http://schemas.microsoft.com/office/drawing/2014/main" val="376379232"/>
                    </a:ext>
                  </a:extLst>
                </a:gridCol>
              </a:tblGrid>
              <a:tr h="368726">
                <a:tc>
                  <a:txBody>
                    <a:bodyPr/>
                    <a:lstStyle/>
                    <a:p>
                      <a:pPr algn="ctr" fontAlgn="ctr"/>
                      <a:r>
                        <a:rPr lang="en-US" sz="1000" b="1" i="0" u="none" strike="noStrike">
                          <a:solidFill>
                            <a:srgbClr val="000000"/>
                          </a:solidFill>
                          <a:effectLst/>
                          <a:latin typeface="Calibri" panose="020F0502020204030204" pitchFamily="34" charset="0"/>
                        </a:rPr>
                        <a:t>Action No.</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Action Item</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Owner</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Status</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Current Progress</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Next Steps</a:t>
                      </a:r>
                    </a:p>
                  </a:txBody>
                  <a:tcPr marL="8320" marR="8320" marT="83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740875"/>
                  </a:ext>
                </a:extLst>
              </a:tr>
              <a:tr h="216025">
                <a:tc>
                  <a:txBody>
                    <a:bodyPr/>
                    <a:lstStyle/>
                    <a:p>
                      <a:pPr algn="ctr" fontAlgn="b"/>
                      <a:r>
                        <a:rPr lang="en-US" sz="1000" b="0" i="0" u="none" strike="noStrike" dirty="0">
                          <a:solidFill>
                            <a:srgbClr val="000000"/>
                          </a:solidFill>
                          <a:effectLst/>
                          <a:latin typeface="Calibri" panose="020F0502020204030204" pitchFamily="34" charset="0"/>
                        </a:rPr>
                        <a:t>1</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Configure the initial Lab hardware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Ejiwunmi</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Done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13 test laptops setup for the pilot testing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602906"/>
                  </a:ext>
                </a:extLst>
              </a:tr>
              <a:tr h="163878">
                <a:tc>
                  <a:txBody>
                    <a:bodyPr/>
                    <a:lstStyle/>
                    <a:p>
                      <a:pPr algn="ctr" fontAlgn="b"/>
                      <a:r>
                        <a:rPr lang="en-US" sz="1000" b="0" i="0" u="none" strike="noStrike" dirty="0">
                          <a:solidFill>
                            <a:srgbClr val="000000"/>
                          </a:solidFill>
                          <a:effectLst/>
                          <a:latin typeface="Calibri" panose="020F0502020204030204" pitchFamily="34" charset="0"/>
                        </a:rPr>
                        <a:t>2</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Develop a configuration design for the SCIN-Connect PC</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Ejiwunmi/Johnson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000" b="0" i="0" u="none" strike="noStrike" dirty="0">
                          <a:solidFill>
                            <a:srgbClr val="000000"/>
                          </a:solidFill>
                          <a:effectLst/>
                          <a:latin typeface="Calibri" panose="020F0502020204030204" pitchFamily="34" charset="0"/>
                        </a:rPr>
                        <a:t>Configuration design is being documented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566201"/>
                  </a:ext>
                </a:extLst>
              </a:tr>
              <a:tr h="327756">
                <a:tc>
                  <a:txBody>
                    <a:bodyPr/>
                    <a:lstStyle/>
                    <a:p>
                      <a:pPr algn="ctr" fontAlgn="b"/>
                      <a:r>
                        <a:rPr lang="en-US" sz="1000" b="0" i="0" u="none" strike="noStrike" dirty="0">
                          <a:solidFill>
                            <a:srgbClr val="000000"/>
                          </a:solidFill>
                          <a:effectLst/>
                          <a:latin typeface="Calibri" panose="020F0502020204030204" pitchFamily="34" charset="0"/>
                        </a:rPr>
                        <a:t>3</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Identify tester community</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ICE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Done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Pilot users identified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553195"/>
                  </a:ext>
                </a:extLst>
              </a:tr>
              <a:tr h="236383">
                <a:tc>
                  <a:txBody>
                    <a:bodyPr/>
                    <a:lstStyle/>
                    <a:p>
                      <a:pPr algn="ctr" fontAlgn="b"/>
                      <a:r>
                        <a:rPr lang="en-US" sz="1000" b="0" i="0" u="none" strike="noStrike" dirty="0">
                          <a:solidFill>
                            <a:srgbClr val="000000"/>
                          </a:solidFill>
                          <a:effectLst/>
                          <a:latin typeface="Calibri" panose="020F0502020204030204" pitchFamily="34" charset="0"/>
                        </a:rPr>
                        <a:t>4</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Develop application test scripts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ICE/Bobby</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000" b="0" i="0" u="none" strike="noStrike" dirty="0">
                          <a:solidFill>
                            <a:srgbClr val="000000"/>
                          </a:solidFill>
                          <a:effectLst/>
                          <a:latin typeface="Calibri" panose="020F0502020204030204" pitchFamily="34" charset="0"/>
                        </a:rPr>
                        <a:t>Test scripts developed for 37 out of 65 applications. Other scripts are being developed on case-by-case basis in consultation with the application users. Also, further reductions expected from rationalization project.</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106233"/>
                  </a:ext>
                </a:extLst>
              </a:tr>
              <a:tr h="163878">
                <a:tc>
                  <a:txBody>
                    <a:bodyPr/>
                    <a:lstStyle/>
                    <a:p>
                      <a:pPr algn="ctr" fontAlgn="b"/>
                      <a:r>
                        <a:rPr lang="en-US" sz="1000" b="0" i="0" u="none" strike="noStrike" dirty="0">
                          <a:solidFill>
                            <a:srgbClr val="000000"/>
                          </a:solidFill>
                          <a:effectLst/>
                          <a:latin typeface="Calibri" panose="020F0502020204030204" pitchFamily="34" charset="0"/>
                        </a:rPr>
                        <a:t>5</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Business engagement and communication to testers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Done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Draft communication reviewed and ready for use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422383"/>
                  </a:ext>
                </a:extLst>
              </a:tr>
              <a:tr h="163878">
                <a:tc>
                  <a:txBody>
                    <a:bodyPr/>
                    <a:lstStyle/>
                    <a:p>
                      <a:pPr algn="ctr" fontAlgn="b"/>
                      <a:r>
                        <a:rPr lang="en-US" sz="1000" b="0" i="0" u="none" strike="noStrike" dirty="0">
                          <a:solidFill>
                            <a:srgbClr val="000000"/>
                          </a:solidFill>
                          <a:effectLst/>
                          <a:latin typeface="Calibri" panose="020F0502020204030204" pitchFamily="34" charset="0"/>
                        </a:rPr>
                        <a:t>6</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Onboard testers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Ejiwunmi</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Not Started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194150"/>
                  </a:ext>
                </a:extLst>
              </a:tr>
              <a:tr h="145295">
                <a:tc>
                  <a:txBody>
                    <a:bodyPr/>
                    <a:lstStyle/>
                    <a:p>
                      <a:pPr algn="ctr" fontAlgn="b"/>
                      <a:r>
                        <a:rPr lang="en-US" sz="1000" b="0" i="0" u="none" strike="noStrike" dirty="0">
                          <a:solidFill>
                            <a:srgbClr val="000000"/>
                          </a:solidFill>
                          <a:effectLst/>
                          <a:latin typeface="Calibri" panose="020F0502020204030204" pitchFamily="34" charset="0"/>
                        </a:rPr>
                        <a:t>7</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Carry out apps testing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Testers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Not Started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965872"/>
                  </a:ext>
                </a:extLst>
              </a:tr>
              <a:tr h="190213">
                <a:tc>
                  <a:txBody>
                    <a:bodyPr/>
                    <a:lstStyle/>
                    <a:p>
                      <a:pPr algn="ctr" fontAlgn="b"/>
                      <a:r>
                        <a:rPr lang="en-US" sz="1000" b="0" i="0" u="none" strike="noStrike" dirty="0">
                          <a:solidFill>
                            <a:srgbClr val="000000"/>
                          </a:solidFill>
                          <a:effectLst/>
                          <a:latin typeface="Calibri" panose="020F0502020204030204" pitchFamily="34" charset="0"/>
                        </a:rPr>
                        <a:t>8</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Resolve issues from the testing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Not Started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21207"/>
                  </a:ext>
                </a:extLst>
              </a:tr>
              <a:tr h="411018">
                <a:tc>
                  <a:txBody>
                    <a:bodyPr/>
                    <a:lstStyle/>
                    <a:p>
                      <a:pPr algn="ctr" fontAlgn="b"/>
                      <a:r>
                        <a:rPr lang="en-US" sz="1000" b="0" i="0" u="none" strike="noStrike" dirty="0">
                          <a:solidFill>
                            <a:srgbClr val="000000"/>
                          </a:solidFill>
                          <a:effectLst/>
                          <a:latin typeface="Calibri" panose="020F0502020204030204" pitchFamily="34" charset="0"/>
                        </a:rPr>
                        <a:t>9</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Improve performance -  local Citrix server*</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Nwichi</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marL="171450" indent="-171450" algn="l" fontAlgn="t">
                        <a:buFont typeface="Arial" panose="020B0604020202020204" pitchFamily="34" charset="0"/>
                        <a:buChar char="•"/>
                      </a:pPr>
                      <a:r>
                        <a:rPr lang="en-US" sz="1000" b="0" i="0" u="none" strike="noStrike" dirty="0">
                          <a:solidFill>
                            <a:srgbClr val="000000"/>
                          </a:solidFill>
                          <a:effectLst/>
                          <a:latin typeface="Calibri" panose="020F0502020204030204" pitchFamily="34" charset="0"/>
                        </a:rPr>
                        <a:t>Global team providing support to improve time it takes to open applications. Local </a:t>
                      </a:r>
                      <a:r>
                        <a:rPr lang="en-US" sz="1000" b="0" i="0" u="none" strike="noStrike" dirty="0" err="1">
                          <a:solidFill>
                            <a:srgbClr val="000000"/>
                          </a:solidFill>
                          <a:effectLst/>
                          <a:latin typeface="Calibri" panose="020F0502020204030204" pitchFamily="34" charset="0"/>
                        </a:rPr>
                        <a:t>citrix</a:t>
                      </a:r>
                      <a:r>
                        <a:rPr lang="en-US" sz="1000" b="0" i="0" u="none" strike="noStrike" dirty="0">
                          <a:solidFill>
                            <a:srgbClr val="000000"/>
                          </a:solidFill>
                          <a:effectLst/>
                          <a:latin typeface="Calibri" panose="020F0502020204030204" pitchFamily="34" charset="0"/>
                        </a:rPr>
                        <a:t> implementation not currently considered.</a:t>
                      </a:r>
                    </a:p>
                    <a:p>
                      <a:pPr marL="171450" indent="-171450" algn="l" fontAlgn="t">
                        <a:buFont typeface="Arial" panose="020B0604020202020204" pitchFamily="34" charset="0"/>
                        <a:buChar char="•"/>
                      </a:pPr>
                      <a:r>
                        <a:rPr lang="en-US" sz="1000" b="0" i="0" u="none" strike="noStrike" dirty="0">
                          <a:solidFill>
                            <a:srgbClr val="000000"/>
                          </a:solidFill>
                          <a:effectLst/>
                          <a:latin typeface="Calibri" panose="020F0502020204030204" pitchFamily="34" charset="0"/>
                        </a:rPr>
                        <a:t>Rollout of  New TPA environment in Nigeria scheduled for 05/09/23.</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531436"/>
                  </a:ext>
                </a:extLst>
              </a:tr>
              <a:tr h="411018">
                <a:tc>
                  <a:txBody>
                    <a:bodyPr/>
                    <a:lstStyle/>
                    <a:p>
                      <a:pPr algn="ctr" fontAlgn="b"/>
                      <a:r>
                        <a:rPr lang="en-US" sz="1000" b="0" i="0" u="none" strike="noStrike" dirty="0">
                          <a:solidFill>
                            <a:srgbClr val="000000"/>
                          </a:solidFill>
                          <a:effectLst/>
                          <a:latin typeface="Calibri" panose="020F0502020204030204" pitchFamily="34" charset="0"/>
                        </a:rPr>
                        <a:t>10</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Improve performance - network connectivity</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Ituen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Done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marL="171450" indent="-171450" algn="l" fontAlgn="t">
                        <a:buFont typeface="Arial" panose="020B0604020202020204" pitchFamily="34" charset="0"/>
                        <a:buChar char="•"/>
                      </a:pPr>
                      <a:r>
                        <a:rPr lang="en-US" sz="1000" b="0" i="0" u="none" strike="noStrike" dirty="0">
                          <a:solidFill>
                            <a:srgbClr val="000000"/>
                          </a:solidFill>
                          <a:effectLst/>
                          <a:latin typeface="Calibri" panose="020F0502020204030204" pitchFamily="34" charset="0"/>
                        </a:rPr>
                        <a:t>Internet breakout upgrade improved UX</a:t>
                      </a:r>
                    </a:p>
                    <a:p>
                      <a:pPr marL="171450" indent="-171450" algn="l" fontAlgn="t">
                        <a:buFont typeface="Arial" panose="020B0604020202020204" pitchFamily="34" charset="0"/>
                        <a:buChar char="•"/>
                      </a:pPr>
                      <a:r>
                        <a:rPr lang="en-US" sz="1000" b="0" i="0" u="none" strike="noStrike" dirty="0">
                          <a:solidFill>
                            <a:srgbClr val="000000"/>
                          </a:solidFill>
                          <a:effectLst/>
                          <a:latin typeface="Calibri" panose="020F0502020204030204" pitchFamily="34" charset="0"/>
                        </a:rPr>
                        <a:t>Tests carried out on network security (SSL and user authentication) implementation by the group failed for users on LAN. Risk acceptance for a one-year step-out for Nigeria signed off by SOM</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725523"/>
                  </a:ext>
                </a:extLst>
              </a:tr>
              <a:tr h="313694">
                <a:tc>
                  <a:txBody>
                    <a:bodyPr/>
                    <a:lstStyle/>
                    <a:p>
                      <a:pPr algn="ctr" fontAlgn="b"/>
                      <a:r>
                        <a:rPr lang="en-US" sz="1000" b="0" i="0" u="none" strike="noStrike" dirty="0">
                          <a:solidFill>
                            <a:srgbClr val="000000"/>
                          </a:solidFill>
                          <a:effectLst/>
                          <a:latin typeface="Calibri" panose="020F0502020204030204" pitchFamily="34" charset="0"/>
                        </a:rPr>
                        <a:t>11</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Support Improvement and documentation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Ejiwunmi</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000" b="0" i="0" u="none" strike="noStrike" dirty="0">
                          <a:solidFill>
                            <a:srgbClr val="000000"/>
                          </a:solidFill>
                          <a:effectLst/>
                          <a:latin typeface="Calibri" panose="020F0502020204030204" pitchFamily="34" charset="0"/>
                        </a:rPr>
                        <a:t> Weekly cadence with support team creating support documentations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457455"/>
                  </a:ext>
                </a:extLst>
              </a:tr>
              <a:tr h="88158">
                <a:tc>
                  <a:txBody>
                    <a:bodyPr/>
                    <a:lstStyle/>
                    <a:p>
                      <a:pPr algn="ctr" fontAlgn="b"/>
                      <a:r>
                        <a:rPr lang="en-US" sz="1000" b="0" i="0" u="none" strike="noStrike" dirty="0">
                          <a:solidFill>
                            <a:srgbClr val="000000"/>
                          </a:solidFill>
                          <a:effectLst/>
                          <a:latin typeface="Calibri" panose="020F0502020204030204" pitchFamily="34" charset="0"/>
                        </a:rPr>
                        <a:t>12</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Review the testing outcome; Go/No-Go Decision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Eka/Mike/LT</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Not Started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941006"/>
                  </a:ext>
                </a:extLst>
              </a:tr>
              <a:tr h="163878">
                <a:tc>
                  <a:txBody>
                    <a:bodyPr/>
                    <a:lstStyle/>
                    <a:p>
                      <a:pPr algn="ctr" fontAlgn="b"/>
                      <a:r>
                        <a:rPr lang="en-US" sz="1000" b="0" i="0" u="none" strike="noStrike" dirty="0">
                          <a:solidFill>
                            <a:srgbClr val="000000"/>
                          </a:solidFill>
                          <a:effectLst/>
                          <a:latin typeface="Calibri" panose="020F0502020204030204" pitchFamily="34" charset="0"/>
                        </a:rPr>
                        <a:t>13</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err="1">
                          <a:solidFill>
                            <a:srgbClr val="000000"/>
                          </a:solidFill>
                          <a:effectLst/>
                          <a:latin typeface="Calibri" panose="020F0502020204030204" pitchFamily="34" charset="0"/>
                        </a:rPr>
                        <a:t>Analyse</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Aternity</a:t>
                      </a:r>
                      <a:r>
                        <a:rPr lang="en-US" sz="1000" b="0" i="0" u="none" strike="noStrike" dirty="0">
                          <a:solidFill>
                            <a:srgbClr val="000000"/>
                          </a:solidFill>
                          <a:effectLst/>
                          <a:latin typeface="Calibri" panose="020F0502020204030204" pitchFamily="34" charset="0"/>
                        </a:rPr>
                        <a:t> data to identify users to migrate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941844"/>
                  </a:ext>
                </a:extLst>
              </a:tr>
              <a:tr h="163878">
                <a:tc>
                  <a:txBody>
                    <a:bodyPr/>
                    <a:lstStyle/>
                    <a:p>
                      <a:pPr algn="ctr" fontAlgn="b"/>
                      <a:r>
                        <a:rPr lang="en-US" sz="1000" b="0" i="0" u="none" strike="noStrike" dirty="0">
                          <a:solidFill>
                            <a:srgbClr val="000000"/>
                          </a:solidFill>
                          <a:effectLst/>
                          <a:latin typeface="Calibri" panose="020F0502020204030204" pitchFamily="34" charset="0"/>
                        </a:rPr>
                        <a:t>14</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Batch users for migration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Not Started</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14171"/>
                  </a:ext>
                </a:extLst>
              </a:tr>
              <a:tr h="184102">
                <a:tc>
                  <a:txBody>
                    <a:bodyPr/>
                    <a:lstStyle/>
                    <a:p>
                      <a:pPr algn="ctr" fontAlgn="b"/>
                      <a:r>
                        <a:rPr lang="en-US" sz="1000" b="0" i="0" u="none" strike="noStrike" dirty="0">
                          <a:solidFill>
                            <a:srgbClr val="000000"/>
                          </a:solidFill>
                          <a:effectLst/>
                          <a:latin typeface="Calibri" panose="020F0502020204030204" pitchFamily="34" charset="0"/>
                        </a:rPr>
                        <a:t>15</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Develop a communication strategy</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Ongoing</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838568"/>
                  </a:ext>
                </a:extLst>
              </a:tr>
              <a:tr h="163878">
                <a:tc>
                  <a:txBody>
                    <a:bodyPr/>
                    <a:lstStyle/>
                    <a:p>
                      <a:pPr algn="ctr" fontAlgn="b"/>
                      <a:r>
                        <a:rPr lang="en-US" sz="1000" b="0" i="0" u="none" strike="noStrike" dirty="0">
                          <a:solidFill>
                            <a:srgbClr val="000000"/>
                          </a:solidFill>
                          <a:effectLst/>
                          <a:latin typeface="Calibri" panose="020F0502020204030204" pitchFamily="34" charset="0"/>
                        </a:rPr>
                        <a:t>16</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Execute the comms plan</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TBA</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Not Started</a:t>
                      </a:r>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864591"/>
                  </a:ext>
                </a:extLst>
              </a:tr>
              <a:tr h="82959">
                <a:tc>
                  <a:txBody>
                    <a:bodyPr/>
                    <a:lstStyle/>
                    <a:p>
                      <a:pPr algn="ctr" fontAlgn="b"/>
                      <a:r>
                        <a:rPr lang="en-US" sz="1000" b="0" i="0" u="none" strike="noStrike" dirty="0">
                          <a:solidFill>
                            <a:srgbClr val="000000"/>
                          </a:solidFill>
                          <a:effectLst/>
                          <a:latin typeface="Calibri" panose="020F0502020204030204" pitchFamily="34" charset="0"/>
                        </a:rPr>
                        <a:t>17</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Print the SCIN-Connect sticker</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Not Started</a:t>
                      </a:r>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559853"/>
                  </a:ext>
                </a:extLst>
              </a:tr>
              <a:tr h="163878">
                <a:tc>
                  <a:txBody>
                    <a:bodyPr/>
                    <a:lstStyle/>
                    <a:p>
                      <a:pPr algn="ctr" fontAlgn="b"/>
                      <a:r>
                        <a:rPr lang="en-US" sz="1000" b="0" i="0" u="none" strike="noStrike" dirty="0">
                          <a:solidFill>
                            <a:srgbClr val="000000"/>
                          </a:solidFill>
                          <a:effectLst/>
                          <a:latin typeface="Calibri" panose="020F0502020204030204" pitchFamily="34" charset="0"/>
                        </a:rPr>
                        <a:t>18</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GM validation of migration list</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IDTM</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Not Started</a:t>
                      </a:r>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445456"/>
                  </a:ext>
                </a:extLst>
              </a:tr>
              <a:tr h="163878">
                <a:tc>
                  <a:txBody>
                    <a:bodyPr/>
                    <a:lstStyle/>
                    <a:p>
                      <a:pPr algn="ctr" fontAlgn="b"/>
                      <a:r>
                        <a:rPr lang="en-US" sz="1000" b="0" i="0" u="none" strike="noStrike" dirty="0">
                          <a:solidFill>
                            <a:srgbClr val="000000"/>
                          </a:solidFill>
                          <a:effectLst/>
                          <a:latin typeface="Calibri" panose="020F0502020204030204" pitchFamily="34" charset="0"/>
                        </a:rPr>
                        <a:t>19</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Migrate batch 1 - N users</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Edem/Ejiwunmi/Mike</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kumimoji="0" lang="en-US"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Not Started</a:t>
                      </a:r>
                      <a:endParaRPr lang="en-US" sz="1000" b="0" i="0" u="none" strike="noStrike" dirty="0">
                        <a:solidFill>
                          <a:srgbClr val="000000"/>
                        </a:solidFill>
                        <a:effectLst/>
                        <a:latin typeface="Calibri" panose="020F0502020204030204" pitchFamily="34" charset="0"/>
                      </a:endParaRP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 </a:t>
                      </a:r>
                    </a:p>
                  </a:txBody>
                  <a:tcPr marL="8320" marR="8320" marT="83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045124"/>
                  </a:ext>
                </a:extLst>
              </a:tr>
            </a:tbl>
          </a:graphicData>
        </a:graphic>
      </p:graphicFrame>
    </p:spTree>
    <p:extLst>
      <p:ext uri="{BB962C8B-B14F-4D97-AF65-F5344CB8AC3E}">
        <p14:creationId xmlns:p14="http://schemas.microsoft.com/office/powerpoint/2010/main" val="417665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7800-5C56-BA77-3B9A-5ED61492943B}"/>
              </a:ext>
            </a:extLst>
          </p:cNvPr>
          <p:cNvSpPr>
            <a:spLocks noGrp="1"/>
          </p:cNvSpPr>
          <p:nvPr>
            <p:ph type="title"/>
          </p:nvPr>
        </p:nvSpPr>
        <p:spPr>
          <a:xfrm>
            <a:off x="508000" y="712800"/>
            <a:ext cx="11171238" cy="498483"/>
          </a:xfrm>
        </p:spPr>
        <p:txBody>
          <a:bodyPr/>
          <a:lstStyle/>
          <a:p>
            <a:r>
              <a:rPr lang="en-GB" dirty="0"/>
              <a:t>Time Adjustments</a:t>
            </a:r>
          </a:p>
        </p:txBody>
      </p:sp>
      <p:sp>
        <p:nvSpPr>
          <p:cNvPr id="3" name="Slide Number Placeholder 2">
            <a:extLst>
              <a:ext uri="{FF2B5EF4-FFF2-40B4-BE49-F238E27FC236}">
                <a16:creationId xmlns:a16="http://schemas.microsoft.com/office/drawing/2014/main" id="{47D04CE2-5B46-6476-1647-76BA6C73B7D3}"/>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4" name="Footer Placeholder 3">
            <a:extLst>
              <a:ext uri="{FF2B5EF4-FFF2-40B4-BE49-F238E27FC236}">
                <a16:creationId xmlns:a16="http://schemas.microsoft.com/office/drawing/2014/main" id="{75CF3870-EBD4-480A-A907-478D813B2E74}"/>
              </a:ext>
            </a:extLst>
          </p:cNvPr>
          <p:cNvSpPr>
            <a:spLocks noGrp="1"/>
          </p:cNvSpPr>
          <p:nvPr>
            <p:ph type="ftr" sz="quarter" idx="3"/>
          </p:nvPr>
        </p:nvSpPr>
        <p:spPr/>
        <p:txBody>
          <a:bodyPr/>
          <a:lstStyle/>
          <a:p>
            <a:pPr>
              <a:defRPr/>
            </a:pPr>
            <a:r>
              <a:rPr lang="en-GB" noProof="1"/>
              <a:t> </a:t>
            </a:r>
          </a:p>
        </p:txBody>
      </p:sp>
      <p:sp>
        <p:nvSpPr>
          <p:cNvPr id="6" name="TextBox 5">
            <a:extLst>
              <a:ext uri="{FF2B5EF4-FFF2-40B4-BE49-F238E27FC236}">
                <a16:creationId xmlns:a16="http://schemas.microsoft.com/office/drawing/2014/main" id="{8A4F3AD2-439E-A267-932B-38BDF94DDB05}"/>
              </a:ext>
            </a:extLst>
          </p:cNvPr>
          <p:cNvSpPr txBox="1"/>
          <p:nvPr/>
        </p:nvSpPr>
        <p:spPr bwMode="auto">
          <a:xfrm>
            <a:off x="508000" y="1211283"/>
            <a:ext cx="8490857" cy="112524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GB" dirty="0"/>
              <a:t>Change impact to </a:t>
            </a:r>
            <a:r>
              <a:rPr lang="en-GB" dirty="0" err="1"/>
              <a:t>OfficeGST</a:t>
            </a:r>
            <a:r>
              <a:rPr lang="en-GB" dirty="0"/>
              <a:t> login/resolution</a:t>
            </a:r>
          </a:p>
          <a:p>
            <a:pPr marL="201613" indent="-201613" defTabSz="357708">
              <a:lnSpc>
                <a:spcPct val="140000"/>
              </a:lnSpc>
              <a:buClr>
                <a:schemeClr val="accent2"/>
              </a:buClr>
              <a:buSzPct val="85000"/>
              <a:buFont typeface="Wingdings" panose="05000000000000000000" pitchFamily="2" charset="2"/>
              <a:buChar char=""/>
            </a:pPr>
            <a:r>
              <a:rPr lang="en-US" sz="1800" b="0" i="0" u="none" strike="noStrike" dirty="0">
                <a:solidFill>
                  <a:srgbClr val="000000"/>
                </a:solidFill>
                <a:effectLst/>
                <a:latin typeface="Calibri" panose="020F0502020204030204" pitchFamily="34" charset="0"/>
              </a:rPr>
              <a:t>Rollout of  New TPA environment in Nigeria by the Global team scheduled for 05/09/23.</a:t>
            </a:r>
          </a:p>
          <a:p>
            <a:pPr marL="201613" indent="-201613" defTabSz="357708">
              <a:lnSpc>
                <a:spcPct val="140000"/>
              </a:lnSpc>
              <a:buClr>
                <a:schemeClr val="accent2"/>
              </a:buClr>
              <a:buSzPct val="85000"/>
              <a:buFont typeface="Wingdings" panose="05000000000000000000" pitchFamily="2" charset="2"/>
              <a:buChar char=""/>
            </a:pPr>
            <a:r>
              <a:rPr lang="en-GB" dirty="0"/>
              <a:t>Change in PM</a:t>
            </a:r>
          </a:p>
        </p:txBody>
      </p:sp>
      <p:graphicFrame>
        <p:nvGraphicFramePr>
          <p:cNvPr id="8" name="Table 8">
            <a:extLst>
              <a:ext uri="{FF2B5EF4-FFF2-40B4-BE49-F238E27FC236}">
                <a16:creationId xmlns:a16="http://schemas.microsoft.com/office/drawing/2014/main" id="{91E710E6-F44C-F23E-5196-61F41EB57AF7}"/>
              </a:ext>
            </a:extLst>
          </p:cNvPr>
          <p:cNvGraphicFramePr>
            <a:graphicFrameLocks noGrp="1"/>
          </p:cNvGraphicFramePr>
          <p:nvPr>
            <p:extLst>
              <p:ext uri="{D42A27DB-BD31-4B8C-83A1-F6EECF244321}">
                <p14:modId xmlns:p14="http://schemas.microsoft.com/office/powerpoint/2010/main" val="987682074"/>
              </p:ext>
            </p:extLst>
          </p:nvPr>
        </p:nvGraphicFramePr>
        <p:xfrm>
          <a:off x="622570" y="2697241"/>
          <a:ext cx="8013429" cy="2845937"/>
        </p:xfrm>
        <a:graphic>
          <a:graphicData uri="http://schemas.openxmlformats.org/drawingml/2006/table">
            <a:tbl>
              <a:tblPr firstRow="1" bandRow="1">
                <a:tableStyleId>{5C22544A-7EE6-4342-B048-85BDC9FD1C3A}</a:tableStyleId>
              </a:tblPr>
              <a:tblGrid>
                <a:gridCol w="2671143">
                  <a:extLst>
                    <a:ext uri="{9D8B030D-6E8A-4147-A177-3AD203B41FA5}">
                      <a16:colId xmlns:a16="http://schemas.microsoft.com/office/drawing/2014/main" val="1174454210"/>
                    </a:ext>
                  </a:extLst>
                </a:gridCol>
                <a:gridCol w="2671143">
                  <a:extLst>
                    <a:ext uri="{9D8B030D-6E8A-4147-A177-3AD203B41FA5}">
                      <a16:colId xmlns:a16="http://schemas.microsoft.com/office/drawing/2014/main" val="3571474341"/>
                    </a:ext>
                  </a:extLst>
                </a:gridCol>
                <a:gridCol w="2671143">
                  <a:extLst>
                    <a:ext uri="{9D8B030D-6E8A-4147-A177-3AD203B41FA5}">
                      <a16:colId xmlns:a16="http://schemas.microsoft.com/office/drawing/2014/main" val="495688368"/>
                    </a:ext>
                  </a:extLst>
                </a:gridCol>
              </a:tblGrid>
              <a:tr h="403211">
                <a:tc>
                  <a:txBody>
                    <a:bodyPr/>
                    <a:lstStyle/>
                    <a:p>
                      <a:r>
                        <a:rPr lang="en-GB" dirty="0"/>
                        <a:t>Activity</a:t>
                      </a:r>
                    </a:p>
                  </a:txBody>
                  <a:tcPr/>
                </a:tc>
                <a:tc>
                  <a:txBody>
                    <a:bodyPr/>
                    <a:lstStyle/>
                    <a:p>
                      <a:r>
                        <a:rPr lang="en-GB" dirty="0"/>
                        <a:t>Initial timeline</a:t>
                      </a:r>
                    </a:p>
                  </a:txBody>
                  <a:tcPr/>
                </a:tc>
                <a:tc>
                  <a:txBody>
                    <a:bodyPr/>
                    <a:lstStyle/>
                    <a:p>
                      <a:r>
                        <a:rPr lang="en-GB" dirty="0"/>
                        <a:t>Revised Timeline</a:t>
                      </a:r>
                    </a:p>
                  </a:txBody>
                  <a:tcPr/>
                </a:tc>
                <a:extLst>
                  <a:ext uri="{0D108BD9-81ED-4DB2-BD59-A6C34878D82A}">
                    <a16:rowId xmlns:a16="http://schemas.microsoft.com/office/drawing/2014/main" val="858743749"/>
                  </a:ext>
                </a:extLst>
              </a:tr>
              <a:tr h="295688">
                <a:tc>
                  <a:txBody>
                    <a:bodyPr/>
                    <a:lstStyle/>
                    <a:p>
                      <a:r>
                        <a:rPr lang="en-GB" sz="1600" dirty="0"/>
                        <a:t>Pilot Testing</a:t>
                      </a:r>
                    </a:p>
                  </a:txBody>
                  <a:tcPr/>
                </a:tc>
                <a:tc>
                  <a:txBody>
                    <a:bodyPr/>
                    <a:lstStyle/>
                    <a:p>
                      <a:r>
                        <a:rPr lang="en-GB" sz="1600" dirty="0"/>
                        <a:t>15/05 -15/06/23</a:t>
                      </a:r>
                    </a:p>
                  </a:txBody>
                  <a:tcPr/>
                </a:tc>
                <a:tc>
                  <a:txBody>
                    <a:bodyPr/>
                    <a:lstStyle/>
                    <a:p>
                      <a:pPr marL="0" algn="l" defTabSz="1219170" rtl="0" eaLnBrk="1" latinLnBrk="0" hangingPunct="1"/>
                      <a:r>
                        <a:rPr lang="en-GB" sz="1600" kern="1200" dirty="0">
                          <a:solidFill>
                            <a:schemeClr val="dk1"/>
                          </a:solidFill>
                          <a:latin typeface="+mn-lt"/>
                          <a:ea typeface="+mn-ea"/>
                          <a:cs typeface="+mn-cs"/>
                        </a:rPr>
                        <a:t>11 - 25/09/23</a:t>
                      </a:r>
                    </a:p>
                  </a:txBody>
                  <a:tcPr/>
                </a:tc>
                <a:extLst>
                  <a:ext uri="{0D108BD9-81ED-4DB2-BD59-A6C34878D82A}">
                    <a16:rowId xmlns:a16="http://schemas.microsoft.com/office/drawing/2014/main" val="2061585638"/>
                  </a:ext>
                </a:extLst>
              </a:tr>
              <a:tr h="403211">
                <a:tc>
                  <a:txBody>
                    <a:bodyPr/>
                    <a:lstStyle/>
                    <a:p>
                      <a:r>
                        <a:rPr lang="en-GB" sz="1600" dirty="0"/>
                        <a:t>Resolve issues from testing</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20/05 -15/07/23</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11/09 - 09/10/23</a:t>
                      </a:r>
                    </a:p>
                  </a:txBody>
                  <a:tcPr/>
                </a:tc>
                <a:extLst>
                  <a:ext uri="{0D108BD9-81ED-4DB2-BD59-A6C34878D82A}">
                    <a16:rowId xmlns:a16="http://schemas.microsoft.com/office/drawing/2014/main" val="2858791451"/>
                  </a:ext>
                </a:extLst>
              </a:tr>
              <a:tr h="4032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Review entire feedback/test experience/(Go/No go decision)</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600" kern="1200" dirty="0">
                        <a:solidFill>
                          <a:schemeClr val="dk1"/>
                        </a:solidFill>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01-07/07/23</a:t>
                      </a:r>
                    </a:p>
                    <a:p>
                      <a:endParaRPr lang="en-GB"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09 -16/10/23</a:t>
                      </a:r>
                    </a:p>
                  </a:txBody>
                  <a:tcPr/>
                </a:tc>
                <a:extLst>
                  <a:ext uri="{0D108BD9-81ED-4DB2-BD59-A6C34878D82A}">
                    <a16:rowId xmlns:a16="http://schemas.microsoft.com/office/drawing/2014/main" val="459996130"/>
                  </a:ext>
                </a:extLst>
              </a:tr>
              <a:tr h="58344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Batch 1 Migration starts (With a “GO” decision)</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15/07/23</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latin typeface="+mn-lt"/>
                          <a:ea typeface="+mn-ea"/>
                          <a:cs typeface="+mn-cs"/>
                        </a:rPr>
                        <a:t>23/10/23</a:t>
                      </a:r>
                    </a:p>
                  </a:txBody>
                  <a:tcPr/>
                </a:tc>
                <a:extLst>
                  <a:ext uri="{0D108BD9-81ED-4DB2-BD59-A6C34878D82A}">
                    <a16:rowId xmlns:a16="http://schemas.microsoft.com/office/drawing/2014/main" val="1124479909"/>
                  </a:ext>
                </a:extLst>
              </a:tr>
            </a:tbl>
          </a:graphicData>
        </a:graphic>
      </p:graphicFrame>
    </p:spTree>
    <p:extLst>
      <p:ext uri="{BB962C8B-B14F-4D97-AF65-F5344CB8AC3E}">
        <p14:creationId xmlns:p14="http://schemas.microsoft.com/office/powerpoint/2010/main" val="21143160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E1DEF0FF-EC90-4566-9274-C2CA55F8CF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5" progId="TCLayout.ActiveDocument.1">
                  <p:embed/>
                </p:oleObj>
              </mc:Choice>
              <mc:Fallback>
                <p:oleObj name="think-cell Slide" r:id="rId10" imgW="592" imgH="595" progId="TCLayout.ActiveDocument.1">
                  <p:embed/>
                  <p:pic>
                    <p:nvPicPr>
                      <p:cNvPr id="11" name="Object 10" hidden="1">
                        <a:extLst>
                          <a:ext uri="{FF2B5EF4-FFF2-40B4-BE49-F238E27FC236}">
                            <a16:creationId xmlns:a16="http://schemas.microsoft.com/office/drawing/2014/main" id="{E1DEF0FF-EC90-4566-9274-C2CA55F8CF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E2B17EE6-452A-489E-A40E-EF9F5C48B78A}"/>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err="1">
              <a:ln>
                <a:noFill/>
              </a:ln>
              <a:solidFill>
                <a:srgbClr val="FFFFFF"/>
              </a:solidFill>
              <a:effectLst/>
              <a:uLnTx/>
              <a:uFillTx/>
              <a:latin typeface="ShellBold" panose="00000800000000000000" pitchFamily="50" charset="0"/>
              <a:ea typeface="+mn-ea"/>
              <a:cs typeface="+mn-cs"/>
              <a:sym typeface="ShellBold" panose="00000800000000000000" pitchFamily="50" charset="0"/>
            </a:endParaRPr>
          </a:p>
        </p:txBody>
      </p:sp>
      <p:sp>
        <p:nvSpPr>
          <p:cNvPr id="18" name="Title 17">
            <a:extLst>
              <a:ext uri="{FF2B5EF4-FFF2-40B4-BE49-F238E27FC236}">
                <a16:creationId xmlns:a16="http://schemas.microsoft.com/office/drawing/2014/main" id="{6799765E-2416-4A80-896C-13E07845139A}"/>
              </a:ext>
            </a:extLst>
          </p:cNvPr>
          <p:cNvSpPr>
            <a:spLocks noGrp="1"/>
          </p:cNvSpPr>
          <p:nvPr>
            <p:ph type="title"/>
          </p:nvPr>
        </p:nvSpPr>
        <p:spPr>
          <a:xfrm>
            <a:off x="307288" y="100747"/>
            <a:ext cx="9331827" cy="465744"/>
          </a:xfrm>
        </p:spPr>
        <p:txBody>
          <a:bodyPr vert="horz"/>
          <a:lstStyle/>
          <a:p>
            <a:r>
              <a:rPr lang="en-US" dirty="0"/>
              <a:t>Proposed Implementation Plan</a:t>
            </a:r>
            <a:endParaRPr lang="en-GB" sz="1600" dirty="0"/>
          </a:p>
        </p:txBody>
      </p:sp>
      <p:graphicFrame>
        <p:nvGraphicFramePr>
          <p:cNvPr id="4" name="Table 4">
            <a:extLst>
              <a:ext uri="{FF2B5EF4-FFF2-40B4-BE49-F238E27FC236}">
                <a16:creationId xmlns:a16="http://schemas.microsoft.com/office/drawing/2014/main" id="{41EF2FFE-CAA9-478E-8942-56D847DF807A}"/>
              </a:ext>
            </a:extLst>
          </p:cNvPr>
          <p:cNvGraphicFramePr>
            <a:graphicFrameLocks noGrp="1"/>
          </p:cNvGraphicFramePr>
          <p:nvPr/>
        </p:nvGraphicFramePr>
        <p:xfrm>
          <a:off x="307287" y="732464"/>
          <a:ext cx="11403746" cy="5583020"/>
        </p:xfrm>
        <a:graphic>
          <a:graphicData uri="http://schemas.openxmlformats.org/drawingml/2006/table">
            <a:tbl>
              <a:tblPr firstRow="1" bandRow="1">
                <a:tableStyleId>{5C22544A-7EE6-4342-B048-85BDC9FD1C3A}</a:tableStyleId>
              </a:tblPr>
              <a:tblGrid>
                <a:gridCol w="1678492">
                  <a:extLst>
                    <a:ext uri="{9D8B030D-6E8A-4147-A177-3AD203B41FA5}">
                      <a16:colId xmlns:a16="http://schemas.microsoft.com/office/drawing/2014/main" val="2635586812"/>
                    </a:ext>
                  </a:extLst>
                </a:gridCol>
                <a:gridCol w="442057">
                  <a:extLst>
                    <a:ext uri="{9D8B030D-6E8A-4147-A177-3AD203B41FA5}">
                      <a16:colId xmlns:a16="http://schemas.microsoft.com/office/drawing/2014/main" val="268228974"/>
                    </a:ext>
                  </a:extLst>
                </a:gridCol>
                <a:gridCol w="442057">
                  <a:extLst>
                    <a:ext uri="{9D8B030D-6E8A-4147-A177-3AD203B41FA5}">
                      <a16:colId xmlns:a16="http://schemas.microsoft.com/office/drawing/2014/main" val="302079703"/>
                    </a:ext>
                  </a:extLst>
                </a:gridCol>
                <a:gridCol w="442057">
                  <a:extLst>
                    <a:ext uri="{9D8B030D-6E8A-4147-A177-3AD203B41FA5}">
                      <a16:colId xmlns:a16="http://schemas.microsoft.com/office/drawing/2014/main" val="514770760"/>
                    </a:ext>
                  </a:extLst>
                </a:gridCol>
                <a:gridCol w="442057">
                  <a:extLst>
                    <a:ext uri="{9D8B030D-6E8A-4147-A177-3AD203B41FA5}">
                      <a16:colId xmlns:a16="http://schemas.microsoft.com/office/drawing/2014/main" val="1964997605"/>
                    </a:ext>
                  </a:extLst>
                </a:gridCol>
                <a:gridCol w="442057">
                  <a:extLst>
                    <a:ext uri="{9D8B030D-6E8A-4147-A177-3AD203B41FA5}">
                      <a16:colId xmlns:a16="http://schemas.microsoft.com/office/drawing/2014/main" val="3785618079"/>
                    </a:ext>
                  </a:extLst>
                </a:gridCol>
                <a:gridCol w="442057">
                  <a:extLst>
                    <a:ext uri="{9D8B030D-6E8A-4147-A177-3AD203B41FA5}">
                      <a16:colId xmlns:a16="http://schemas.microsoft.com/office/drawing/2014/main" val="3435321212"/>
                    </a:ext>
                  </a:extLst>
                </a:gridCol>
                <a:gridCol w="442057">
                  <a:extLst>
                    <a:ext uri="{9D8B030D-6E8A-4147-A177-3AD203B41FA5}">
                      <a16:colId xmlns:a16="http://schemas.microsoft.com/office/drawing/2014/main" val="3296703104"/>
                    </a:ext>
                  </a:extLst>
                </a:gridCol>
                <a:gridCol w="442057">
                  <a:extLst>
                    <a:ext uri="{9D8B030D-6E8A-4147-A177-3AD203B41FA5}">
                      <a16:colId xmlns:a16="http://schemas.microsoft.com/office/drawing/2014/main" val="3004439460"/>
                    </a:ext>
                  </a:extLst>
                </a:gridCol>
                <a:gridCol w="442057">
                  <a:extLst>
                    <a:ext uri="{9D8B030D-6E8A-4147-A177-3AD203B41FA5}">
                      <a16:colId xmlns:a16="http://schemas.microsoft.com/office/drawing/2014/main" val="2312493352"/>
                    </a:ext>
                  </a:extLst>
                </a:gridCol>
                <a:gridCol w="442057">
                  <a:extLst>
                    <a:ext uri="{9D8B030D-6E8A-4147-A177-3AD203B41FA5}">
                      <a16:colId xmlns:a16="http://schemas.microsoft.com/office/drawing/2014/main" val="48644697"/>
                    </a:ext>
                  </a:extLst>
                </a:gridCol>
                <a:gridCol w="442057">
                  <a:extLst>
                    <a:ext uri="{9D8B030D-6E8A-4147-A177-3AD203B41FA5}">
                      <a16:colId xmlns:a16="http://schemas.microsoft.com/office/drawing/2014/main" val="3176340417"/>
                    </a:ext>
                  </a:extLst>
                </a:gridCol>
                <a:gridCol w="442057">
                  <a:extLst>
                    <a:ext uri="{9D8B030D-6E8A-4147-A177-3AD203B41FA5}">
                      <a16:colId xmlns:a16="http://schemas.microsoft.com/office/drawing/2014/main" val="2357796436"/>
                    </a:ext>
                  </a:extLst>
                </a:gridCol>
                <a:gridCol w="442057">
                  <a:extLst>
                    <a:ext uri="{9D8B030D-6E8A-4147-A177-3AD203B41FA5}">
                      <a16:colId xmlns:a16="http://schemas.microsoft.com/office/drawing/2014/main" val="2422320479"/>
                    </a:ext>
                  </a:extLst>
                </a:gridCol>
                <a:gridCol w="442057">
                  <a:extLst>
                    <a:ext uri="{9D8B030D-6E8A-4147-A177-3AD203B41FA5}">
                      <a16:colId xmlns:a16="http://schemas.microsoft.com/office/drawing/2014/main" val="1371673459"/>
                    </a:ext>
                  </a:extLst>
                </a:gridCol>
                <a:gridCol w="442057">
                  <a:extLst>
                    <a:ext uri="{9D8B030D-6E8A-4147-A177-3AD203B41FA5}">
                      <a16:colId xmlns:a16="http://schemas.microsoft.com/office/drawing/2014/main" val="4190419343"/>
                    </a:ext>
                  </a:extLst>
                </a:gridCol>
                <a:gridCol w="442057">
                  <a:extLst>
                    <a:ext uri="{9D8B030D-6E8A-4147-A177-3AD203B41FA5}">
                      <a16:colId xmlns:a16="http://schemas.microsoft.com/office/drawing/2014/main" val="172119539"/>
                    </a:ext>
                  </a:extLst>
                </a:gridCol>
                <a:gridCol w="442057">
                  <a:extLst>
                    <a:ext uri="{9D8B030D-6E8A-4147-A177-3AD203B41FA5}">
                      <a16:colId xmlns:a16="http://schemas.microsoft.com/office/drawing/2014/main" val="3249120903"/>
                    </a:ext>
                  </a:extLst>
                </a:gridCol>
                <a:gridCol w="442057">
                  <a:extLst>
                    <a:ext uri="{9D8B030D-6E8A-4147-A177-3AD203B41FA5}">
                      <a16:colId xmlns:a16="http://schemas.microsoft.com/office/drawing/2014/main" val="2729252389"/>
                    </a:ext>
                  </a:extLst>
                </a:gridCol>
                <a:gridCol w="442057">
                  <a:extLst>
                    <a:ext uri="{9D8B030D-6E8A-4147-A177-3AD203B41FA5}">
                      <a16:colId xmlns:a16="http://schemas.microsoft.com/office/drawing/2014/main" val="1068034946"/>
                    </a:ext>
                  </a:extLst>
                </a:gridCol>
                <a:gridCol w="442057">
                  <a:extLst>
                    <a:ext uri="{9D8B030D-6E8A-4147-A177-3AD203B41FA5}">
                      <a16:colId xmlns:a16="http://schemas.microsoft.com/office/drawing/2014/main" val="370145112"/>
                    </a:ext>
                  </a:extLst>
                </a:gridCol>
                <a:gridCol w="442057">
                  <a:extLst>
                    <a:ext uri="{9D8B030D-6E8A-4147-A177-3AD203B41FA5}">
                      <a16:colId xmlns:a16="http://schemas.microsoft.com/office/drawing/2014/main" val="3425560481"/>
                    </a:ext>
                  </a:extLst>
                </a:gridCol>
                <a:gridCol w="442057">
                  <a:extLst>
                    <a:ext uri="{9D8B030D-6E8A-4147-A177-3AD203B41FA5}">
                      <a16:colId xmlns:a16="http://schemas.microsoft.com/office/drawing/2014/main" val="61662615"/>
                    </a:ext>
                  </a:extLst>
                </a:gridCol>
              </a:tblGrid>
              <a:tr h="227841">
                <a:tc>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2023</a:t>
                      </a: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Feb</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Mar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Apr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May</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Jun</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Jul</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Aug</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Sep</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Oct</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Nov</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Dec</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extLst>
                  <a:ext uri="{0D108BD9-81ED-4DB2-BD59-A6C34878D82A}">
                    <a16:rowId xmlns:a16="http://schemas.microsoft.com/office/drawing/2014/main" val="2166331556"/>
                  </a:ext>
                </a:extLst>
              </a:tr>
              <a:tr h="473377">
                <a:tc>
                  <a:txBody>
                    <a:bodyPr/>
                    <a:lstStyle/>
                    <a:p>
                      <a:pPr algn="ctr"/>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967247801"/>
                  </a:ext>
                </a:extLst>
              </a:tr>
              <a:tr h="1417816">
                <a:tc>
                  <a:txBody>
                    <a:bodyPr/>
                    <a:lstStyle/>
                    <a:p>
                      <a:pPr algn="l"/>
                      <a:r>
                        <a:rPr lang="en-US" sz="1200" b="1" dirty="0">
                          <a:latin typeface="ShellMedium" panose="00000600000000000000" charset="0"/>
                        </a:rPr>
                        <a:t>Hardware Provisioning and Platform testing</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3129086313"/>
                  </a:ext>
                </a:extLst>
              </a:tr>
              <a:tr h="1065402">
                <a:tc>
                  <a:txBody>
                    <a:bodyPr/>
                    <a:lstStyle/>
                    <a:p>
                      <a:pPr algn="l"/>
                      <a:r>
                        <a:rPr lang="en-US" sz="1200" b="1" dirty="0">
                          <a:latin typeface="ShellMedium" panose="00000600000000000000" charset="0"/>
                        </a:rPr>
                        <a:t>Support Organization</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2197478427"/>
                  </a:ext>
                </a:extLst>
              </a:tr>
              <a:tr h="803917">
                <a:tc>
                  <a:txBody>
                    <a:bodyPr/>
                    <a:lstStyle/>
                    <a:p>
                      <a:pPr algn="l"/>
                      <a:r>
                        <a:rPr lang="en-US" sz="1200" b="1" dirty="0">
                          <a:latin typeface="ShellMedium" panose="00000600000000000000" charset="0"/>
                        </a:rPr>
                        <a:t>Improve and Rebrand</a:t>
                      </a:r>
                    </a:p>
                  </a:txBody>
                  <a:tcPr anchor="ct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1871417520"/>
                  </a:ext>
                </a:extLst>
              </a:tr>
              <a:tr h="796954">
                <a:tc>
                  <a:txBody>
                    <a:bodyPr/>
                    <a:lstStyle/>
                    <a:p>
                      <a:pPr algn="l"/>
                      <a:r>
                        <a:rPr lang="en-US" sz="1200" b="1" dirty="0">
                          <a:latin typeface="ShellMedium" panose="00000600000000000000" charset="0"/>
                        </a:rPr>
                        <a:t>Migrations</a:t>
                      </a: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3511000634"/>
                  </a:ext>
                </a:extLst>
              </a:tr>
              <a:tr h="796954">
                <a:tc>
                  <a:txBody>
                    <a:bodyPr/>
                    <a:lstStyle/>
                    <a:p>
                      <a:pPr algn="l"/>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2996335801"/>
                  </a:ext>
                </a:extLst>
              </a:tr>
            </a:tbl>
          </a:graphicData>
        </a:graphic>
      </p:graphicFrame>
      <p:sp>
        <p:nvSpPr>
          <p:cNvPr id="102" name="Diamond 101">
            <a:extLst>
              <a:ext uri="{FF2B5EF4-FFF2-40B4-BE49-F238E27FC236}">
                <a16:creationId xmlns:a16="http://schemas.microsoft.com/office/drawing/2014/main" id="{01EB72B6-425B-4BEA-8770-A1D91917DF29}"/>
              </a:ext>
            </a:extLst>
          </p:cNvPr>
          <p:cNvSpPr/>
          <p:nvPr/>
        </p:nvSpPr>
        <p:spPr>
          <a:xfrm>
            <a:off x="10357083" y="442603"/>
            <a:ext cx="176406" cy="18932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sp>
        <p:nvSpPr>
          <p:cNvPr id="104" name="Text Placeholder 2">
            <a:extLst>
              <a:ext uri="{FF2B5EF4-FFF2-40B4-BE49-F238E27FC236}">
                <a16:creationId xmlns:a16="http://schemas.microsoft.com/office/drawing/2014/main" id="{5ED9C6B5-A10C-4096-BA37-86D7D50D7633}"/>
              </a:ext>
            </a:extLst>
          </p:cNvPr>
          <p:cNvSpPr>
            <a:spLocks noGrp="1"/>
          </p:cNvSpPr>
          <p:nvPr>
            <p:custDataLst>
              <p:tags r:id="rId3"/>
            </p:custDataLst>
          </p:nvPr>
        </p:nvSpPr>
        <p:spPr bwMode="auto">
          <a:xfrm>
            <a:off x="8736872" y="467480"/>
            <a:ext cx="524461" cy="183048"/>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Major Milestone</a:t>
            </a:r>
          </a:p>
        </p:txBody>
      </p:sp>
      <p:sp>
        <p:nvSpPr>
          <p:cNvPr id="79" name="5-Point Star 24">
            <a:extLst>
              <a:ext uri="{FF2B5EF4-FFF2-40B4-BE49-F238E27FC236}">
                <a16:creationId xmlns:a16="http://schemas.microsoft.com/office/drawing/2014/main" id="{171A35E4-15E9-465D-88BF-CC0B2A327CDA}"/>
              </a:ext>
            </a:extLst>
          </p:cNvPr>
          <p:cNvSpPr/>
          <p:nvPr/>
        </p:nvSpPr>
        <p:spPr>
          <a:xfrm>
            <a:off x="8438936" y="401719"/>
            <a:ext cx="173925" cy="189114"/>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80" name="Text Placeholder 2">
            <a:extLst>
              <a:ext uri="{FF2B5EF4-FFF2-40B4-BE49-F238E27FC236}">
                <a16:creationId xmlns:a16="http://schemas.microsoft.com/office/drawing/2014/main" id="{A6FA01D9-0290-4AA2-83E5-6CA18A87C19B}"/>
              </a:ext>
            </a:extLst>
          </p:cNvPr>
          <p:cNvSpPr>
            <a:spLocks noGrp="1"/>
          </p:cNvSpPr>
          <p:nvPr>
            <p:custDataLst>
              <p:tags r:id="rId4"/>
            </p:custDataLst>
          </p:nvPr>
        </p:nvSpPr>
        <p:spPr bwMode="auto">
          <a:xfrm>
            <a:off x="10506075" y="466725"/>
            <a:ext cx="524461" cy="183048"/>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Decision </a:t>
            </a:r>
          </a:p>
        </p:txBody>
      </p:sp>
      <p:sp>
        <p:nvSpPr>
          <p:cNvPr id="8" name="Rectangle: Rounded Corners 7">
            <a:extLst>
              <a:ext uri="{FF2B5EF4-FFF2-40B4-BE49-F238E27FC236}">
                <a16:creationId xmlns:a16="http://schemas.microsoft.com/office/drawing/2014/main" id="{780FDCB0-F34E-A354-2B7F-5D55EA4D32DE}"/>
              </a:ext>
            </a:extLst>
          </p:cNvPr>
          <p:cNvSpPr/>
          <p:nvPr/>
        </p:nvSpPr>
        <p:spPr>
          <a:xfrm>
            <a:off x="3602733" y="1475138"/>
            <a:ext cx="1019602"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Setup test hardware platform</a:t>
            </a:r>
          </a:p>
        </p:txBody>
      </p:sp>
      <p:sp>
        <p:nvSpPr>
          <p:cNvPr id="9" name="Rectangle: Rounded Corners 8">
            <a:extLst>
              <a:ext uri="{FF2B5EF4-FFF2-40B4-BE49-F238E27FC236}">
                <a16:creationId xmlns:a16="http://schemas.microsoft.com/office/drawing/2014/main" id="{698B3B43-EEB1-573C-7BBE-B2B5DD96768E}"/>
              </a:ext>
            </a:extLst>
          </p:cNvPr>
          <p:cNvSpPr/>
          <p:nvPr/>
        </p:nvSpPr>
        <p:spPr>
          <a:xfrm>
            <a:off x="2894202" y="1845652"/>
            <a:ext cx="2155970"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test scripts for existing applications</a:t>
            </a:r>
          </a:p>
        </p:txBody>
      </p:sp>
      <p:sp>
        <p:nvSpPr>
          <p:cNvPr id="12" name="Rectangle: Rounded Corners 11">
            <a:extLst>
              <a:ext uri="{FF2B5EF4-FFF2-40B4-BE49-F238E27FC236}">
                <a16:creationId xmlns:a16="http://schemas.microsoft.com/office/drawing/2014/main" id="{4D88D044-BE80-A894-4995-B7B51EDCCF2B}"/>
              </a:ext>
            </a:extLst>
          </p:cNvPr>
          <p:cNvSpPr/>
          <p:nvPr/>
        </p:nvSpPr>
        <p:spPr>
          <a:xfrm>
            <a:off x="6423538" y="2162790"/>
            <a:ext cx="1664962" cy="197796"/>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Identify and Onboard Testers</a:t>
            </a:r>
          </a:p>
        </p:txBody>
      </p:sp>
      <p:sp>
        <p:nvSpPr>
          <p:cNvPr id="13" name="Rectangle: Rounded Corners 12">
            <a:extLst>
              <a:ext uri="{FF2B5EF4-FFF2-40B4-BE49-F238E27FC236}">
                <a16:creationId xmlns:a16="http://schemas.microsoft.com/office/drawing/2014/main" id="{5C101547-2308-5C4D-7246-5A64ADB2DC4F}"/>
              </a:ext>
            </a:extLst>
          </p:cNvPr>
          <p:cNvSpPr/>
          <p:nvPr/>
        </p:nvSpPr>
        <p:spPr>
          <a:xfrm>
            <a:off x="8269553" y="1933319"/>
            <a:ext cx="474615" cy="45894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Run Pilot </a:t>
            </a:r>
            <a:r>
              <a:rPr kumimoji="0" lang="en-US" sz="7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testing</a:t>
            </a:r>
          </a:p>
        </p:txBody>
      </p:sp>
      <p:sp>
        <p:nvSpPr>
          <p:cNvPr id="14" name="Rectangle: Rounded Corners 13">
            <a:extLst>
              <a:ext uri="{FF2B5EF4-FFF2-40B4-BE49-F238E27FC236}">
                <a16:creationId xmlns:a16="http://schemas.microsoft.com/office/drawing/2014/main" id="{80FB1040-AB26-E2B0-2C4F-1436712F6738}"/>
              </a:ext>
            </a:extLst>
          </p:cNvPr>
          <p:cNvSpPr/>
          <p:nvPr/>
        </p:nvSpPr>
        <p:spPr>
          <a:xfrm>
            <a:off x="3036418" y="2924627"/>
            <a:ext cx="3294435" cy="222890"/>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Review support organisation and optimise</a:t>
            </a:r>
          </a:p>
        </p:txBody>
      </p:sp>
      <p:sp>
        <p:nvSpPr>
          <p:cNvPr id="15" name="Rectangle: Rounded Corners 14">
            <a:extLst>
              <a:ext uri="{FF2B5EF4-FFF2-40B4-BE49-F238E27FC236}">
                <a16:creationId xmlns:a16="http://schemas.microsoft.com/office/drawing/2014/main" id="{99FEA65C-096C-939F-A5ED-C949A07F3C2F}"/>
              </a:ext>
            </a:extLst>
          </p:cNvPr>
          <p:cNvSpPr/>
          <p:nvPr/>
        </p:nvSpPr>
        <p:spPr>
          <a:xfrm>
            <a:off x="4152550" y="3234169"/>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O</a:t>
            </a:r>
            <a:r>
              <a:rPr kumimoji="0" lang="en-GB" sz="800" b="0" i="0" u="none" strike="noStrike" kern="1200" cap="none" spc="0" normalizeH="0" baseline="0" noProof="0" dirty="0" err="1">
                <a:ln>
                  <a:noFill/>
                </a:ln>
                <a:solidFill>
                  <a:srgbClr val="595959"/>
                </a:solidFill>
                <a:effectLst/>
                <a:uLnTx/>
                <a:uFillTx/>
                <a:latin typeface="Futura Medium" panose="00000400000000000000" pitchFamily="2" charset="0"/>
                <a:ea typeface="+mn-ea"/>
                <a:cs typeface="+mn-cs"/>
              </a:rPr>
              <a:t>ptimise</a:t>
            </a:r>
            <a:r>
              <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 Request &amp; onboarding process</a:t>
            </a:r>
          </a:p>
        </p:txBody>
      </p:sp>
      <p:sp>
        <p:nvSpPr>
          <p:cNvPr id="16" name="Rectangle: Rounded Corners 15">
            <a:extLst>
              <a:ext uri="{FF2B5EF4-FFF2-40B4-BE49-F238E27FC236}">
                <a16:creationId xmlns:a16="http://schemas.microsoft.com/office/drawing/2014/main" id="{5AB49BB7-B0B6-3C55-B4EB-7841FBC2A78B}"/>
              </a:ext>
            </a:extLst>
          </p:cNvPr>
          <p:cNvSpPr/>
          <p:nvPr/>
        </p:nvSpPr>
        <p:spPr>
          <a:xfrm>
            <a:off x="8268230" y="2457802"/>
            <a:ext cx="792337" cy="205378"/>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dirty="0">
                <a:solidFill>
                  <a:srgbClr val="595959"/>
                </a:solidFill>
                <a:latin typeface="Futura Medium" panose="00000400000000000000" pitchFamily="2" charset="0"/>
              </a:rPr>
              <a:t>Resolve issues from testing</a:t>
            </a:r>
            <a:endPar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7" name="Rectangle: Rounded Corners 16">
            <a:extLst>
              <a:ext uri="{FF2B5EF4-FFF2-40B4-BE49-F238E27FC236}">
                <a16:creationId xmlns:a16="http://schemas.microsoft.com/office/drawing/2014/main" id="{23E7E5A7-8F3C-53E8-5FF8-13963DD6050B}"/>
              </a:ext>
            </a:extLst>
          </p:cNvPr>
          <p:cNvSpPr/>
          <p:nvPr/>
        </p:nvSpPr>
        <p:spPr>
          <a:xfrm>
            <a:off x="4145559" y="3562738"/>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Develop User guides and support documentations</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9" name="Rectangle: Rounded Corners 18">
            <a:extLst>
              <a:ext uri="{FF2B5EF4-FFF2-40B4-BE49-F238E27FC236}">
                <a16:creationId xmlns:a16="http://schemas.microsoft.com/office/drawing/2014/main" id="{0F53760E-977C-BA00-B34D-B7921DF822DD}"/>
              </a:ext>
            </a:extLst>
          </p:cNvPr>
          <p:cNvSpPr/>
          <p:nvPr/>
        </p:nvSpPr>
        <p:spPr>
          <a:xfrm>
            <a:off x="3288485" y="4004808"/>
            <a:ext cx="2265028"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Troubleshoot &amp; fix Platform Performance issues </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20" name="TextBox 19">
            <a:extLst>
              <a:ext uri="{FF2B5EF4-FFF2-40B4-BE49-F238E27FC236}">
                <a16:creationId xmlns:a16="http://schemas.microsoft.com/office/drawing/2014/main" id="{087BBBEE-9CC6-B39F-C2F7-E5C7EF9DA899}"/>
              </a:ext>
            </a:extLst>
          </p:cNvPr>
          <p:cNvSpPr txBox="1"/>
          <p:nvPr/>
        </p:nvSpPr>
        <p:spPr bwMode="auto">
          <a:xfrm>
            <a:off x="6333688" y="4009620"/>
            <a:ext cx="1237898"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Procure branding items</a:t>
            </a:r>
          </a:p>
        </p:txBody>
      </p:sp>
      <p:sp>
        <p:nvSpPr>
          <p:cNvPr id="21" name="TextBox 20">
            <a:extLst>
              <a:ext uri="{FF2B5EF4-FFF2-40B4-BE49-F238E27FC236}">
                <a16:creationId xmlns:a16="http://schemas.microsoft.com/office/drawing/2014/main" id="{51644FD6-BB6B-AD29-5858-A786ED84A0E0}"/>
              </a:ext>
            </a:extLst>
          </p:cNvPr>
          <p:cNvSpPr txBox="1"/>
          <p:nvPr/>
        </p:nvSpPr>
        <p:spPr bwMode="auto">
          <a:xfrm>
            <a:off x="5108895" y="4378294"/>
            <a:ext cx="6602122" cy="198832"/>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Execute Comms Plan</a:t>
            </a:r>
          </a:p>
        </p:txBody>
      </p:sp>
      <p:sp>
        <p:nvSpPr>
          <p:cNvPr id="22" name="TextBox 21">
            <a:extLst>
              <a:ext uri="{FF2B5EF4-FFF2-40B4-BE49-F238E27FC236}">
                <a16:creationId xmlns:a16="http://schemas.microsoft.com/office/drawing/2014/main" id="{A17585B6-4EC5-26FD-AE86-A391BA979D58}"/>
              </a:ext>
            </a:extLst>
          </p:cNvPr>
          <p:cNvSpPr txBox="1"/>
          <p:nvPr/>
        </p:nvSpPr>
        <p:spPr bwMode="auto">
          <a:xfrm>
            <a:off x="3767632" y="4359843"/>
            <a:ext cx="1181663"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Comms Plan</a:t>
            </a:r>
          </a:p>
        </p:txBody>
      </p:sp>
      <p:sp>
        <p:nvSpPr>
          <p:cNvPr id="23" name="Rectangle: Rounded Corners 22">
            <a:extLst>
              <a:ext uri="{FF2B5EF4-FFF2-40B4-BE49-F238E27FC236}">
                <a16:creationId xmlns:a16="http://schemas.microsoft.com/office/drawing/2014/main" id="{545FE9EB-5198-4CE8-246D-1EE079846FDB}"/>
              </a:ext>
            </a:extLst>
          </p:cNvPr>
          <p:cNvSpPr/>
          <p:nvPr/>
        </p:nvSpPr>
        <p:spPr>
          <a:xfrm>
            <a:off x="3508110" y="5200568"/>
            <a:ext cx="1099603"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Analyze user usage data</a:t>
            </a:r>
          </a:p>
        </p:txBody>
      </p:sp>
      <p:sp>
        <p:nvSpPr>
          <p:cNvPr id="25" name="Rectangle: Rounded Corners 24">
            <a:extLst>
              <a:ext uri="{FF2B5EF4-FFF2-40B4-BE49-F238E27FC236}">
                <a16:creationId xmlns:a16="http://schemas.microsoft.com/office/drawing/2014/main" id="{9A8E37E1-BA63-3635-D4B9-D48E4F97AD86}"/>
              </a:ext>
            </a:extLst>
          </p:cNvPr>
          <p:cNvSpPr/>
          <p:nvPr/>
        </p:nvSpPr>
        <p:spPr>
          <a:xfrm>
            <a:off x="9261333" y="4921983"/>
            <a:ext cx="2449700" cy="198833"/>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Migrate identified personnel in other functions</a:t>
            </a:r>
          </a:p>
        </p:txBody>
      </p:sp>
      <p:grpSp>
        <p:nvGrpSpPr>
          <p:cNvPr id="27" name="Group 26">
            <a:extLst>
              <a:ext uri="{FF2B5EF4-FFF2-40B4-BE49-F238E27FC236}">
                <a16:creationId xmlns:a16="http://schemas.microsoft.com/office/drawing/2014/main" id="{6669D7E0-780A-99CC-FA92-46D6006CD2B5}"/>
              </a:ext>
            </a:extLst>
          </p:cNvPr>
          <p:cNvGrpSpPr/>
          <p:nvPr/>
        </p:nvGrpSpPr>
        <p:grpSpPr>
          <a:xfrm>
            <a:off x="2446907" y="1286197"/>
            <a:ext cx="238511" cy="4209728"/>
            <a:chOff x="2610194" y="1067783"/>
            <a:chExt cx="180000" cy="5235582"/>
          </a:xfrm>
        </p:grpSpPr>
        <p:cxnSp>
          <p:nvCxnSpPr>
            <p:cNvPr id="28" name="Straight Connector 27">
              <a:extLst>
                <a:ext uri="{FF2B5EF4-FFF2-40B4-BE49-F238E27FC236}">
                  <a16:creationId xmlns:a16="http://schemas.microsoft.com/office/drawing/2014/main" id="{171EFDDB-37FF-5613-3841-7CE79341A099}"/>
                </a:ext>
              </a:extLst>
            </p:cNvPr>
            <p:cNvCxnSpPr>
              <a:cxnSpLocks/>
            </p:cNvCxnSpPr>
            <p:nvPr/>
          </p:nvCxnSpPr>
          <p:spPr>
            <a:xfrm>
              <a:off x="2700194" y="1249360"/>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D973320B-15E6-99F3-4275-CF9FFA21B18F}"/>
                </a:ext>
              </a:extLst>
            </p:cNvPr>
            <p:cNvSpPr/>
            <p:nvPr/>
          </p:nvSpPr>
          <p:spPr>
            <a:xfrm>
              <a:off x="2610194"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30" name="Text Placeholder 2">
            <a:extLst>
              <a:ext uri="{FF2B5EF4-FFF2-40B4-BE49-F238E27FC236}">
                <a16:creationId xmlns:a16="http://schemas.microsoft.com/office/drawing/2014/main" id="{D83EDC92-3DF9-70E6-63C7-17C190CDD043}"/>
              </a:ext>
            </a:extLst>
          </p:cNvPr>
          <p:cNvSpPr>
            <a:spLocks noGrp="1"/>
          </p:cNvSpPr>
          <p:nvPr>
            <p:custDataLst>
              <p:tags r:id="rId5"/>
            </p:custDataLst>
          </p:nvPr>
        </p:nvSpPr>
        <p:spPr bwMode="auto">
          <a:xfrm>
            <a:off x="2144814" y="1038551"/>
            <a:ext cx="840479" cy="342700"/>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Hardware Strategy Agreed</a:t>
            </a:r>
          </a:p>
        </p:txBody>
      </p:sp>
      <p:grpSp>
        <p:nvGrpSpPr>
          <p:cNvPr id="31" name="Group 30">
            <a:extLst>
              <a:ext uri="{FF2B5EF4-FFF2-40B4-BE49-F238E27FC236}">
                <a16:creationId xmlns:a16="http://schemas.microsoft.com/office/drawing/2014/main" id="{7149B75A-8206-7826-E436-3A70D7625771}"/>
              </a:ext>
            </a:extLst>
          </p:cNvPr>
          <p:cNvGrpSpPr/>
          <p:nvPr/>
        </p:nvGrpSpPr>
        <p:grpSpPr>
          <a:xfrm>
            <a:off x="8671983" y="1288232"/>
            <a:ext cx="211999" cy="4218116"/>
            <a:chOff x="3876933" y="1067783"/>
            <a:chExt cx="180000" cy="5227193"/>
          </a:xfrm>
        </p:grpSpPr>
        <p:cxnSp>
          <p:nvCxnSpPr>
            <p:cNvPr id="64" name="Straight Connector 63">
              <a:extLst>
                <a:ext uri="{FF2B5EF4-FFF2-40B4-BE49-F238E27FC236}">
                  <a16:creationId xmlns:a16="http://schemas.microsoft.com/office/drawing/2014/main" id="{95CD6F11-8A66-A019-B4FB-3FF349FA8A20}"/>
                </a:ext>
              </a:extLst>
            </p:cNvPr>
            <p:cNvCxnSpPr>
              <a:cxnSpLocks/>
            </p:cNvCxnSpPr>
            <p:nvPr/>
          </p:nvCxnSpPr>
          <p:spPr>
            <a:xfrm>
              <a:off x="3966933" y="1240971"/>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EB6AF03A-661E-614C-426F-EA5F1F0D6D4C}"/>
                </a:ext>
              </a:extLst>
            </p:cNvPr>
            <p:cNvSpPr/>
            <p:nvPr/>
          </p:nvSpPr>
          <p:spPr>
            <a:xfrm>
              <a:off x="3876933"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66" name="Text Placeholder 2">
            <a:extLst>
              <a:ext uri="{FF2B5EF4-FFF2-40B4-BE49-F238E27FC236}">
                <a16:creationId xmlns:a16="http://schemas.microsoft.com/office/drawing/2014/main" id="{83A81E3A-5A03-2CD4-1C83-815EAF6118B0}"/>
              </a:ext>
            </a:extLst>
          </p:cNvPr>
          <p:cNvSpPr>
            <a:spLocks noGrp="1"/>
          </p:cNvSpPr>
          <p:nvPr>
            <p:custDataLst>
              <p:tags r:id="rId6"/>
            </p:custDataLst>
          </p:nvPr>
        </p:nvSpPr>
        <p:spPr bwMode="auto">
          <a:xfrm>
            <a:off x="8366831" y="1030560"/>
            <a:ext cx="792337" cy="291256"/>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Users to Migrate agreed by lines</a:t>
            </a:r>
          </a:p>
        </p:txBody>
      </p:sp>
      <p:sp>
        <p:nvSpPr>
          <p:cNvPr id="69" name="5-Point Star 24">
            <a:extLst>
              <a:ext uri="{FF2B5EF4-FFF2-40B4-BE49-F238E27FC236}">
                <a16:creationId xmlns:a16="http://schemas.microsoft.com/office/drawing/2014/main" id="{F35914C9-E54E-5FAD-07F7-4611853885FD}"/>
              </a:ext>
            </a:extLst>
          </p:cNvPr>
          <p:cNvSpPr/>
          <p:nvPr/>
        </p:nvSpPr>
        <p:spPr>
          <a:xfrm>
            <a:off x="9147776" y="1048978"/>
            <a:ext cx="177469" cy="179802"/>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70" name="Text Placeholder 2">
            <a:extLst>
              <a:ext uri="{FF2B5EF4-FFF2-40B4-BE49-F238E27FC236}">
                <a16:creationId xmlns:a16="http://schemas.microsoft.com/office/drawing/2014/main" id="{B27A2D83-9218-E9B3-3B85-44A71754C0F6}"/>
              </a:ext>
            </a:extLst>
          </p:cNvPr>
          <p:cNvSpPr>
            <a:spLocks noGrp="1"/>
          </p:cNvSpPr>
          <p:nvPr>
            <p:custDataLst>
              <p:tags r:id="rId7"/>
            </p:custDataLst>
          </p:nvPr>
        </p:nvSpPr>
        <p:spPr bwMode="auto">
          <a:xfrm>
            <a:off x="8703270" y="904709"/>
            <a:ext cx="1066480" cy="125851"/>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1" i="0" u="none" strike="noStrike" kern="1200" cap="none" spc="0" normalizeH="0" baseline="0" noProof="0" dirty="0">
                <a:ln>
                  <a:noFill/>
                </a:ln>
                <a:solidFill>
                  <a:srgbClr val="595959"/>
                </a:solidFill>
                <a:effectLst/>
                <a:uLnTx/>
                <a:uFillTx/>
                <a:latin typeface="Futura Medium"/>
                <a:ea typeface="+mn-ea"/>
                <a:cs typeface="Arial"/>
                <a:sym typeface="Futura Medium"/>
              </a:rPr>
              <a:t>Migration begins</a:t>
            </a:r>
          </a:p>
        </p:txBody>
      </p:sp>
      <p:cxnSp>
        <p:nvCxnSpPr>
          <p:cNvPr id="73" name="Straight Connector 72">
            <a:extLst>
              <a:ext uri="{FF2B5EF4-FFF2-40B4-BE49-F238E27FC236}">
                <a16:creationId xmlns:a16="http://schemas.microsoft.com/office/drawing/2014/main" id="{3E50A3B1-23EB-3545-D9E5-1EFB93D9E745}"/>
              </a:ext>
            </a:extLst>
          </p:cNvPr>
          <p:cNvCxnSpPr>
            <a:cxnSpLocks/>
          </p:cNvCxnSpPr>
          <p:nvPr/>
        </p:nvCxnSpPr>
        <p:spPr>
          <a:xfrm>
            <a:off x="9257770" y="1284748"/>
            <a:ext cx="0" cy="3874231"/>
          </a:xfrm>
          <a:prstGeom prst="line">
            <a:avLst/>
          </a:prstGeom>
          <a:ln w="38100" cmpd="sng">
            <a:solidFill>
              <a:srgbClr val="F2A406"/>
            </a:solidFill>
            <a:prstDash val="soli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948DC57-C17D-B323-CB90-BE2BEB700085}"/>
              </a:ext>
            </a:extLst>
          </p:cNvPr>
          <p:cNvSpPr/>
          <p:nvPr/>
        </p:nvSpPr>
        <p:spPr>
          <a:xfrm>
            <a:off x="7952092" y="5197414"/>
            <a:ext cx="829478"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Batch  users into phases</a:t>
            </a:r>
          </a:p>
        </p:txBody>
      </p:sp>
    </p:spTree>
    <p:extLst>
      <p:ext uri="{BB962C8B-B14F-4D97-AF65-F5344CB8AC3E}">
        <p14:creationId xmlns:p14="http://schemas.microsoft.com/office/powerpoint/2010/main" val="33365917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E1DEF0FF-EC90-4566-9274-C2CA55F8CF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5" progId="TCLayout.ActiveDocument.1">
                  <p:embed/>
                </p:oleObj>
              </mc:Choice>
              <mc:Fallback>
                <p:oleObj name="think-cell Slide" r:id="rId10" imgW="592" imgH="595" progId="TCLayout.ActiveDocument.1">
                  <p:embed/>
                  <p:pic>
                    <p:nvPicPr>
                      <p:cNvPr id="11" name="Object 10" hidden="1">
                        <a:extLst>
                          <a:ext uri="{FF2B5EF4-FFF2-40B4-BE49-F238E27FC236}">
                            <a16:creationId xmlns:a16="http://schemas.microsoft.com/office/drawing/2014/main" id="{E1DEF0FF-EC90-4566-9274-C2CA55F8CF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E2B17EE6-452A-489E-A40E-EF9F5C48B78A}"/>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err="1">
              <a:ln>
                <a:noFill/>
              </a:ln>
              <a:solidFill>
                <a:srgbClr val="FFFFFF"/>
              </a:solidFill>
              <a:effectLst/>
              <a:uLnTx/>
              <a:uFillTx/>
              <a:latin typeface="ShellBold" panose="00000800000000000000" pitchFamily="50" charset="0"/>
              <a:ea typeface="+mn-ea"/>
              <a:cs typeface="+mn-cs"/>
              <a:sym typeface="ShellBold" panose="00000800000000000000" pitchFamily="50" charset="0"/>
            </a:endParaRPr>
          </a:p>
        </p:txBody>
      </p:sp>
      <p:sp>
        <p:nvSpPr>
          <p:cNvPr id="18" name="Title 17">
            <a:extLst>
              <a:ext uri="{FF2B5EF4-FFF2-40B4-BE49-F238E27FC236}">
                <a16:creationId xmlns:a16="http://schemas.microsoft.com/office/drawing/2014/main" id="{6799765E-2416-4A80-896C-13E07845139A}"/>
              </a:ext>
            </a:extLst>
          </p:cNvPr>
          <p:cNvSpPr>
            <a:spLocks noGrp="1"/>
          </p:cNvSpPr>
          <p:nvPr>
            <p:ph type="title"/>
          </p:nvPr>
        </p:nvSpPr>
        <p:spPr>
          <a:xfrm>
            <a:off x="307288" y="100747"/>
            <a:ext cx="9331827" cy="465744"/>
          </a:xfrm>
        </p:spPr>
        <p:txBody>
          <a:bodyPr vert="horz"/>
          <a:lstStyle/>
          <a:p>
            <a:r>
              <a:rPr lang="en-US" dirty="0"/>
              <a:t>Previous Implementation Plan</a:t>
            </a:r>
            <a:endParaRPr lang="en-GB" sz="1600" dirty="0"/>
          </a:p>
        </p:txBody>
      </p:sp>
      <p:graphicFrame>
        <p:nvGraphicFramePr>
          <p:cNvPr id="4" name="Table 4">
            <a:extLst>
              <a:ext uri="{FF2B5EF4-FFF2-40B4-BE49-F238E27FC236}">
                <a16:creationId xmlns:a16="http://schemas.microsoft.com/office/drawing/2014/main" id="{41EF2FFE-CAA9-478E-8942-56D847DF807A}"/>
              </a:ext>
            </a:extLst>
          </p:cNvPr>
          <p:cNvGraphicFramePr>
            <a:graphicFrameLocks noGrp="1"/>
          </p:cNvGraphicFramePr>
          <p:nvPr/>
        </p:nvGraphicFramePr>
        <p:xfrm>
          <a:off x="307287" y="732464"/>
          <a:ext cx="11403746" cy="5583020"/>
        </p:xfrm>
        <a:graphic>
          <a:graphicData uri="http://schemas.openxmlformats.org/drawingml/2006/table">
            <a:tbl>
              <a:tblPr firstRow="1" bandRow="1">
                <a:tableStyleId>{5C22544A-7EE6-4342-B048-85BDC9FD1C3A}</a:tableStyleId>
              </a:tblPr>
              <a:tblGrid>
                <a:gridCol w="1678492">
                  <a:extLst>
                    <a:ext uri="{9D8B030D-6E8A-4147-A177-3AD203B41FA5}">
                      <a16:colId xmlns:a16="http://schemas.microsoft.com/office/drawing/2014/main" val="2635586812"/>
                    </a:ext>
                  </a:extLst>
                </a:gridCol>
                <a:gridCol w="442057">
                  <a:extLst>
                    <a:ext uri="{9D8B030D-6E8A-4147-A177-3AD203B41FA5}">
                      <a16:colId xmlns:a16="http://schemas.microsoft.com/office/drawing/2014/main" val="268228974"/>
                    </a:ext>
                  </a:extLst>
                </a:gridCol>
                <a:gridCol w="442057">
                  <a:extLst>
                    <a:ext uri="{9D8B030D-6E8A-4147-A177-3AD203B41FA5}">
                      <a16:colId xmlns:a16="http://schemas.microsoft.com/office/drawing/2014/main" val="302079703"/>
                    </a:ext>
                  </a:extLst>
                </a:gridCol>
                <a:gridCol w="442057">
                  <a:extLst>
                    <a:ext uri="{9D8B030D-6E8A-4147-A177-3AD203B41FA5}">
                      <a16:colId xmlns:a16="http://schemas.microsoft.com/office/drawing/2014/main" val="514770760"/>
                    </a:ext>
                  </a:extLst>
                </a:gridCol>
                <a:gridCol w="442057">
                  <a:extLst>
                    <a:ext uri="{9D8B030D-6E8A-4147-A177-3AD203B41FA5}">
                      <a16:colId xmlns:a16="http://schemas.microsoft.com/office/drawing/2014/main" val="1964997605"/>
                    </a:ext>
                  </a:extLst>
                </a:gridCol>
                <a:gridCol w="442057">
                  <a:extLst>
                    <a:ext uri="{9D8B030D-6E8A-4147-A177-3AD203B41FA5}">
                      <a16:colId xmlns:a16="http://schemas.microsoft.com/office/drawing/2014/main" val="3785618079"/>
                    </a:ext>
                  </a:extLst>
                </a:gridCol>
                <a:gridCol w="442057">
                  <a:extLst>
                    <a:ext uri="{9D8B030D-6E8A-4147-A177-3AD203B41FA5}">
                      <a16:colId xmlns:a16="http://schemas.microsoft.com/office/drawing/2014/main" val="3435321212"/>
                    </a:ext>
                  </a:extLst>
                </a:gridCol>
                <a:gridCol w="442057">
                  <a:extLst>
                    <a:ext uri="{9D8B030D-6E8A-4147-A177-3AD203B41FA5}">
                      <a16:colId xmlns:a16="http://schemas.microsoft.com/office/drawing/2014/main" val="3296703104"/>
                    </a:ext>
                  </a:extLst>
                </a:gridCol>
                <a:gridCol w="442057">
                  <a:extLst>
                    <a:ext uri="{9D8B030D-6E8A-4147-A177-3AD203B41FA5}">
                      <a16:colId xmlns:a16="http://schemas.microsoft.com/office/drawing/2014/main" val="3004439460"/>
                    </a:ext>
                  </a:extLst>
                </a:gridCol>
                <a:gridCol w="442057">
                  <a:extLst>
                    <a:ext uri="{9D8B030D-6E8A-4147-A177-3AD203B41FA5}">
                      <a16:colId xmlns:a16="http://schemas.microsoft.com/office/drawing/2014/main" val="2312493352"/>
                    </a:ext>
                  </a:extLst>
                </a:gridCol>
                <a:gridCol w="442057">
                  <a:extLst>
                    <a:ext uri="{9D8B030D-6E8A-4147-A177-3AD203B41FA5}">
                      <a16:colId xmlns:a16="http://schemas.microsoft.com/office/drawing/2014/main" val="48644697"/>
                    </a:ext>
                  </a:extLst>
                </a:gridCol>
                <a:gridCol w="442057">
                  <a:extLst>
                    <a:ext uri="{9D8B030D-6E8A-4147-A177-3AD203B41FA5}">
                      <a16:colId xmlns:a16="http://schemas.microsoft.com/office/drawing/2014/main" val="3176340417"/>
                    </a:ext>
                  </a:extLst>
                </a:gridCol>
                <a:gridCol w="442057">
                  <a:extLst>
                    <a:ext uri="{9D8B030D-6E8A-4147-A177-3AD203B41FA5}">
                      <a16:colId xmlns:a16="http://schemas.microsoft.com/office/drawing/2014/main" val="2357796436"/>
                    </a:ext>
                  </a:extLst>
                </a:gridCol>
                <a:gridCol w="442057">
                  <a:extLst>
                    <a:ext uri="{9D8B030D-6E8A-4147-A177-3AD203B41FA5}">
                      <a16:colId xmlns:a16="http://schemas.microsoft.com/office/drawing/2014/main" val="2422320479"/>
                    </a:ext>
                  </a:extLst>
                </a:gridCol>
                <a:gridCol w="442057">
                  <a:extLst>
                    <a:ext uri="{9D8B030D-6E8A-4147-A177-3AD203B41FA5}">
                      <a16:colId xmlns:a16="http://schemas.microsoft.com/office/drawing/2014/main" val="1371673459"/>
                    </a:ext>
                  </a:extLst>
                </a:gridCol>
                <a:gridCol w="442057">
                  <a:extLst>
                    <a:ext uri="{9D8B030D-6E8A-4147-A177-3AD203B41FA5}">
                      <a16:colId xmlns:a16="http://schemas.microsoft.com/office/drawing/2014/main" val="4190419343"/>
                    </a:ext>
                  </a:extLst>
                </a:gridCol>
                <a:gridCol w="442057">
                  <a:extLst>
                    <a:ext uri="{9D8B030D-6E8A-4147-A177-3AD203B41FA5}">
                      <a16:colId xmlns:a16="http://schemas.microsoft.com/office/drawing/2014/main" val="172119539"/>
                    </a:ext>
                  </a:extLst>
                </a:gridCol>
                <a:gridCol w="442057">
                  <a:extLst>
                    <a:ext uri="{9D8B030D-6E8A-4147-A177-3AD203B41FA5}">
                      <a16:colId xmlns:a16="http://schemas.microsoft.com/office/drawing/2014/main" val="3249120903"/>
                    </a:ext>
                  </a:extLst>
                </a:gridCol>
                <a:gridCol w="442057">
                  <a:extLst>
                    <a:ext uri="{9D8B030D-6E8A-4147-A177-3AD203B41FA5}">
                      <a16:colId xmlns:a16="http://schemas.microsoft.com/office/drawing/2014/main" val="2729252389"/>
                    </a:ext>
                  </a:extLst>
                </a:gridCol>
                <a:gridCol w="442057">
                  <a:extLst>
                    <a:ext uri="{9D8B030D-6E8A-4147-A177-3AD203B41FA5}">
                      <a16:colId xmlns:a16="http://schemas.microsoft.com/office/drawing/2014/main" val="1068034946"/>
                    </a:ext>
                  </a:extLst>
                </a:gridCol>
                <a:gridCol w="442057">
                  <a:extLst>
                    <a:ext uri="{9D8B030D-6E8A-4147-A177-3AD203B41FA5}">
                      <a16:colId xmlns:a16="http://schemas.microsoft.com/office/drawing/2014/main" val="370145112"/>
                    </a:ext>
                  </a:extLst>
                </a:gridCol>
                <a:gridCol w="442057">
                  <a:extLst>
                    <a:ext uri="{9D8B030D-6E8A-4147-A177-3AD203B41FA5}">
                      <a16:colId xmlns:a16="http://schemas.microsoft.com/office/drawing/2014/main" val="3425560481"/>
                    </a:ext>
                  </a:extLst>
                </a:gridCol>
                <a:gridCol w="442057">
                  <a:extLst>
                    <a:ext uri="{9D8B030D-6E8A-4147-A177-3AD203B41FA5}">
                      <a16:colId xmlns:a16="http://schemas.microsoft.com/office/drawing/2014/main" val="61662615"/>
                    </a:ext>
                  </a:extLst>
                </a:gridCol>
              </a:tblGrid>
              <a:tr h="227841">
                <a:tc>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2023</a:t>
                      </a: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Feb</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Mar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Apr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May</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Jun</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Jul</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Aug</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Sep</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Oct</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Nov</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Dec</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extLst>
                  <a:ext uri="{0D108BD9-81ED-4DB2-BD59-A6C34878D82A}">
                    <a16:rowId xmlns:a16="http://schemas.microsoft.com/office/drawing/2014/main" val="2166331556"/>
                  </a:ext>
                </a:extLst>
              </a:tr>
              <a:tr h="473377">
                <a:tc>
                  <a:txBody>
                    <a:bodyPr/>
                    <a:lstStyle/>
                    <a:p>
                      <a:pPr algn="ctr"/>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967247801"/>
                  </a:ext>
                </a:extLst>
              </a:tr>
              <a:tr h="1417816">
                <a:tc>
                  <a:txBody>
                    <a:bodyPr/>
                    <a:lstStyle/>
                    <a:p>
                      <a:pPr algn="l"/>
                      <a:r>
                        <a:rPr lang="en-US" sz="1200" b="1" dirty="0">
                          <a:latin typeface="ShellMedium" panose="00000600000000000000" charset="0"/>
                        </a:rPr>
                        <a:t>Hardware Provisioning and Platform testing</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3129086313"/>
                  </a:ext>
                </a:extLst>
              </a:tr>
              <a:tr h="1065402">
                <a:tc>
                  <a:txBody>
                    <a:bodyPr/>
                    <a:lstStyle/>
                    <a:p>
                      <a:pPr algn="l"/>
                      <a:r>
                        <a:rPr lang="en-US" sz="1200" b="1" dirty="0">
                          <a:latin typeface="ShellMedium" panose="00000600000000000000" charset="0"/>
                        </a:rPr>
                        <a:t>Support Organization</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2197478427"/>
                  </a:ext>
                </a:extLst>
              </a:tr>
              <a:tr h="803917">
                <a:tc>
                  <a:txBody>
                    <a:bodyPr/>
                    <a:lstStyle/>
                    <a:p>
                      <a:pPr algn="l"/>
                      <a:r>
                        <a:rPr lang="en-US" sz="1200" b="1" dirty="0">
                          <a:latin typeface="ShellMedium" panose="00000600000000000000" charset="0"/>
                        </a:rPr>
                        <a:t>Improve and Rebrand</a:t>
                      </a:r>
                    </a:p>
                  </a:txBody>
                  <a:tcPr anchor="ct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1871417520"/>
                  </a:ext>
                </a:extLst>
              </a:tr>
              <a:tr h="796954">
                <a:tc>
                  <a:txBody>
                    <a:bodyPr/>
                    <a:lstStyle/>
                    <a:p>
                      <a:pPr algn="l"/>
                      <a:r>
                        <a:rPr lang="en-US" sz="1200" b="1" dirty="0">
                          <a:latin typeface="ShellMedium" panose="00000600000000000000" charset="0"/>
                        </a:rPr>
                        <a:t>Migrations</a:t>
                      </a: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3511000634"/>
                  </a:ext>
                </a:extLst>
              </a:tr>
              <a:tr h="796954">
                <a:tc>
                  <a:txBody>
                    <a:bodyPr/>
                    <a:lstStyle/>
                    <a:p>
                      <a:pPr algn="l"/>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2996335801"/>
                  </a:ext>
                </a:extLst>
              </a:tr>
            </a:tbl>
          </a:graphicData>
        </a:graphic>
      </p:graphicFrame>
      <p:sp>
        <p:nvSpPr>
          <p:cNvPr id="102" name="Diamond 101">
            <a:extLst>
              <a:ext uri="{FF2B5EF4-FFF2-40B4-BE49-F238E27FC236}">
                <a16:creationId xmlns:a16="http://schemas.microsoft.com/office/drawing/2014/main" id="{01EB72B6-425B-4BEA-8770-A1D91917DF29}"/>
              </a:ext>
            </a:extLst>
          </p:cNvPr>
          <p:cNvSpPr/>
          <p:nvPr/>
        </p:nvSpPr>
        <p:spPr>
          <a:xfrm>
            <a:off x="10357083" y="442603"/>
            <a:ext cx="176406" cy="189323"/>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sp>
        <p:nvSpPr>
          <p:cNvPr id="104" name="Text Placeholder 2">
            <a:extLst>
              <a:ext uri="{FF2B5EF4-FFF2-40B4-BE49-F238E27FC236}">
                <a16:creationId xmlns:a16="http://schemas.microsoft.com/office/drawing/2014/main" id="{5ED9C6B5-A10C-4096-BA37-86D7D50D7633}"/>
              </a:ext>
            </a:extLst>
          </p:cNvPr>
          <p:cNvSpPr>
            <a:spLocks noGrp="1"/>
          </p:cNvSpPr>
          <p:nvPr>
            <p:custDataLst>
              <p:tags r:id="rId3"/>
            </p:custDataLst>
          </p:nvPr>
        </p:nvSpPr>
        <p:spPr bwMode="auto">
          <a:xfrm>
            <a:off x="8736872" y="467480"/>
            <a:ext cx="524461" cy="183048"/>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Major Milestone</a:t>
            </a:r>
          </a:p>
        </p:txBody>
      </p:sp>
      <p:sp>
        <p:nvSpPr>
          <p:cNvPr id="79" name="5-Point Star 24">
            <a:extLst>
              <a:ext uri="{FF2B5EF4-FFF2-40B4-BE49-F238E27FC236}">
                <a16:creationId xmlns:a16="http://schemas.microsoft.com/office/drawing/2014/main" id="{171A35E4-15E9-465D-88BF-CC0B2A327CDA}"/>
              </a:ext>
            </a:extLst>
          </p:cNvPr>
          <p:cNvSpPr/>
          <p:nvPr/>
        </p:nvSpPr>
        <p:spPr>
          <a:xfrm>
            <a:off x="8438936" y="401719"/>
            <a:ext cx="173925" cy="189114"/>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80" name="Text Placeholder 2">
            <a:extLst>
              <a:ext uri="{FF2B5EF4-FFF2-40B4-BE49-F238E27FC236}">
                <a16:creationId xmlns:a16="http://schemas.microsoft.com/office/drawing/2014/main" id="{A6FA01D9-0290-4AA2-83E5-6CA18A87C19B}"/>
              </a:ext>
            </a:extLst>
          </p:cNvPr>
          <p:cNvSpPr>
            <a:spLocks noGrp="1"/>
          </p:cNvSpPr>
          <p:nvPr>
            <p:custDataLst>
              <p:tags r:id="rId4"/>
            </p:custDataLst>
          </p:nvPr>
        </p:nvSpPr>
        <p:spPr bwMode="auto">
          <a:xfrm>
            <a:off x="10506075" y="466725"/>
            <a:ext cx="524461" cy="183048"/>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Decision </a:t>
            </a:r>
          </a:p>
        </p:txBody>
      </p:sp>
      <p:sp>
        <p:nvSpPr>
          <p:cNvPr id="8" name="Rectangle: Rounded Corners 7">
            <a:extLst>
              <a:ext uri="{FF2B5EF4-FFF2-40B4-BE49-F238E27FC236}">
                <a16:creationId xmlns:a16="http://schemas.microsoft.com/office/drawing/2014/main" id="{780FDCB0-F34E-A354-2B7F-5D55EA4D32DE}"/>
              </a:ext>
            </a:extLst>
          </p:cNvPr>
          <p:cNvSpPr/>
          <p:nvPr/>
        </p:nvSpPr>
        <p:spPr>
          <a:xfrm>
            <a:off x="3602733" y="1475138"/>
            <a:ext cx="1019602"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Setup test hardware platform</a:t>
            </a:r>
          </a:p>
        </p:txBody>
      </p:sp>
      <p:sp>
        <p:nvSpPr>
          <p:cNvPr id="9" name="Rectangle: Rounded Corners 8">
            <a:extLst>
              <a:ext uri="{FF2B5EF4-FFF2-40B4-BE49-F238E27FC236}">
                <a16:creationId xmlns:a16="http://schemas.microsoft.com/office/drawing/2014/main" id="{698B3B43-EEB1-573C-7BBE-B2B5DD96768E}"/>
              </a:ext>
            </a:extLst>
          </p:cNvPr>
          <p:cNvSpPr/>
          <p:nvPr/>
        </p:nvSpPr>
        <p:spPr>
          <a:xfrm>
            <a:off x="2894202" y="1845652"/>
            <a:ext cx="2155970"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test scripts for existing applications</a:t>
            </a:r>
          </a:p>
        </p:txBody>
      </p:sp>
      <p:sp>
        <p:nvSpPr>
          <p:cNvPr id="12" name="Rectangle: Rounded Corners 11">
            <a:extLst>
              <a:ext uri="{FF2B5EF4-FFF2-40B4-BE49-F238E27FC236}">
                <a16:creationId xmlns:a16="http://schemas.microsoft.com/office/drawing/2014/main" id="{4D88D044-BE80-A894-4995-B7B51EDCCF2B}"/>
              </a:ext>
            </a:extLst>
          </p:cNvPr>
          <p:cNvSpPr/>
          <p:nvPr/>
        </p:nvSpPr>
        <p:spPr>
          <a:xfrm>
            <a:off x="4077049" y="2216167"/>
            <a:ext cx="973123" cy="20825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Identify and Onboard Testers</a:t>
            </a:r>
          </a:p>
        </p:txBody>
      </p:sp>
      <p:sp>
        <p:nvSpPr>
          <p:cNvPr id="13" name="Rectangle: Rounded Corners 12">
            <a:extLst>
              <a:ext uri="{FF2B5EF4-FFF2-40B4-BE49-F238E27FC236}">
                <a16:creationId xmlns:a16="http://schemas.microsoft.com/office/drawing/2014/main" id="{5C101547-2308-5C4D-7246-5A64ADB2DC4F}"/>
              </a:ext>
            </a:extLst>
          </p:cNvPr>
          <p:cNvSpPr/>
          <p:nvPr/>
        </p:nvSpPr>
        <p:spPr>
          <a:xfrm>
            <a:off x="5108894" y="2224556"/>
            <a:ext cx="1325461" cy="20825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Run Pilot testing</a:t>
            </a:r>
          </a:p>
        </p:txBody>
      </p:sp>
      <p:sp>
        <p:nvSpPr>
          <p:cNvPr id="14" name="Rectangle: Rounded Corners 13">
            <a:extLst>
              <a:ext uri="{FF2B5EF4-FFF2-40B4-BE49-F238E27FC236}">
                <a16:creationId xmlns:a16="http://schemas.microsoft.com/office/drawing/2014/main" id="{80FB1040-AB26-E2B0-2C4F-1436712F6738}"/>
              </a:ext>
            </a:extLst>
          </p:cNvPr>
          <p:cNvSpPr/>
          <p:nvPr/>
        </p:nvSpPr>
        <p:spPr>
          <a:xfrm>
            <a:off x="3036418" y="2924627"/>
            <a:ext cx="3294435" cy="222890"/>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Futura Medium" panose="00000400000000000000" pitchFamily="2" charset="0"/>
                <a:ea typeface="+mn-ea"/>
                <a:cs typeface="+mn-cs"/>
              </a:rPr>
              <a:t>Review support organisation and optimise</a:t>
            </a:r>
          </a:p>
        </p:txBody>
      </p:sp>
      <p:sp>
        <p:nvSpPr>
          <p:cNvPr id="15" name="Rectangle: Rounded Corners 14">
            <a:extLst>
              <a:ext uri="{FF2B5EF4-FFF2-40B4-BE49-F238E27FC236}">
                <a16:creationId xmlns:a16="http://schemas.microsoft.com/office/drawing/2014/main" id="{99FEA65C-096C-939F-A5ED-C949A07F3C2F}"/>
              </a:ext>
            </a:extLst>
          </p:cNvPr>
          <p:cNvSpPr/>
          <p:nvPr/>
        </p:nvSpPr>
        <p:spPr>
          <a:xfrm>
            <a:off x="4152550" y="3234169"/>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O</a:t>
            </a:r>
            <a:r>
              <a:rPr kumimoji="0" lang="en-GB" sz="800" b="0" i="0" u="none" strike="noStrike" kern="1200" cap="none" spc="0" normalizeH="0" baseline="0" noProof="0" dirty="0" err="1">
                <a:ln>
                  <a:noFill/>
                </a:ln>
                <a:solidFill>
                  <a:srgbClr val="595959"/>
                </a:solidFill>
                <a:effectLst/>
                <a:uLnTx/>
                <a:uFillTx/>
                <a:latin typeface="Futura Medium" panose="00000400000000000000" pitchFamily="2" charset="0"/>
                <a:ea typeface="+mn-ea"/>
                <a:cs typeface="+mn-cs"/>
              </a:rPr>
              <a:t>ptimise</a:t>
            </a:r>
            <a:r>
              <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 Request &amp; onboarding process</a:t>
            </a:r>
          </a:p>
        </p:txBody>
      </p:sp>
      <p:sp>
        <p:nvSpPr>
          <p:cNvPr id="16" name="Rectangle: Rounded Corners 15">
            <a:extLst>
              <a:ext uri="{FF2B5EF4-FFF2-40B4-BE49-F238E27FC236}">
                <a16:creationId xmlns:a16="http://schemas.microsoft.com/office/drawing/2014/main" id="{5AB49BB7-B0B6-3C55-B4EB-7841FBC2A78B}"/>
              </a:ext>
            </a:extLst>
          </p:cNvPr>
          <p:cNvSpPr/>
          <p:nvPr/>
        </p:nvSpPr>
        <p:spPr>
          <a:xfrm>
            <a:off x="5108894" y="2526559"/>
            <a:ext cx="1736523"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dirty="0">
                <a:solidFill>
                  <a:srgbClr val="595959"/>
                </a:solidFill>
                <a:latin typeface="Futura Medium" panose="00000400000000000000" pitchFamily="2" charset="0"/>
              </a:rPr>
              <a:t>Resolve issues from testing</a:t>
            </a:r>
            <a:endPar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7" name="Rectangle: Rounded Corners 16">
            <a:extLst>
              <a:ext uri="{FF2B5EF4-FFF2-40B4-BE49-F238E27FC236}">
                <a16:creationId xmlns:a16="http://schemas.microsoft.com/office/drawing/2014/main" id="{23E7E5A7-8F3C-53E8-5FF8-13963DD6050B}"/>
              </a:ext>
            </a:extLst>
          </p:cNvPr>
          <p:cNvSpPr/>
          <p:nvPr/>
        </p:nvSpPr>
        <p:spPr>
          <a:xfrm>
            <a:off x="4145559" y="3562738"/>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Develop User guides and support documentations</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9" name="Rectangle: Rounded Corners 18">
            <a:extLst>
              <a:ext uri="{FF2B5EF4-FFF2-40B4-BE49-F238E27FC236}">
                <a16:creationId xmlns:a16="http://schemas.microsoft.com/office/drawing/2014/main" id="{0F53760E-977C-BA00-B34D-B7921DF822DD}"/>
              </a:ext>
            </a:extLst>
          </p:cNvPr>
          <p:cNvSpPr/>
          <p:nvPr/>
        </p:nvSpPr>
        <p:spPr>
          <a:xfrm>
            <a:off x="3288485" y="4004808"/>
            <a:ext cx="2265028"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Troubleshoot &amp; fix Platform Performance issues </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20" name="TextBox 19">
            <a:extLst>
              <a:ext uri="{FF2B5EF4-FFF2-40B4-BE49-F238E27FC236}">
                <a16:creationId xmlns:a16="http://schemas.microsoft.com/office/drawing/2014/main" id="{087BBBEE-9CC6-B39F-C2F7-E5C7EF9DA899}"/>
              </a:ext>
            </a:extLst>
          </p:cNvPr>
          <p:cNvSpPr txBox="1"/>
          <p:nvPr/>
        </p:nvSpPr>
        <p:spPr bwMode="auto">
          <a:xfrm>
            <a:off x="6333688" y="4009620"/>
            <a:ext cx="1237898"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Procure branding items</a:t>
            </a:r>
          </a:p>
        </p:txBody>
      </p:sp>
      <p:sp>
        <p:nvSpPr>
          <p:cNvPr id="21" name="TextBox 20">
            <a:extLst>
              <a:ext uri="{FF2B5EF4-FFF2-40B4-BE49-F238E27FC236}">
                <a16:creationId xmlns:a16="http://schemas.microsoft.com/office/drawing/2014/main" id="{51644FD6-BB6B-AD29-5858-A786ED84A0E0}"/>
              </a:ext>
            </a:extLst>
          </p:cNvPr>
          <p:cNvSpPr txBox="1"/>
          <p:nvPr/>
        </p:nvSpPr>
        <p:spPr bwMode="auto">
          <a:xfrm>
            <a:off x="5108895" y="4378294"/>
            <a:ext cx="6602122" cy="198832"/>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Execute Comms Plan</a:t>
            </a:r>
          </a:p>
        </p:txBody>
      </p:sp>
      <p:sp>
        <p:nvSpPr>
          <p:cNvPr id="22" name="TextBox 21">
            <a:extLst>
              <a:ext uri="{FF2B5EF4-FFF2-40B4-BE49-F238E27FC236}">
                <a16:creationId xmlns:a16="http://schemas.microsoft.com/office/drawing/2014/main" id="{A17585B6-4EC5-26FD-AE86-A391BA979D58}"/>
              </a:ext>
            </a:extLst>
          </p:cNvPr>
          <p:cNvSpPr txBox="1"/>
          <p:nvPr/>
        </p:nvSpPr>
        <p:spPr bwMode="auto">
          <a:xfrm>
            <a:off x="3767632" y="4359843"/>
            <a:ext cx="1181663"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Comms Plan</a:t>
            </a:r>
          </a:p>
        </p:txBody>
      </p:sp>
      <p:sp>
        <p:nvSpPr>
          <p:cNvPr id="23" name="Rectangle: Rounded Corners 22">
            <a:extLst>
              <a:ext uri="{FF2B5EF4-FFF2-40B4-BE49-F238E27FC236}">
                <a16:creationId xmlns:a16="http://schemas.microsoft.com/office/drawing/2014/main" id="{545FE9EB-5198-4CE8-246D-1EE079846FDB}"/>
              </a:ext>
            </a:extLst>
          </p:cNvPr>
          <p:cNvSpPr/>
          <p:nvPr/>
        </p:nvSpPr>
        <p:spPr>
          <a:xfrm>
            <a:off x="3508110" y="5200568"/>
            <a:ext cx="1099603"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Analyze user usage data</a:t>
            </a:r>
          </a:p>
        </p:txBody>
      </p:sp>
      <p:sp>
        <p:nvSpPr>
          <p:cNvPr id="25" name="Rectangle: Rounded Corners 24">
            <a:extLst>
              <a:ext uri="{FF2B5EF4-FFF2-40B4-BE49-F238E27FC236}">
                <a16:creationId xmlns:a16="http://schemas.microsoft.com/office/drawing/2014/main" id="{9A8E37E1-BA63-3635-D4B9-D48E4F97AD86}"/>
              </a:ext>
            </a:extLst>
          </p:cNvPr>
          <p:cNvSpPr/>
          <p:nvPr/>
        </p:nvSpPr>
        <p:spPr>
          <a:xfrm>
            <a:off x="6916438" y="4921983"/>
            <a:ext cx="4794595" cy="225671"/>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Futura Medium" panose="00000400000000000000" pitchFamily="2" charset="0"/>
                <a:ea typeface="+mn-ea"/>
                <a:cs typeface="+mn-cs"/>
              </a:rPr>
              <a:t>Migrate identified personnel in other functions</a:t>
            </a:r>
          </a:p>
        </p:txBody>
      </p:sp>
      <p:sp>
        <p:nvSpPr>
          <p:cNvPr id="26" name="Rectangle: Rounded Corners 25">
            <a:extLst>
              <a:ext uri="{FF2B5EF4-FFF2-40B4-BE49-F238E27FC236}">
                <a16:creationId xmlns:a16="http://schemas.microsoft.com/office/drawing/2014/main" id="{231E3749-50F1-0624-79DF-ADE782E94AE8}"/>
              </a:ext>
            </a:extLst>
          </p:cNvPr>
          <p:cNvSpPr/>
          <p:nvPr/>
        </p:nvSpPr>
        <p:spPr>
          <a:xfrm>
            <a:off x="4202884" y="4930373"/>
            <a:ext cx="1853967"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Pilot Users migrated for test</a:t>
            </a:r>
          </a:p>
        </p:txBody>
      </p:sp>
      <p:grpSp>
        <p:nvGrpSpPr>
          <p:cNvPr id="27" name="Group 26">
            <a:extLst>
              <a:ext uri="{FF2B5EF4-FFF2-40B4-BE49-F238E27FC236}">
                <a16:creationId xmlns:a16="http://schemas.microsoft.com/office/drawing/2014/main" id="{6669D7E0-780A-99CC-FA92-46D6006CD2B5}"/>
              </a:ext>
            </a:extLst>
          </p:cNvPr>
          <p:cNvGrpSpPr/>
          <p:nvPr/>
        </p:nvGrpSpPr>
        <p:grpSpPr>
          <a:xfrm>
            <a:off x="2446907" y="1286197"/>
            <a:ext cx="238511" cy="4209728"/>
            <a:chOff x="2610194" y="1067783"/>
            <a:chExt cx="180000" cy="5235582"/>
          </a:xfrm>
        </p:grpSpPr>
        <p:cxnSp>
          <p:nvCxnSpPr>
            <p:cNvPr id="28" name="Straight Connector 27">
              <a:extLst>
                <a:ext uri="{FF2B5EF4-FFF2-40B4-BE49-F238E27FC236}">
                  <a16:creationId xmlns:a16="http://schemas.microsoft.com/office/drawing/2014/main" id="{171EFDDB-37FF-5613-3841-7CE79341A099}"/>
                </a:ext>
              </a:extLst>
            </p:cNvPr>
            <p:cNvCxnSpPr>
              <a:cxnSpLocks/>
            </p:cNvCxnSpPr>
            <p:nvPr/>
          </p:nvCxnSpPr>
          <p:spPr>
            <a:xfrm>
              <a:off x="2700194" y="1249360"/>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D973320B-15E6-99F3-4275-CF9FFA21B18F}"/>
                </a:ext>
              </a:extLst>
            </p:cNvPr>
            <p:cNvSpPr/>
            <p:nvPr/>
          </p:nvSpPr>
          <p:spPr>
            <a:xfrm>
              <a:off x="2610194"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30" name="Text Placeholder 2">
            <a:extLst>
              <a:ext uri="{FF2B5EF4-FFF2-40B4-BE49-F238E27FC236}">
                <a16:creationId xmlns:a16="http://schemas.microsoft.com/office/drawing/2014/main" id="{D83EDC92-3DF9-70E6-63C7-17C190CDD043}"/>
              </a:ext>
            </a:extLst>
          </p:cNvPr>
          <p:cNvSpPr>
            <a:spLocks noGrp="1"/>
          </p:cNvSpPr>
          <p:nvPr>
            <p:custDataLst>
              <p:tags r:id="rId5"/>
            </p:custDataLst>
          </p:nvPr>
        </p:nvSpPr>
        <p:spPr bwMode="auto">
          <a:xfrm>
            <a:off x="2144814" y="1038551"/>
            <a:ext cx="840479" cy="342700"/>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Hardware Strategy Agreed</a:t>
            </a:r>
          </a:p>
        </p:txBody>
      </p:sp>
      <p:grpSp>
        <p:nvGrpSpPr>
          <p:cNvPr id="31" name="Group 30">
            <a:extLst>
              <a:ext uri="{FF2B5EF4-FFF2-40B4-BE49-F238E27FC236}">
                <a16:creationId xmlns:a16="http://schemas.microsoft.com/office/drawing/2014/main" id="{7149B75A-8206-7826-E436-3A70D7625771}"/>
              </a:ext>
            </a:extLst>
          </p:cNvPr>
          <p:cNvGrpSpPr/>
          <p:nvPr/>
        </p:nvGrpSpPr>
        <p:grpSpPr>
          <a:xfrm>
            <a:off x="6310864" y="1277809"/>
            <a:ext cx="211999" cy="4218116"/>
            <a:chOff x="3876933" y="1067783"/>
            <a:chExt cx="180000" cy="5227193"/>
          </a:xfrm>
        </p:grpSpPr>
        <p:cxnSp>
          <p:nvCxnSpPr>
            <p:cNvPr id="64" name="Straight Connector 63">
              <a:extLst>
                <a:ext uri="{FF2B5EF4-FFF2-40B4-BE49-F238E27FC236}">
                  <a16:creationId xmlns:a16="http://schemas.microsoft.com/office/drawing/2014/main" id="{95CD6F11-8A66-A019-B4FB-3FF349FA8A20}"/>
                </a:ext>
              </a:extLst>
            </p:cNvPr>
            <p:cNvCxnSpPr>
              <a:cxnSpLocks/>
            </p:cNvCxnSpPr>
            <p:nvPr/>
          </p:nvCxnSpPr>
          <p:spPr>
            <a:xfrm>
              <a:off x="3966933" y="1240971"/>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EB6AF03A-661E-614C-426F-EA5F1F0D6D4C}"/>
                </a:ext>
              </a:extLst>
            </p:cNvPr>
            <p:cNvSpPr/>
            <p:nvPr/>
          </p:nvSpPr>
          <p:spPr>
            <a:xfrm>
              <a:off x="3876933"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66" name="Text Placeholder 2">
            <a:extLst>
              <a:ext uri="{FF2B5EF4-FFF2-40B4-BE49-F238E27FC236}">
                <a16:creationId xmlns:a16="http://schemas.microsoft.com/office/drawing/2014/main" id="{83A81E3A-5A03-2CD4-1C83-815EAF6118B0}"/>
              </a:ext>
            </a:extLst>
          </p:cNvPr>
          <p:cNvSpPr>
            <a:spLocks noGrp="1"/>
          </p:cNvSpPr>
          <p:nvPr>
            <p:custDataLst>
              <p:tags r:id="rId6"/>
            </p:custDataLst>
          </p:nvPr>
        </p:nvSpPr>
        <p:spPr bwMode="auto">
          <a:xfrm>
            <a:off x="5958911" y="1030374"/>
            <a:ext cx="792337" cy="291256"/>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Users to Migrate agreed by lines</a:t>
            </a:r>
          </a:p>
        </p:txBody>
      </p:sp>
      <p:sp>
        <p:nvSpPr>
          <p:cNvPr id="69" name="5-Point Star 24">
            <a:extLst>
              <a:ext uri="{FF2B5EF4-FFF2-40B4-BE49-F238E27FC236}">
                <a16:creationId xmlns:a16="http://schemas.microsoft.com/office/drawing/2014/main" id="{F35914C9-E54E-5FAD-07F7-4611853885FD}"/>
              </a:ext>
            </a:extLst>
          </p:cNvPr>
          <p:cNvSpPr/>
          <p:nvPr/>
        </p:nvSpPr>
        <p:spPr>
          <a:xfrm>
            <a:off x="6814995" y="1175552"/>
            <a:ext cx="177469" cy="179802"/>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70" name="Text Placeholder 2">
            <a:extLst>
              <a:ext uri="{FF2B5EF4-FFF2-40B4-BE49-F238E27FC236}">
                <a16:creationId xmlns:a16="http://schemas.microsoft.com/office/drawing/2014/main" id="{B27A2D83-9218-E9B3-3B85-44A71754C0F6}"/>
              </a:ext>
            </a:extLst>
          </p:cNvPr>
          <p:cNvSpPr>
            <a:spLocks noGrp="1"/>
          </p:cNvSpPr>
          <p:nvPr>
            <p:custDataLst>
              <p:tags r:id="rId7"/>
            </p:custDataLst>
          </p:nvPr>
        </p:nvSpPr>
        <p:spPr bwMode="auto">
          <a:xfrm>
            <a:off x="6602076" y="1005038"/>
            <a:ext cx="1066480" cy="125851"/>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1" i="0" u="none" strike="noStrike" kern="1200" cap="none" spc="0" normalizeH="0" baseline="0" noProof="0" dirty="0">
                <a:ln>
                  <a:noFill/>
                </a:ln>
                <a:solidFill>
                  <a:srgbClr val="595959"/>
                </a:solidFill>
                <a:effectLst/>
                <a:uLnTx/>
                <a:uFillTx/>
                <a:latin typeface="Futura Medium"/>
                <a:ea typeface="+mn-ea"/>
                <a:cs typeface="Arial"/>
                <a:sym typeface="Futura Medium"/>
              </a:rPr>
              <a:t>Migration begins</a:t>
            </a:r>
          </a:p>
        </p:txBody>
      </p:sp>
      <p:cxnSp>
        <p:nvCxnSpPr>
          <p:cNvPr id="73" name="Straight Connector 72">
            <a:extLst>
              <a:ext uri="{FF2B5EF4-FFF2-40B4-BE49-F238E27FC236}">
                <a16:creationId xmlns:a16="http://schemas.microsoft.com/office/drawing/2014/main" id="{3E50A3B1-23EB-3545-D9E5-1EFB93D9E745}"/>
              </a:ext>
            </a:extLst>
          </p:cNvPr>
          <p:cNvCxnSpPr>
            <a:cxnSpLocks/>
          </p:cNvCxnSpPr>
          <p:nvPr/>
        </p:nvCxnSpPr>
        <p:spPr>
          <a:xfrm>
            <a:off x="6921597" y="1326943"/>
            <a:ext cx="0" cy="3874231"/>
          </a:xfrm>
          <a:prstGeom prst="line">
            <a:avLst/>
          </a:prstGeom>
          <a:ln w="38100" cmpd="sng">
            <a:solidFill>
              <a:srgbClr val="F2A406"/>
            </a:solidFill>
            <a:prstDash val="soli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948DC57-C17D-B323-CB90-BE2BEB700085}"/>
              </a:ext>
            </a:extLst>
          </p:cNvPr>
          <p:cNvSpPr/>
          <p:nvPr/>
        </p:nvSpPr>
        <p:spPr>
          <a:xfrm>
            <a:off x="4641586" y="5210092"/>
            <a:ext cx="829478"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Batch  users into phases</a:t>
            </a:r>
          </a:p>
        </p:txBody>
      </p:sp>
    </p:spTree>
    <p:extLst>
      <p:ext uri="{BB962C8B-B14F-4D97-AF65-F5344CB8AC3E}">
        <p14:creationId xmlns:p14="http://schemas.microsoft.com/office/powerpoint/2010/main" val="175068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9297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1Mt1hgFisxtPlpDywrOKm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Mt1hgFisxtPlpDywrOKm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2_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4.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3.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AFFAA0824-2060887869-3764</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https://nga001-sp.shell.com/sites/AFFAA0824/_layouts/15/DocIdRedir.aspx?ID=AFFAA0824-2060887869-3764</Url>
      <Description>AFFAA0824-2060887869-3764</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8F5A7B-539E-4AE2-B901-152ED5578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B9FAD3-FC96-4928-A136-4145133127B2}">
  <ds:schemaRefs>
    <ds:schemaRef ds:uri="http://schemas.microsoft.com/sharepoint/events"/>
  </ds:schemaRefs>
</ds:datastoreItem>
</file>

<file path=customXml/itemProps3.xml><?xml version="1.0" encoding="utf-8"?>
<ds:datastoreItem xmlns:ds="http://schemas.openxmlformats.org/officeDocument/2006/customXml" ds:itemID="{BC3DF378-93A5-4C9F-ADAE-4AF30173FFCB}">
  <ds:schemaRefs>
    <ds:schemaRef ds:uri="office.server.policy"/>
  </ds:schemaRefs>
</ds:datastoreItem>
</file>

<file path=customXml/itemProps4.xml><?xml version="1.0" encoding="utf-8"?>
<ds:datastoreItem xmlns:ds="http://schemas.openxmlformats.org/officeDocument/2006/customXml" ds:itemID="{1A0E9526-14DB-492C-8AD5-0CEE3D39CB6F}">
  <ds:schemaRefs>
    <ds:schemaRef ds:uri="42099b78-aeef-456d-b5fd-c8cc8be2b78d"/>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schemas.microsoft.com/sharepoint/v4"/>
    <ds:schemaRef ds:uri="http://schemas.microsoft.com/office/2006/documentManagement/types"/>
    <ds:schemaRef ds:uri="http://schemas.microsoft.com/sharepoint/v3"/>
    <ds:schemaRef ds:uri="http://www.w3.org/XML/1998/namespace"/>
    <ds:schemaRef ds:uri="http://purl.org/dc/dcmitype/"/>
  </ds:schemaRefs>
</ds:datastoreItem>
</file>

<file path=customXml/itemProps5.xml><?xml version="1.0" encoding="utf-8"?>
<ds:datastoreItem xmlns:ds="http://schemas.openxmlformats.org/officeDocument/2006/customXml" ds:itemID="{4196E4C2-B6D7-4B39-8101-FDE88DF38873}">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24569</TotalTime>
  <Words>1031</Words>
  <Application>Microsoft Office PowerPoint</Application>
  <PresentationFormat>Widescreen</PresentationFormat>
  <Paragraphs>264</Paragraphs>
  <Slides>6</Slides>
  <Notes>4</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6</vt:i4>
      </vt:variant>
    </vt:vector>
  </HeadingPairs>
  <TitlesOfParts>
    <vt:vector size="23" baseType="lpstr">
      <vt:lpstr>Arial</vt:lpstr>
      <vt:lpstr>Calibri</vt:lpstr>
      <vt:lpstr>Calibri Light</vt:lpstr>
      <vt:lpstr>Futura Bold</vt:lpstr>
      <vt:lpstr>Futura Medium</vt:lpstr>
      <vt:lpstr>Josefin Sans</vt:lpstr>
      <vt:lpstr>ShellBold</vt:lpstr>
      <vt:lpstr>ShellLight</vt:lpstr>
      <vt:lpstr>ShellMedium</vt:lpstr>
      <vt:lpstr>Wingdings</vt:lpstr>
      <vt:lpstr>Wingdings 3</vt:lpstr>
      <vt:lpstr>Shell_CF_RDS598</vt:lpstr>
      <vt:lpstr>1_Shell_CF_RDS598</vt:lpstr>
      <vt:lpstr>2_Shell_CF_RDS598</vt:lpstr>
      <vt:lpstr>Shell layouts with footer</vt:lpstr>
      <vt:lpstr>Office Theme</vt:lpstr>
      <vt:lpstr>think-cell Slide</vt:lpstr>
      <vt:lpstr>Optimization of ETSOM Global Charges to save $1M ($440K by Dec 2023 &amp; $560K by 2024)</vt:lpstr>
      <vt:lpstr>Status Update</vt:lpstr>
      <vt:lpstr>Time Adjustments</vt:lpstr>
      <vt:lpstr>Proposed Implementation Plan</vt:lpstr>
      <vt:lpstr>Previous Implementation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Onyeugwuakazi, Michael CB SPDC-PTIV/ZNN</cp:lastModifiedBy>
  <cp:revision>112</cp:revision>
  <dcterms:created xsi:type="dcterms:W3CDTF">2020-06-11T10:49:28Z</dcterms:created>
  <dcterms:modified xsi:type="dcterms:W3CDTF">2023-08-24T03:10:54Z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7cdaeff0-f46d-4de1-8cb3-26a8b1f5a22b</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ies>
</file>