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6" r:id="rId2"/>
    <p:sldId id="389" r:id="rId3"/>
    <p:sldId id="381" r:id="rId4"/>
    <p:sldId id="272" r:id="rId5"/>
    <p:sldId id="396" r:id="rId6"/>
    <p:sldId id="383" r:id="rId7"/>
    <p:sldId id="393" r:id="rId8"/>
    <p:sldId id="386" r:id="rId9"/>
    <p:sldId id="397" r:id="rId10"/>
    <p:sldId id="398" r:id="rId11"/>
    <p:sldId id="387" r:id="rId12"/>
    <p:sldId id="395" r:id="rId13"/>
  </p:sldIdLst>
  <p:sldSz cx="12192000" cy="6858000"/>
  <p:notesSz cx="6797675" cy="9926638"/>
  <p:embeddedFontLst>
    <p:embeddedFont>
      <p:font typeface="Futura Bold" panose="00000900000000000000" pitchFamily="2" charset="0"/>
      <p:regular r:id="rId16"/>
      <p:boldItalic r:id="rId17"/>
    </p:embeddedFont>
    <p:embeddedFont>
      <p:font typeface="Futura Medium" panose="00000400000000000000" pitchFamily="2" charset="0"/>
      <p:regular r:id="rId18"/>
      <p:bold r:id="rId19"/>
      <p:italic r:id="rId20"/>
      <p:boldItalic r:id="rId2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95448" autoAdjust="0"/>
  </p:normalViewPr>
  <p:slideViewPr>
    <p:cSldViewPr snapToGrid="0" snapToObjects="1" showGuides="1">
      <p:cViewPr varScale="1">
        <p:scale>
          <a:sx n="114" d="100"/>
          <a:sy n="114" d="100"/>
        </p:scale>
        <p:origin x="822"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0415A-74A6-4A59-B962-A3A0B6988F8B}" type="doc">
      <dgm:prSet loTypeId="urn:microsoft.com/office/officeart/2005/8/layout/process1" loCatId="process" qsTypeId="urn:microsoft.com/office/officeart/2005/8/quickstyle/simple1" qsCatId="simple" csTypeId="urn:microsoft.com/office/officeart/2005/8/colors/accent6_1" csCatId="accent6" phldr="1"/>
      <dgm:spPr/>
      <dgm:t>
        <a:bodyPr/>
        <a:lstStyle/>
        <a:p>
          <a:endParaRPr lang="en-US"/>
        </a:p>
      </dgm:t>
    </dgm:pt>
    <dgm:pt modelId="{CE348D09-24C2-4959-A560-4AAC29499325}" type="pres">
      <dgm:prSet presAssocID="{0E90415A-74A6-4A59-B962-A3A0B6988F8B}" presName="Name0" presStyleCnt="0">
        <dgm:presLayoutVars>
          <dgm:dir/>
          <dgm:resizeHandles val="exact"/>
        </dgm:presLayoutVars>
      </dgm:prSet>
      <dgm:spPr/>
    </dgm:pt>
  </dgm:ptLst>
  <dgm:cxnLst>
    <dgm:cxn modelId="{72183D08-AB41-46B7-B39C-0FEDC621420C}" type="presOf" srcId="{0E90415A-74A6-4A59-B962-A3A0B6988F8B}" destId="{CE348D09-24C2-4959-A560-4AAC2949932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0415A-74A6-4A59-B962-A3A0B6988F8B}" type="doc">
      <dgm:prSet loTypeId="urn:microsoft.com/office/officeart/2005/8/layout/process1" loCatId="process" qsTypeId="urn:microsoft.com/office/officeart/2005/8/quickstyle/simple1" qsCatId="simple" csTypeId="urn:microsoft.com/office/officeart/2005/8/colors/accent6_1" csCatId="accent6" phldr="1"/>
      <dgm:spPr/>
      <dgm:t>
        <a:bodyPr/>
        <a:lstStyle/>
        <a:p>
          <a:endParaRPr lang="en-US"/>
        </a:p>
      </dgm:t>
    </dgm:pt>
    <dgm:pt modelId="{CE348D09-24C2-4959-A560-4AAC29499325}" type="pres">
      <dgm:prSet presAssocID="{0E90415A-74A6-4A59-B962-A3A0B6988F8B}" presName="Name0" presStyleCnt="0">
        <dgm:presLayoutVars>
          <dgm:dir/>
          <dgm:resizeHandles val="exact"/>
        </dgm:presLayoutVars>
      </dgm:prSet>
      <dgm:spPr/>
    </dgm:pt>
  </dgm:ptLst>
  <dgm:cxnLst>
    <dgm:cxn modelId="{72183D08-AB41-46B7-B39C-0FEDC621420C}" type="presOf" srcId="{0E90415A-74A6-4A59-B962-A3A0B6988F8B}" destId="{CE348D09-24C2-4959-A560-4AAC2949932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0415A-74A6-4A59-B962-A3A0B6988F8B}" type="doc">
      <dgm:prSet loTypeId="urn:microsoft.com/office/officeart/2005/8/layout/process1" loCatId="process" qsTypeId="urn:microsoft.com/office/officeart/2005/8/quickstyle/simple1" qsCatId="simple" csTypeId="urn:microsoft.com/office/officeart/2005/8/colors/accent6_1" csCatId="accent6" phldr="1"/>
      <dgm:spPr/>
      <dgm:t>
        <a:bodyPr/>
        <a:lstStyle/>
        <a:p>
          <a:endParaRPr lang="en-US"/>
        </a:p>
      </dgm:t>
    </dgm:pt>
    <dgm:pt modelId="{CE348D09-24C2-4959-A560-4AAC29499325}" type="pres">
      <dgm:prSet presAssocID="{0E90415A-74A6-4A59-B962-A3A0B6988F8B}" presName="Name0" presStyleCnt="0">
        <dgm:presLayoutVars>
          <dgm:dir/>
          <dgm:resizeHandles val="exact"/>
        </dgm:presLayoutVars>
      </dgm:prSet>
      <dgm:spPr/>
    </dgm:pt>
  </dgm:ptLst>
  <dgm:cxnLst>
    <dgm:cxn modelId="{72183D08-AB41-46B7-B39C-0FEDC621420C}" type="presOf" srcId="{0E90415A-74A6-4A59-B962-A3A0B6988F8B}" destId="{CE348D09-24C2-4959-A560-4AAC2949932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90415A-74A6-4A59-B962-A3A0B6988F8B}" type="doc">
      <dgm:prSet loTypeId="urn:microsoft.com/office/officeart/2005/8/layout/process1" loCatId="process" qsTypeId="urn:microsoft.com/office/officeart/2005/8/quickstyle/simple1" qsCatId="simple" csTypeId="urn:microsoft.com/office/officeart/2005/8/colors/accent6_1" csCatId="accent6" phldr="1"/>
      <dgm:spPr/>
      <dgm:t>
        <a:bodyPr/>
        <a:lstStyle/>
        <a:p>
          <a:endParaRPr lang="en-US"/>
        </a:p>
      </dgm:t>
    </dgm:pt>
    <dgm:pt modelId="{CE348D09-24C2-4959-A560-4AAC29499325}" type="pres">
      <dgm:prSet presAssocID="{0E90415A-74A6-4A59-B962-A3A0B6988F8B}" presName="Name0" presStyleCnt="0">
        <dgm:presLayoutVars>
          <dgm:dir/>
          <dgm:resizeHandles val="exact"/>
        </dgm:presLayoutVars>
      </dgm:prSet>
      <dgm:spPr/>
    </dgm:pt>
  </dgm:ptLst>
  <dgm:cxnLst>
    <dgm:cxn modelId="{72183D08-AB41-46B7-B39C-0FEDC621420C}" type="presOf" srcId="{0E90415A-74A6-4A59-B962-A3A0B6988F8B}" destId="{CE348D09-24C2-4959-A560-4AAC2949932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27/07/2021</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27/07/2021</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dirty="0">
              <a:latin typeface="Futura Medium" pitchFamily="2"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5786534" fontAlgn="base">
              <a:spcBef>
                <a:spcPct val="0"/>
              </a:spcBef>
              <a:spcAft>
                <a:spcPct val="0"/>
              </a:spcAft>
            </a:pPr>
            <a:fld id="{A547B23D-DCE5-4A8F-BA9A-8E07EF3310D1}" type="slidenum">
              <a:rPr lang="en-GB"/>
              <a:pPr defTabSz="5786534" fontAlgn="base">
                <a:spcBef>
                  <a:spcPct val="0"/>
                </a:spcBef>
                <a:spcAft>
                  <a:spcPct val="0"/>
                </a:spcAft>
              </a:pPr>
              <a:t>4</a:t>
            </a:fld>
            <a:endParaRPr lang="en-GB" dirty="0"/>
          </a:p>
        </p:txBody>
      </p:sp>
    </p:spTree>
    <p:extLst>
      <p:ext uri="{BB962C8B-B14F-4D97-AF65-F5344CB8AC3E}">
        <p14:creationId xmlns:p14="http://schemas.microsoft.com/office/powerpoint/2010/main" val="469286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mailto:Ifidon.Ahanmisi@shell.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hyperlink" Target="mailto:Sylvester.Okonji@shell.com" TargetMode="External"/><Relationship Id="rId5" Type="http://schemas.openxmlformats.org/officeDocument/2006/relationships/image" Target="../media/image6.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mailto:customersupport@nipex.com.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nipexng.com/" TargetMode="Externa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72.28346,779.5076,74.93024,140.1173}"/>
          <p:cNvSpPr>
            <a:spLocks noGrp="1"/>
          </p:cNvSpPr>
          <p:nvPr>
            <p:ph type="ctrTitle"/>
          </p:nvPr>
        </p:nvSpPr>
        <p:spPr/>
        <p:txBody>
          <a:bodyPr/>
          <a:lstStyle/>
          <a:p>
            <a:r>
              <a:rPr lang="en-GB" dirty="0"/>
              <a:t>PRETENDER MEETING</a:t>
            </a:r>
          </a:p>
        </p:txBody>
      </p:sp>
      <p:sp>
        <p:nvSpPr>
          <p:cNvPr id="23" name="Subtitle 22" descr="&lt;SUBTITLE&gt;{59.04,779.5076,260.6454,140.1173}"/>
          <p:cNvSpPr>
            <a:spLocks noGrp="1"/>
          </p:cNvSpPr>
          <p:nvPr>
            <p:ph type="subTitle" idx="1"/>
          </p:nvPr>
        </p:nvSpPr>
        <p:spPr>
          <a:xfrm>
            <a:off x="1350628" y="3087149"/>
            <a:ext cx="10159067" cy="1141047"/>
          </a:xfrm>
        </p:spPr>
        <p:txBody>
          <a:bodyPr/>
          <a:lstStyle/>
          <a:p>
            <a:endParaRPr lang="en-GB" b="1" dirty="0"/>
          </a:p>
          <a:p>
            <a:r>
              <a:rPr lang="en-GB" sz="2000" b="1" dirty="0"/>
              <a:t>CW502377_PROVISION OF LOGISTICS SUPPORT SERVICES FOR GOVERNMENT SECURITY AGENCIES (GSA) AT SPDC LOCATIONS</a:t>
            </a:r>
          </a:p>
          <a:p>
            <a:endParaRPr lang="en-GB" b="1" dirty="0"/>
          </a:p>
          <a:p>
            <a:r>
              <a:rPr lang="en-GB" b="1" dirty="0"/>
              <a:t>28</a:t>
            </a:r>
            <a:r>
              <a:rPr lang="en-GB" b="1" baseline="30000" dirty="0"/>
              <a:t>th</a:t>
            </a:r>
            <a:r>
              <a:rPr lang="en-GB" b="1" dirty="0"/>
              <a:t> July, 2021</a:t>
            </a:r>
          </a:p>
        </p:txBody>
      </p:sp>
      <p:sp>
        <p:nvSpPr>
          <p:cNvPr id="25" name="Text Placeholder 24" descr="&lt;ROLE&gt;{18.70866,615.0022,381.1074,140.1173}"/>
          <p:cNvSpPr>
            <a:spLocks noGrp="1"/>
          </p:cNvSpPr>
          <p:nvPr>
            <p:ph type="body" sz="quarter" idx="11"/>
          </p:nvPr>
        </p:nvSpPr>
        <p:spPr>
          <a:xfrm>
            <a:off x="1350628" y="4840064"/>
            <a:ext cx="8239390" cy="237600"/>
          </a:xfrm>
        </p:spPr>
        <p:txBody>
          <a:bodyPr/>
          <a:lstStyle/>
          <a:p>
            <a:r>
              <a:rPr lang="en-GB" dirty="0"/>
              <a:t>Contracting &amp; Procurement Category Lead</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19 July 2021</a:t>
            </a:r>
          </a:p>
        </p:txBody>
      </p:sp>
      <p:sp>
        <p:nvSpPr>
          <p:cNvPr id="2" name="Footer Placeholder 1"/>
          <p:cNvSpPr>
            <a:spLocks noGrp="1"/>
          </p:cNvSpPr>
          <p:nvPr>
            <p:ph type="ftr" sz="quarter" idx="3"/>
          </p:nvPr>
        </p:nvSpPr>
        <p:spPr/>
        <p:txBody>
          <a:bodyPr/>
          <a:lstStyle/>
          <a:p>
            <a:r>
              <a:rPr lang="en-GB" noProof="1"/>
              <a:t> </a:t>
            </a:r>
          </a:p>
        </p:txBody>
      </p:sp>
      <p:sp>
        <p:nvSpPr>
          <p:cNvPr id="6" name="Text Placeholder 5">
            <a:extLst>
              <a:ext uri="{FF2B5EF4-FFF2-40B4-BE49-F238E27FC236}">
                <a16:creationId xmlns:a16="http://schemas.microsoft.com/office/drawing/2014/main" id="{8C9D01C0-A678-4CD6-9F63-3582D45FA5D0}"/>
              </a:ext>
            </a:extLst>
          </p:cNvPr>
          <p:cNvSpPr>
            <a:spLocks noGrp="1"/>
          </p:cNvSpPr>
          <p:nvPr>
            <p:ph type="body" sz="quarter" idx="10"/>
          </p:nvPr>
        </p:nvSpPr>
        <p:spPr>
          <a:xfrm>
            <a:off x="1350628" y="4588235"/>
            <a:ext cx="8239390" cy="237600"/>
          </a:xfrm>
        </p:spPr>
        <p:txBody>
          <a:bodyPr/>
          <a:lstStyle/>
          <a:p>
            <a:r>
              <a:rPr lang="en-GB" dirty="0"/>
              <a:t>Debo Ogunjimi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B00E2F7-7061-4C10-AB66-63C8DB4B8EDA}"/>
              </a:ext>
            </a:extLst>
          </p:cNvPr>
          <p:cNvGraphicFramePr>
            <a:graphicFrameLocks noGrp="1"/>
          </p:cNvGraphicFramePr>
          <p:nvPr>
            <p:ph sz="quarter" idx="11"/>
          </p:nvPr>
        </p:nvGraphicFramePr>
        <p:xfrm>
          <a:off x="508000" y="1528763"/>
          <a:ext cx="11398250" cy="4830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10</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311002" y="83138"/>
            <a:ext cx="8530994" cy="415337"/>
          </a:xfrm>
          <a:solidFill>
            <a:schemeClr val="bg1"/>
          </a:solidFill>
        </p:spPr>
        <p:txBody>
          <a:bodyPr lIns="91440" tIns="45720" rIns="91440" bIns="45720" anchor="ctr"/>
          <a:lstStyle/>
          <a:p>
            <a:br>
              <a:rPr lang="en-GB" altLang="en-US" b="1" dirty="0"/>
            </a:br>
            <a:r>
              <a:rPr lang="en-GB" altLang="en-US" b="1" dirty="0">
                <a:cs typeface="Times New Roman" panose="02020603050405020304" pitchFamily="18" charset="0"/>
              </a:rPr>
              <a:t>NCD, HSSE, FINANCE REQUIREMENTS</a:t>
            </a:r>
            <a:br>
              <a:rPr lang="en-GB" altLang="en-US" b="1"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2035034-A89D-4DBD-8AE5-D8A25464C2D3}"/>
              </a:ext>
            </a:extLst>
          </p:cNvPr>
          <p:cNvSpPr/>
          <p:nvPr/>
        </p:nvSpPr>
        <p:spPr>
          <a:xfrm>
            <a:off x="411060" y="608149"/>
            <a:ext cx="11495189" cy="1323439"/>
          </a:xfrm>
          <a:prstGeom prst="rect">
            <a:avLst/>
          </a:prstGeom>
        </p:spPr>
        <p:txBody>
          <a:bodyPr wrap="square">
            <a:spAutoFit/>
          </a:bodyPr>
          <a:lstStyle/>
          <a:p>
            <a:r>
              <a:rPr lang="en-GB" sz="1600" dirty="0"/>
              <a:t>To be completed by:</a:t>
            </a:r>
          </a:p>
          <a:p>
            <a:pPr marL="285750" indent="-285750">
              <a:buFont typeface="Arial" panose="020B0604020202020204" pitchFamily="34" charset="0"/>
              <a:buChar char="•"/>
            </a:pPr>
            <a:r>
              <a:rPr lang="en-GB" sz="1600" dirty="0"/>
              <a:t>Segun/Nonso (NCD)</a:t>
            </a:r>
          </a:p>
          <a:p>
            <a:pPr marL="285750" indent="-285750">
              <a:buFont typeface="Arial" panose="020B0604020202020204" pitchFamily="34" charset="0"/>
              <a:buChar char="•"/>
            </a:pPr>
            <a:r>
              <a:rPr lang="en-GB" sz="1600" dirty="0">
                <a:ea typeface="Times New Roman" panose="02020603050405020304" pitchFamily="18" charset="0"/>
                <a:cs typeface="Times New Roman" panose="02020603050405020304" pitchFamily="18" charset="0"/>
              </a:rPr>
              <a:t>Spencer Omuku (HSSE)</a:t>
            </a:r>
          </a:p>
          <a:p>
            <a:pPr marL="285750" indent="-285750">
              <a:buFont typeface="Arial" panose="020B0604020202020204" pitchFamily="34" charset="0"/>
              <a:buChar char="•"/>
            </a:pPr>
            <a:r>
              <a:rPr lang="en-GB" sz="1600" dirty="0">
                <a:ea typeface="Times New Roman" panose="02020603050405020304" pitchFamily="18" charset="0"/>
                <a:cs typeface="Times New Roman" panose="02020603050405020304" pitchFamily="18" charset="0"/>
              </a:rPr>
              <a:t>Opeyemi Adepoju (Finance)</a:t>
            </a:r>
          </a:p>
          <a:p>
            <a:pPr>
              <a:spcAft>
                <a:spcPct val="0"/>
              </a:spcAft>
              <a:defRPr/>
            </a:pPr>
            <a:endParaRPr lang="en-US" altLang="en-US" sz="1600" b="1" dirty="0">
              <a:solidFill>
                <a:srgbClr val="FF0000"/>
              </a:solidFill>
            </a:endParaRPr>
          </a:p>
        </p:txBody>
      </p:sp>
    </p:spTree>
    <p:extLst>
      <p:ext uri="{BB962C8B-B14F-4D97-AF65-F5344CB8AC3E}">
        <p14:creationId xmlns:p14="http://schemas.microsoft.com/office/powerpoint/2010/main" val="21567493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B00E2F7-7061-4C10-AB66-63C8DB4B8EDA}"/>
              </a:ext>
            </a:extLst>
          </p:cNvPr>
          <p:cNvGraphicFramePr>
            <a:graphicFrameLocks noGrp="1"/>
          </p:cNvGraphicFramePr>
          <p:nvPr>
            <p:ph sz="quarter" idx="11"/>
            <p:extLst>
              <p:ext uri="{D42A27DB-BD31-4B8C-83A1-F6EECF244321}">
                <p14:modId xmlns:p14="http://schemas.microsoft.com/office/powerpoint/2010/main" val="1066135490"/>
              </p:ext>
            </p:extLst>
          </p:nvPr>
        </p:nvGraphicFramePr>
        <p:xfrm>
          <a:off x="511727" y="704675"/>
          <a:ext cx="10957785" cy="528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11</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8" name="Rectangle 2">
            <a:extLst>
              <a:ext uri="{FF2B5EF4-FFF2-40B4-BE49-F238E27FC236}">
                <a16:creationId xmlns:a16="http://schemas.microsoft.com/office/drawing/2014/main" id="{0B1DFA5C-7C9B-4464-996D-7900128B8E30}"/>
              </a:ext>
            </a:extLst>
          </p:cNvPr>
          <p:cNvSpPr>
            <a:spLocks noGrp="1" noChangeArrowheads="1"/>
          </p:cNvSpPr>
          <p:nvPr>
            <p:ph type="title"/>
          </p:nvPr>
        </p:nvSpPr>
        <p:spPr>
          <a:xfrm>
            <a:off x="444617" y="67112"/>
            <a:ext cx="7768205" cy="431364"/>
          </a:xfrm>
          <a:solidFill>
            <a:schemeClr val="bg1"/>
          </a:solidFill>
        </p:spPr>
        <p:txBody>
          <a:bodyPr lIns="91440" tIns="45720" rIns="91440" bIns="45720" anchor="ctr">
            <a:noAutofit/>
          </a:bodyPr>
          <a:lstStyle/>
          <a:p>
            <a:r>
              <a:rPr lang="en-US" altLang="en-US" b="1" dirty="0">
                <a:cs typeface="Times New Roman" panose="02020603050405020304" pitchFamily="18" charset="0"/>
              </a:rPr>
              <a:t>Questions &amp; Answers </a:t>
            </a:r>
            <a:endParaRPr lang="en-US" altLang="en-US" dirty="0">
              <a:cs typeface="Times New Roman" panose="02020603050405020304" pitchFamily="18" charset="0"/>
            </a:endParaRPr>
          </a:p>
        </p:txBody>
      </p:sp>
      <p:sp>
        <p:nvSpPr>
          <p:cNvPr id="3" name="TextBox 2">
            <a:extLst>
              <a:ext uri="{FF2B5EF4-FFF2-40B4-BE49-F238E27FC236}">
                <a16:creationId xmlns:a16="http://schemas.microsoft.com/office/drawing/2014/main" id="{DFCAE19B-F84B-45D3-939C-A5636D32D838}"/>
              </a:ext>
            </a:extLst>
          </p:cNvPr>
          <p:cNvSpPr txBox="1"/>
          <p:nvPr/>
        </p:nvSpPr>
        <p:spPr bwMode="auto">
          <a:xfrm>
            <a:off x="796954" y="775312"/>
            <a:ext cx="7558481" cy="38850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2000" dirty="0">
                <a:solidFill>
                  <a:srgbClr val="595959"/>
                </a:solidFill>
              </a:rPr>
              <a:t>Structured Open Mic</a:t>
            </a:r>
          </a:p>
        </p:txBody>
      </p:sp>
      <p:pic>
        <p:nvPicPr>
          <p:cNvPr id="15" name="Graphic 14" descr="Radio microphone">
            <a:extLst>
              <a:ext uri="{FF2B5EF4-FFF2-40B4-BE49-F238E27FC236}">
                <a16:creationId xmlns:a16="http://schemas.microsoft.com/office/drawing/2014/main" id="{6D6DAC9D-AFF4-40D1-8485-C2CB975FF1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7717" y="1786855"/>
            <a:ext cx="3447876" cy="3271706"/>
          </a:xfrm>
          <a:prstGeom prst="rect">
            <a:avLst/>
          </a:prstGeom>
        </p:spPr>
      </p:pic>
    </p:spTree>
    <p:extLst>
      <p:ext uri="{BB962C8B-B14F-4D97-AF65-F5344CB8AC3E}">
        <p14:creationId xmlns:p14="http://schemas.microsoft.com/office/powerpoint/2010/main" val="4902163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EBD17-F838-496C-AE5D-5782C39FF43C}"/>
              </a:ext>
            </a:extLst>
          </p:cNvPr>
          <p:cNvSpPr>
            <a:spLocks noGrp="1"/>
          </p:cNvSpPr>
          <p:nvPr>
            <p:ph type="sldNum" sz="quarter" idx="4294967295"/>
          </p:nvPr>
        </p:nvSpPr>
        <p:spPr>
          <a:xfrm>
            <a:off x="11836400" y="6469063"/>
            <a:ext cx="355600" cy="238125"/>
          </a:xfrm>
        </p:spPr>
        <p:txBody>
          <a:bodyPr/>
          <a:lstStyle/>
          <a:p>
            <a:fld id="{D32BAE6A-B452-4007-8177-56DD051636F9}" type="slidenum">
              <a:rPr lang="en-GB" smtClean="0"/>
              <a:pPr/>
              <a:t>12</a:t>
            </a:fld>
            <a:endParaRPr lang="en-GB" dirty="0"/>
          </a:p>
        </p:txBody>
      </p:sp>
    </p:spTree>
    <p:extLst>
      <p:ext uri="{BB962C8B-B14F-4D97-AF65-F5344CB8AC3E}">
        <p14:creationId xmlns:p14="http://schemas.microsoft.com/office/powerpoint/2010/main" val="15660273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419451" y="41273"/>
            <a:ext cx="5335398" cy="457201"/>
          </a:xfrm>
          <a:solidFill>
            <a:schemeClr val="bg1"/>
          </a:solidFill>
        </p:spPr>
        <p:txBody>
          <a:bodyPr lIns="91440" tIns="45720" rIns="91440" bIns="45720" anchor="ctr">
            <a:noAutofit/>
          </a:bodyPr>
          <a:lstStyle/>
          <a:p>
            <a:r>
              <a:rPr lang="en-GB" altLang="en-US" b="1" dirty="0">
                <a:cs typeface="Times New Roman" panose="02020603050405020304" pitchFamily="18" charset="0"/>
              </a:rPr>
              <a:t>AGENDA</a:t>
            </a:r>
            <a:endParaRPr lang="en-US" altLang="en-US" dirty="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E2C59D1-35E4-462C-92E3-D26E61EE48D1}"/>
              </a:ext>
            </a:extLst>
          </p:cNvPr>
          <p:cNvGraphicFramePr>
            <a:graphicFrameLocks noGrp="1"/>
          </p:cNvGraphicFramePr>
          <p:nvPr>
            <p:extLst>
              <p:ext uri="{D42A27DB-BD31-4B8C-83A1-F6EECF244321}">
                <p14:modId xmlns:p14="http://schemas.microsoft.com/office/powerpoint/2010/main" val="1785486539"/>
              </p:ext>
            </p:extLst>
          </p:nvPr>
        </p:nvGraphicFramePr>
        <p:xfrm>
          <a:off x="619511" y="1006680"/>
          <a:ext cx="11060229" cy="4289183"/>
        </p:xfrm>
        <a:graphic>
          <a:graphicData uri="http://schemas.openxmlformats.org/drawingml/2006/table">
            <a:tbl>
              <a:tblPr firstRow="1" bandRow="1">
                <a:tableStyleId>{5C22544A-7EE6-4342-B048-85BDC9FD1C3A}</a:tableStyleId>
              </a:tblPr>
              <a:tblGrid>
                <a:gridCol w="794117">
                  <a:extLst>
                    <a:ext uri="{9D8B030D-6E8A-4147-A177-3AD203B41FA5}">
                      <a16:colId xmlns:a16="http://schemas.microsoft.com/office/drawing/2014/main" val="2870909418"/>
                    </a:ext>
                  </a:extLst>
                </a:gridCol>
                <a:gridCol w="4041319">
                  <a:extLst>
                    <a:ext uri="{9D8B030D-6E8A-4147-A177-3AD203B41FA5}">
                      <a16:colId xmlns:a16="http://schemas.microsoft.com/office/drawing/2014/main" val="445658381"/>
                    </a:ext>
                  </a:extLst>
                </a:gridCol>
                <a:gridCol w="1349042">
                  <a:extLst>
                    <a:ext uri="{9D8B030D-6E8A-4147-A177-3AD203B41FA5}">
                      <a16:colId xmlns:a16="http://schemas.microsoft.com/office/drawing/2014/main" val="3466748658"/>
                    </a:ext>
                  </a:extLst>
                </a:gridCol>
                <a:gridCol w="3536790">
                  <a:extLst>
                    <a:ext uri="{9D8B030D-6E8A-4147-A177-3AD203B41FA5}">
                      <a16:colId xmlns:a16="http://schemas.microsoft.com/office/drawing/2014/main" val="337741663"/>
                    </a:ext>
                  </a:extLst>
                </a:gridCol>
                <a:gridCol w="1338961">
                  <a:extLst>
                    <a:ext uri="{9D8B030D-6E8A-4147-A177-3AD203B41FA5}">
                      <a16:colId xmlns:a16="http://schemas.microsoft.com/office/drawing/2014/main" val="2374808851"/>
                    </a:ext>
                  </a:extLst>
                </a:gridCol>
              </a:tblGrid>
              <a:tr h="640601">
                <a:tc>
                  <a:txBody>
                    <a:bodyPr/>
                    <a:lstStyle/>
                    <a:p>
                      <a:r>
                        <a:rPr lang="en-US" sz="1800" b="0" kern="1200" dirty="0">
                          <a:solidFill>
                            <a:schemeClr val="tx1"/>
                          </a:solidFill>
                          <a:latin typeface="+mn-lt"/>
                          <a:ea typeface="+mn-ea"/>
                          <a:cs typeface="Times New Roman" panose="02020603050405020304" pitchFamily="18" charset="0"/>
                        </a:rPr>
                        <a:t>S/N</a:t>
                      </a:r>
                    </a:p>
                  </a:txBody>
                  <a:tcPr/>
                </a:tc>
                <a:tc>
                  <a:txBody>
                    <a:bodyPr/>
                    <a:lstStyle/>
                    <a:p>
                      <a:r>
                        <a:rPr lang="en-US" b="0" dirty="0">
                          <a:solidFill>
                            <a:schemeClr val="tx1"/>
                          </a:solidFill>
                          <a:latin typeface="+mn-lt"/>
                          <a:cs typeface="Times New Roman" panose="02020603050405020304" pitchFamily="18" charset="0"/>
                        </a:rPr>
                        <a:t>Activity Description</a:t>
                      </a:r>
                    </a:p>
                  </a:txBody>
                  <a:tcPr/>
                </a:tc>
                <a:tc>
                  <a:txBody>
                    <a:bodyPr/>
                    <a:lstStyle/>
                    <a:p>
                      <a:pPr algn="ctr"/>
                      <a:r>
                        <a:rPr lang="en-US" sz="1800" b="0" kern="1200" dirty="0">
                          <a:solidFill>
                            <a:schemeClr val="tx1"/>
                          </a:solidFill>
                          <a:latin typeface="+mn-lt"/>
                          <a:ea typeface="+mn-ea"/>
                          <a:cs typeface="Times New Roman" panose="02020603050405020304" pitchFamily="18" charset="0"/>
                        </a:rPr>
                        <a:t>Duration</a:t>
                      </a:r>
                    </a:p>
                    <a:p>
                      <a:pPr algn="ctr"/>
                      <a:r>
                        <a:rPr lang="en-US" sz="1800" b="0" kern="1200" dirty="0">
                          <a:solidFill>
                            <a:schemeClr val="tx1"/>
                          </a:solidFill>
                          <a:latin typeface="+mn-lt"/>
                          <a:ea typeface="+mn-ea"/>
                          <a:cs typeface="Times New Roman" panose="02020603050405020304" pitchFamily="18" charset="0"/>
                        </a:rPr>
                        <a:t>(Mins)</a:t>
                      </a:r>
                    </a:p>
                  </a:txBody>
                  <a:tcPr/>
                </a:tc>
                <a:tc>
                  <a:txBody>
                    <a:bodyPr/>
                    <a:lstStyle/>
                    <a:p>
                      <a:r>
                        <a:rPr lang="en-US" sz="1800" b="0" kern="1200" dirty="0">
                          <a:solidFill>
                            <a:schemeClr val="tx1"/>
                          </a:solidFill>
                          <a:latin typeface="+mn-lt"/>
                          <a:ea typeface="+mn-ea"/>
                          <a:cs typeface="Times New Roman" panose="02020603050405020304" pitchFamily="18" charset="0"/>
                        </a:rPr>
                        <a:t>Facilitator</a:t>
                      </a:r>
                    </a:p>
                  </a:txBody>
                  <a:tcPr/>
                </a:tc>
                <a:tc>
                  <a:txBody>
                    <a:bodyPr/>
                    <a:lstStyle/>
                    <a:p>
                      <a:r>
                        <a:rPr lang="en-US" sz="1800" b="0" kern="1200" dirty="0">
                          <a:solidFill>
                            <a:schemeClr val="tx1"/>
                          </a:solidFill>
                          <a:latin typeface="+mn-lt"/>
                          <a:ea typeface="+mn-ea"/>
                          <a:cs typeface="Times New Roman" panose="02020603050405020304" pitchFamily="18" charset="0"/>
                        </a:rPr>
                        <a:t>Remark</a:t>
                      </a:r>
                    </a:p>
                  </a:txBody>
                  <a:tcPr/>
                </a:tc>
                <a:extLst>
                  <a:ext uri="{0D108BD9-81ED-4DB2-BD59-A6C34878D82A}">
                    <a16:rowId xmlns:a16="http://schemas.microsoft.com/office/drawing/2014/main" val="3390356798"/>
                  </a:ext>
                </a:extLst>
              </a:tr>
              <a:tr h="506442">
                <a:tc>
                  <a:txBody>
                    <a:bodyPr/>
                    <a:lstStyle/>
                    <a:p>
                      <a:pPr algn="ctr"/>
                      <a:r>
                        <a:rPr lang="en-US" sz="2000" dirty="0">
                          <a:latin typeface="+mn-lt"/>
                        </a:rPr>
                        <a:t>1</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Ground rules (phone, </a:t>
                      </a:r>
                      <a:r>
                        <a:rPr lang="en-US" sz="2000" b="0" kern="1200" dirty="0" err="1">
                          <a:solidFill>
                            <a:srgbClr val="595959"/>
                          </a:solidFill>
                          <a:latin typeface="+mn-lt"/>
                          <a:cs typeface="Times New Roman" panose="02020603050405020304" pitchFamily="18" charset="0"/>
                        </a:rPr>
                        <a:t>etc</a:t>
                      </a:r>
                      <a:r>
                        <a:rPr lang="en-US" sz="2000" b="0" kern="1200" dirty="0">
                          <a:solidFill>
                            <a:srgbClr val="595959"/>
                          </a:solidFill>
                          <a:latin typeface="+mn-lt"/>
                          <a:cs typeface="Times New Roman" panose="02020603050405020304" pitchFamily="18" charset="0"/>
                        </a:rPr>
                        <a:t>…..)</a:t>
                      </a:r>
                    </a:p>
                  </a:txBody>
                  <a:tcPr/>
                </a:tc>
                <a:tc>
                  <a:txBody>
                    <a:bodyPr/>
                    <a:lstStyle/>
                    <a:p>
                      <a:pPr algn="ctr"/>
                      <a:r>
                        <a:rPr lang="en-US" sz="2000" dirty="0">
                          <a:latin typeface="+mn-lt"/>
                          <a:cs typeface="Times New Roman" panose="02020603050405020304" pitchFamily="18" charset="0"/>
                        </a:rPr>
                        <a:t>05:00</a:t>
                      </a:r>
                    </a:p>
                  </a:txBody>
                  <a:tcPr/>
                </a:tc>
                <a:tc>
                  <a:txBody>
                    <a:bodyPr/>
                    <a:lstStyle/>
                    <a:p>
                      <a:r>
                        <a:rPr lang="en-US" sz="2000" dirty="0">
                          <a:latin typeface="+mn-lt"/>
                          <a:cs typeface="Times New Roman" panose="02020603050405020304" pitchFamily="18" charset="0"/>
                        </a:rPr>
                        <a:t>Contract Holder</a:t>
                      </a:r>
                    </a:p>
                  </a:txBody>
                  <a:tcPr/>
                </a:tc>
                <a:tc>
                  <a:txBody>
                    <a:bodyPr/>
                    <a:lstStyle/>
                    <a:p>
                      <a:endParaRPr lang="en-US" sz="2000">
                        <a:latin typeface="+mn-lt"/>
                      </a:endParaRPr>
                    </a:p>
                  </a:txBody>
                  <a:tcPr/>
                </a:tc>
                <a:extLst>
                  <a:ext uri="{0D108BD9-81ED-4DB2-BD59-A6C34878D82A}">
                    <a16:rowId xmlns:a16="http://schemas.microsoft.com/office/drawing/2014/main" val="3076677084"/>
                  </a:ext>
                </a:extLst>
              </a:tr>
              <a:tr h="506442">
                <a:tc>
                  <a:txBody>
                    <a:bodyPr/>
                    <a:lstStyle/>
                    <a:p>
                      <a:pPr algn="ctr"/>
                      <a:r>
                        <a:rPr lang="en-US" sz="2000" dirty="0">
                          <a:latin typeface="+mn-lt"/>
                        </a:rPr>
                        <a:t>2</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Safety and E&amp;C moments</a:t>
                      </a:r>
                    </a:p>
                  </a:txBody>
                  <a:tcPr/>
                </a:tc>
                <a:tc>
                  <a:txBody>
                    <a:bodyPr/>
                    <a:lstStyle/>
                    <a:p>
                      <a:pPr algn="ctr"/>
                      <a:r>
                        <a:rPr lang="en-US" sz="2000" dirty="0">
                          <a:latin typeface="+mn-lt"/>
                          <a:cs typeface="Times New Roman" panose="02020603050405020304" pitchFamily="18" charset="0"/>
                        </a:rPr>
                        <a:t>05:00</a:t>
                      </a:r>
                    </a:p>
                  </a:txBody>
                  <a:tcPr/>
                </a:tc>
                <a:tc>
                  <a:txBody>
                    <a:bodyPr/>
                    <a:lstStyle/>
                    <a:p>
                      <a:r>
                        <a:rPr lang="en-US" sz="2000" dirty="0">
                          <a:latin typeface="+mn-lt"/>
                          <a:cs typeface="Times New Roman" panose="02020603050405020304" pitchFamily="18" charset="0"/>
                        </a:rPr>
                        <a:t>CH &amp; CM</a:t>
                      </a:r>
                    </a:p>
                  </a:txBody>
                  <a:tcPr/>
                </a:tc>
                <a:tc>
                  <a:txBody>
                    <a:bodyPr/>
                    <a:lstStyle/>
                    <a:p>
                      <a:endParaRPr lang="en-US" sz="2000">
                        <a:latin typeface="+mn-lt"/>
                      </a:endParaRPr>
                    </a:p>
                  </a:txBody>
                  <a:tcPr/>
                </a:tc>
                <a:extLst>
                  <a:ext uri="{0D108BD9-81ED-4DB2-BD59-A6C34878D82A}">
                    <a16:rowId xmlns:a16="http://schemas.microsoft.com/office/drawing/2014/main" val="3696636758"/>
                  </a:ext>
                </a:extLst>
              </a:tr>
              <a:tr h="609930">
                <a:tc>
                  <a:txBody>
                    <a:bodyPr/>
                    <a:lstStyle/>
                    <a:p>
                      <a:pPr algn="ctr"/>
                      <a:r>
                        <a:rPr lang="en-US" sz="2000" dirty="0">
                          <a:latin typeface="+mn-lt"/>
                        </a:rPr>
                        <a:t>3</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Introduction</a:t>
                      </a:r>
                      <a:endParaRPr lang="en-US" sz="2000" b="0" dirty="0">
                        <a:solidFill>
                          <a:srgbClr val="595959"/>
                        </a:solidFill>
                        <a:latin typeface="+mn-lt"/>
                        <a:cs typeface="Times New Roman" panose="02020603050405020304" pitchFamily="18" charset="0"/>
                      </a:endParaRPr>
                    </a:p>
                  </a:txBody>
                  <a:tcPr/>
                </a:tc>
                <a:tc>
                  <a:txBody>
                    <a:bodyPr/>
                    <a:lstStyle/>
                    <a:p>
                      <a:pPr algn="ctr"/>
                      <a:r>
                        <a:rPr lang="en-US" sz="2000" dirty="0">
                          <a:solidFill>
                            <a:srgbClr val="404040"/>
                          </a:solidFill>
                          <a:latin typeface="+mn-lt"/>
                          <a:cs typeface="Times New Roman" panose="02020603050405020304" pitchFamily="18" charset="0"/>
                        </a:rPr>
                        <a:t>10:00</a:t>
                      </a:r>
                    </a:p>
                  </a:txBody>
                  <a:tcPr/>
                </a:tc>
                <a:tc>
                  <a:txBody>
                    <a:bodyPr/>
                    <a:lstStyle/>
                    <a:p>
                      <a:r>
                        <a:rPr lang="en-US" sz="2000" dirty="0">
                          <a:latin typeface="+mn-lt"/>
                          <a:cs typeface="Times New Roman" panose="02020603050405020304" pitchFamily="18" charset="0"/>
                        </a:rPr>
                        <a:t>All (CMT, Bidders)</a:t>
                      </a:r>
                    </a:p>
                  </a:txBody>
                  <a:tcPr/>
                </a:tc>
                <a:tc>
                  <a:txBody>
                    <a:bodyPr/>
                    <a:lstStyle/>
                    <a:p>
                      <a:endParaRPr lang="en-US" sz="2000" dirty="0">
                        <a:latin typeface="+mn-lt"/>
                      </a:endParaRPr>
                    </a:p>
                  </a:txBody>
                  <a:tcPr/>
                </a:tc>
                <a:extLst>
                  <a:ext uri="{0D108BD9-81ED-4DB2-BD59-A6C34878D82A}">
                    <a16:rowId xmlns:a16="http://schemas.microsoft.com/office/drawing/2014/main" val="1328793027"/>
                  </a:ext>
                </a:extLst>
              </a:tr>
              <a:tr h="506442">
                <a:tc>
                  <a:txBody>
                    <a:bodyPr/>
                    <a:lstStyle/>
                    <a:p>
                      <a:pPr algn="ctr"/>
                      <a:r>
                        <a:rPr lang="en-US" sz="2000" dirty="0">
                          <a:latin typeface="+mn-lt"/>
                        </a:rPr>
                        <a:t>4</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Opening remarks </a:t>
                      </a:r>
                      <a:endParaRPr lang="en-US" sz="2000" b="0" dirty="0">
                        <a:solidFill>
                          <a:srgbClr val="595959"/>
                        </a:solidFill>
                        <a:latin typeface="+mn-lt"/>
                        <a:cs typeface="Times New Roman" panose="02020603050405020304" pitchFamily="18" charset="0"/>
                      </a:endParaRPr>
                    </a:p>
                  </a:txBody>
                  <a:tcPr/>
                </a:tc>
                <a:tc>
                  <a:txBody>
                    <a:bodyPr/>
                    <a:lstStyle/>
                    <a:p>
                      <a:pPr algn="ctr"/>
                      <a:r>
                        <a:rPr lang="en-US" sz="2000" dirty="0">
                          <a:latin typeface="+mn-lt"/>
                          <a:cs typeface="Times New Roman" panose="02020603050405020304" pitchFamily="18" charset="0"/>
                        </a:rPr>
                        <a:t>05:00</a:t>
                      </a:r>
                    </a:p>
                  </a:txBody>
                  <a:tcPr/>
                </a:tc>
                <a:tc>
                  <a:txBody>
                    <a:bodyPr/>
                    <a:lstStyle/>
                    <a:p>
                      <a:r>
                        <a:rPr lang="en-US" sz="2000" dirty="0">
                          <a:latin typeface="+mn-lt"/>
                          <a:cs typeface="Times New Roman" panose="02020603050405020304" pitchFamily="18" charset="0"/>
                        </a:rPr>
                        <a:t>Contract Owner</a:t>
                      </a:r>
                    </a:p>
                  </a:txBody>
                  <a:tcPr/>
                </a:tc>
                <a:tc>
                  <a:txBody>
                    <a:bodyPr/>
                    <a:lstStyle/>
                    <a:p>
                      <a:endParaRPr lang="en-US" sz="2000" dirty="0">
                        <a:latin typeface="+mn-lt"/>
                      </a:endParaRPr>
                    </a:p>
                  </a:txBody>
                  <a:tcPr/>
                </a:tc>
                <a:extLst>
                  <a:ext uri="{0D108BD9-81ED-4DB2-BD59-A6C34878D82A}">
                    <a16:rowId xmlns:a16="http://schemas.microsoft.com/office/drawing/2014/main" val="927208360"/>
                  </a:ext>
                </a:extLst>
              </a:tr>
              <a:tr h="506442">
                <a:tc>
                  <a:txBody>
                    <a:bodyPr/>
                    <a:lstStyle/>
                    <a:p>
                      <a:pPr algn="ctr"/>
                      <a:r>
                        <a:rPr lang="en-US" sz="2000" dirty="0">
                          <a:latin typeface="+mn-lt"/>
                        </a:rPr>
                        <a:t>5</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Pre-Tender Presentation</a:t>
                      </a:r>
                    </a:p>
                  </a:txBody>
                  <a:tcPr/>
                </a:tc>
                <a:tc>
                  <a:txBody>
                    <a:bodyPr/>
                    <a:lstStyle/>
                    <a:p>
                      <a:pPr algn="ctr"/>
                      <a:r>
                        <a:rPr lang="en-US" sz="2000" dirty="0">
                          <a:latin typeface="+mn-lt"/>
                          <a:cs typeface="Times New Roman" panose="02020603050405020304" pitchFamily="18" charset="0"/>
                        </a:rPr>
                        <a:t>35:00</a:t>
                      </a:r>
                    </a:p>
                  </a:txBody>
                  <a:tcPr/>
                </a:tc>
                <a:tc>
                  <a:txBody>
                    <a:bodyPr/>
                    <a:lstStyle/>
                    <a:p>
                      <a:r>
                        <a:rPr lang="en-US" sz="2000" dirty="0">
                          <a:latin typeface="+mn-lt"/>
                          <a:cs typeface="Times New Roman" panose="02020603050405020304" pitchFamily="18" charset="0"/>
                        </a:rPr>
                        <a:t>CM, CH, HSE, NCD, Finance, </a:t>
                      </a:r>
                    </a:p>
                  </a:txBody>
                  <a:tcPr/>
                </a:tc>
                <a:tc>
                  <a:txBody>
                    <a:bodyPr/>
                    <a:lstStyle/>
                    <a:p>
                      <a:endParaRPr lang="en-US" sz="2000" dirty="0">
                        <a:latin typeface="+mn-lt"/>
                      </a:endParaRPr>
                    </a:p>
                  </a:txBody>
                  <a:tcPr/>
                </a:tc>
                <a:extLst>
                  <a:ext uri="{0D108BD9-81ED-4DB2-BD59-A6C34878D82A}">
                    <a16:rowId xmlns:a16="http://schemas.microsoft.com/office/drawing/2014/main" val="61212350"/>
                  </a:ext>
                </a:extLst>
              </a:tr>
              <a:tr h="506442">
                <a:tc>
                  <a:txBody>
                    <a:bodyPr/>
                    <a:lstStyle/>
                    <a:p>
                      <a:pPr algn="ctr"/>
                      <a:r>
                        <a:rPr lang="en-US" sz="2000" dirty="0">
                          <a:latin typeface="+mn-lt"/>
                        </a:rPr>
                        <a:t>6</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Q&amp;A</a:t>
                      </a:r>
                    </a:p>
                  </a:txBody>
                  <a:tcPr/>
                </a:tc>
                <a:tc>
                  <a:txBody>
                    <a:bodyPr/>
                    <a:lstStyle/>
                    <a:p>
                      <a:pPr algn="ctr"/>
                      <a:r>
                        <a:rPr lang="en-US" sz="2000" dirty="0">
                          <a:latin typeface="+mn-lt"/>
                          <a:cs typeface="Times New Roman" panose="02020603050405020304" pitchFamily="18" charset="0"/>
                        </a:rPr>
                        <a:t>50:00</a:t>
                      </a:r>
                    </a:p>
                  </a:txBody>
                  <a:tcPr/>
                </a:tc>
                <a:tc>
                  <a:txBody>
                    <a:bodyPr/>
                    <a:lstStyle/>
                    <a:p>
                      <a:r>
                        <a:rPr lang="en-US" sz="2000" dirty="0">
                          <a:latin typeface="+mn-lt"/>
                          <a:cs typeface="Times New Roman" panose="02020603050405020304" pitchFamily="18" charset="0"/>
                        </a:rPr>
                        <a:t>All Bidders</a:t>
                      </a:r>
                    </a:p>
                  </a:txBody>
                  <a:tcPr/>
                </a:tc>
                <a:tc>
                  <a:txBody>
                    <a:bodyPr/>
                    <a:lstStyle/>
                    <a:p>
                      <a:endParaRPr lang="en-US" sz="2000" dirty="0">
                        <a:latin typeface="+mn-lt"/>
                      </a:endParaRPr>
                    </a:p>
                  </a:txBody>
                  <a:tcPr/>
                </a:tc>
                <a:extLst>
                  <a:ext uri="{0D108BD9-81ED-4DB2-BD59-A6C34878D82A}">
                    <a16:rowId xmlns:a16="http://schemas.microsoft.com/office/drawing/2014/main" val="571578934"/>
                  </a:ext>
                </a:extLst>
              </a:tr>
              <a:tr h="506442">
                <a:tc>
                  <a:txBody>
                    <a:bodyPr/>
                    <a:lstStyle/>
                    <a:p>
                      <a:pPr algn="ctr"/>
                      <a:r>
                        <a:rPr lang="en-US" sz="2000" dirty="0">
                          <a:latin typeface="+mn-lt"/>
                        </a:rPr>
                        <a:t>7</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0" kern="1200" dirty="0">
                          <a:solidFill>
                            <a:srgbClr val="595959"/>
                          </a:solidFill>
                          <a:latin typeface="+mn-lt"/>
                          <a:cs typeface="Times New Roman" panose="02020603050405020304" pitchFamily="18" charset="0"/>
                        </a:rPr>
                        <a:t>Closing Remarks</a:t>
                      </a:r>
                    </a:p>
                  </a:txBody>
                  <a:tcPr/>
                </a:tc>
                <a:tc>
                  <a:txBody>
                    <a:bodyPr/>
                    <a:lstStyle/>
                    <a:p>
                      <a:pPr algn="ctr"/>
                      <a:r>
                        <a:rPr lang="en-US" sz="2000" dirty="0">
                          <a:latin typeface="+mn-lt"/>
                          <a:cs typeface="Times New Roman" panose="02020603050405020304" pitchFamily="18" charset="0"/>
                        </a:rPr>
                        <a:t>10:00</a:t>
                      </a:r>
                    </a:p>
                  </a:txBody>
                  <a:tcPr/>
                </a:tc>
                <a:tc>
                  <a:txBody>
                    <a:bodyPr/>
                    <a:lstStyle/>
                    <a:p>
                      <a:r>
                        <a:rPr lang="en-US" sz="2000" dirty="0">
                          <a:latin typeface="+mn-lt"/>
                          <a:cs typeface="Times New Roman" panose="02020603050405020304" pitchFamily="18" charset="0"/>
                        </a:rPr>
                        <a:t>CMT, NAPIMS</a:t>
                      </a:r>
                    </a:p>
                  </a:txBody>
                  <a:tcPr/>
                </a:tc>
                <a:tc>
                  <a:txBody>
                    <a:bodyPr/>
                    <a:lstStyle/>
                    <a:p>
                      <a:endParaRPr lang="en-US" sz="2000" dirty="0">
                        <a:latin typeface="+mn-lt"/>
                      </a:endParaRPr>
                    </a:p>
                  </a:txBody>
                  <a:tcPr/>
                </a:tc>
                <a:extLst>
                  <a:ext uri="{0D108BD9-81ED-4DB2-BD59-A6C34878D82A}">
                    <a16:rowId xmlns:a16="http://schemas.microsoft.com/office/drawing/2014/main" val="3103286452"/>
                  </a:ext>
                </a:extLst>
              </a:tr>
            </a:tbl>
          </a:graphicData>
        </a:graphic>
      </p:graphicFrame>
    </p:spTree>
    <p:extLst>
      <p:ext uri="{BB962C8B-B14F-4D97-AF65-F5344CB8AC3E}">
        <p14:creationId xmlns:p14="http://schemas.microsoft.com/office/powerpoint/2010/main" val="42249461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3</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508503" y="40747"/>
            <a:ext cx="11171238" cy="467532"/>
          </a:xfrm>
          <a:solidFill>
            <a:schemeClr val="bg1"/>
          </a:solidFill>
        </p:spPr>
        <p:txBody>
          <a:bodyPr lIns="91440" tIns="45720" rIns="91440" bIns="45720" anchor="ctr"/>
          <a:lstStyle/>
          <a:p>
            <a:r>
              <a:rPr lang="en-US" altLang="en-US" b="1" dirty="0">
                <a:cs typeface="Times New Roman" panose="02020603050405020304" pitchFamily="18" charset="0"/>
              </a:rPr>
              <a:t>SAFETY MOMENTS</a:t>
            </a:r>
          </a:p>
        </p:txBody>
      </p:sp>
      <p:sp>
        <p:nvSpPr>
          <p:cNvPr id="3" name="Rectangle 2">
            <a:extLst>
              <a:ext uri="{FF2B5EF4-FFF2-40B4-BE49-F238E27FC236}">
                <a16:creationId xmlns:a16="http://schemas.microsoft.com/office/drawing/2014/main" id="{D2035034-A89D-4DBD-8AE5-D8A25464C2D3}"/>
              </a:ext>
            </a:extLst>
          </p:cNvPr>
          <p:cNvSpPr/>
          <p:nvPr/>
        </p:nvSpPr>
        <p:spPr>
          <a:xfrm>
            <a:off x="413958" y="729842"/>
            <a:ext cx="11171237" cy="4832092"/>
          </a:xfrm>
          <a:prstGeom prst="rect">
            <a:avLst/>
          </a:prstGeom>
        </p:spPr>
        <p:txBody>
          <a:bodyPr wrap="square">
            <a:spAutoFit/>
          </a:bodyPr>
          <a:lstStyle/>
          <a:p>
            <a:pPr marL="342900" indent="-342900">
              <a:buFont typeface="Arial" panose="020B0604020202020204" pitchFamily="34" charset="0"/>
              <a:buChar char="•"/>
              <a:defRPr/>
            </a:pPr>
            <a:r>
              <a:rPr lang="en-US" sz="2200" dirty="0">
                <a:cs typeface="Times New Roman" panose="02020603050405020304" pitchFamily="18" charset="0"/>
              </a:rPr>
              <a:t>Care for People:</a:t>
            </a:r>
          </a:p>
          <a:p>
            <a:pPr marL="952485" lvl="1" indent="-342900">
              <a:buFont typeface="Arial" panose="020B0604020202020204" pitchFamily="34" charset="0"/>
              <a:buChar char="•"/>
              <a:defRPr/>
            </a:pPr>
            <a:r>
              <a:rPr lang="en-US" sz="2200" dirty="0">
                <a:cs typeface="Times New Roman" panose="02020603050405020304" pitchFamily="18" charset="0"/>
              </a:rPr>
              <a:t>Take care of your yourself and family</a:t>
            </a:r>
          </a:p>
          <a:p>
            <a:pPr marL="952485" lvl="1" indent="-342900">
              <a:buFont typeface="Arial" panose="020B0604020202020204" pitchFamily="34" charset="0"/>
              <a:buChar char="•"/>
              <a:defRPr/>
            </a:pPr>
            <a:endParaRPr lang="en-US" sz="2200" dirty="0">
              <a:cs typeface="Times New Roman" panose="02020603050405020304" pitchFamily="18" charset="0"/>
            </a:endParaRPr>
          </a:p>
          <a:p>
            <a:pPr marL="342900" indent="-342900">
              <a:buFont typeface="Arial" panose="020B0604020202020204" pitchFamily="34" charset="0"/>
              <a:buChar char="•"/>
              <a:defRPr/>
            </a:pPr>
            <a:r>
              <a:rPr lang="en-US" sz="2200" dirty="0">
                <a:cs typeface="Times New Roman" panose="02020603050405020304" pitchFamily="18" charset="0"/>
              </a:rPr>
              <a:t>COVID-19 </a:t>
            </a:r>
          </a:p>
          <a:p>
            <a:pPr marL="952485" lvl="1" indent="-342900">
              <a:buFont typeface="Arial" panose="020B0604020202020204" pitchFamily="34" charset="0"/>
              <a:buChar char="•"/>
              <a:defRPr/>
            </a:pPr>
            <a:r>
              <a:rPr lang="en-US" sz="2200" dirty="0">
                <a:cs typeface="Times New Roman" panose="02020603050405020304" pitchFamily="18" charset="0"/>
              </a:rPr>
              <a:t>Stay informed about COVID-19 news and update (follow NCDC guidelines)</a:t>
            </a:r>
          </a:p>
          <a:p>
            <a:pPr marL="952485" lvl="1" indent="-342900">
              <a:buFont typeface="Arial" panose="020B0604020202020204" pitchFamily="34" charset="0"/>
              <a:buChar char="•"/>
              <a:defRPr/>
            </a:pPr>
            <a:r>
              <a:rPr lang="en-US" sz="2200" dirty="0">
                <a:cs typeface="Times New Roman" panose="02020603050405020304" pitchFamily="18" charset="0"/>
              </a:rPr>
              <a:t>Observe applicable protocols (Wash Your Hands, Wear Face Masks, Social Distancing, </a:t>
            </a:r>
            <a:r>
              <a:rPr lang="en-US" sz="2200" dirty="0" err="1">
                <a:cs typeface="Times New Roman" panose="02020603050405020304" pitchFamily="18" charset="0"/>
              </a:rPr>
              <a:t>etc</a:t>
            </a:r>
            <a:r>
              <a:rPr lang="en-US" sz="2200" dirty="0">
                <a:cs typeface="Times New Roman" panose="02020603050405020304" pitchFamily="18" charset="0"/>
              </a:rPr>
              <a:t>)</a:t>
            </a:r>
          </a:p>
          <a:p>
            <a:pPr marL="952485" lvl="1" indent="-342900">
              <a:buFont typeface="Arial" panose="020B0604020202020204" pitchFamily="34" charset="0"/>
              <a:buChar char="•"/>
              <a:defRPr/>
            </a:pPr>
            <a:endParaRPr lang="en-US" sz="2200" dirty="0">
              <a:cs typeface="Times New Roman" panose="02020603050405020304" pitchFamily="18" charset="0"/>
            </a:endParaRPr>
          </a:p>
          <a:p>
            <a:pPr marL="342900" indent="-342900">
              <a:buFont typeface="Arial" panose="020B0604020202020204" pitchFamily="34" charset="0"/>
              <a:buChar char="•"/>
              <a:defRPr/>
            </a:pPr>
            <a:r>
              <a:rPr lang="en-US" sz="2200" dirty="0">
                <a:cs typeface="Times New Roman" panose="02020603050405020304" pitchFamily="18" charset="0"/>
              </a:rPr>
              <a:t>Working From Home</a:t>
            </a:r>
          </a:p>
          <a:p>
            <a:pPr marL="952485" lvl="1" indent="-342900">
              <a:buFont typeface="Arial" panose="020B0604020202020204" pitchFamily="34" charset="0"/>
              <a:buChar char="•"/>
              <a:defRPr/>
            </a:pPr>
            <a:r>
              <a:rPr lang="en-US" sz="2200" dirty="0">
                <a:cs typeface="Times New Roman" panose="02020603050405020304" pitchFamily="18" charset="0"/>
              </a:rPr>
              <a:t>Set up your Work Environment</a:t>
            </a:r>
          </a:p>
          <a:p>
            <a:pPr marL="952485" lvl="1" indent="-342900">
              <a:buFont typeface="Arial" panose="020B0604020202020204" pitchFamily="34" charset="0"/>
              <a:buChar char="•"/>
              <a:defRPr/>
            </a:pPr>
            <a:r>
              <a:rPr lang="en-US" sz="2200" dirty="0">
                <a:cs typeface="Times New Roman" panose="02020603050405020304" pitchFamily="18" charset="0"/>
              </a:rPr>
              <a:t>Ergonomics</a:t>
            </a:r>
          </a:p>
          <a:p>
            <a:pPr marL="952485" lvl="1" indent="-342900">
              <a:buFont typeface="Arial" panose="020B0604020202020204" pitchFamily="34" charset="0"/>
              <a:buChar char="•"/>
              <a:defRPr/>
            </a:pPr>
            <a:r>
              <a:rPr lang="en-US" sz="2200" dirty="0">
                <a:cs typeface="Times New Roman" panose="02020603050405020304" pitchFamily="18" charset="0"/>
              </a:rPr>
              <a:t>Data Security</a:t>
            </a:r>
          </a:p>
          <a:p>
            <a:pPr marL="952485" lvl="1" indent="-342900">
              <a:buFont typeface="Arial" panose="020B0604020202020204" pitchFamily="34" charset="0"/>
              <a:buChar char="•"/>
              <a:defRPr/>
            </a:pPr>
            <a:r>
              <a:rPr lang="en-US" sz="2200" dirty="0">
                <a:cs typeface="Times New Roman" panose="02020603050405020304" pitchFamily="18" charset="0"/>
              </a:rPr>
              <a:t>Focus of Eating Nutritious Foods</a:t>
            </a:r>
          </a:p>
          <a:p>
            <a:pPr lvl="1">
              <a:defRPr/>
            </a:pPr>
            <a:r>
              <a:rPr lang="en-US" sz="2200" dirty="0">
                <a:cs typeface="Times New Roman" panose="02020603050405020304" pitchFamily="18" charset="0"/>
              </a:rPr>
              <a:t> </a:t>
            </a:r>
            <a:endParaRPr lang="en-GB" altLang="en-US" sz="2200" dirty="0">
              <a:highlight>
                <a:srgbClr val="FFFF00"/>
              </a:highlight>
              <a:cs typeface="Times New Roman" panose="02020603050405020304" pitchFamily="18" charset="0"/>
            </a:endParaRPr>
          </a:p>
        </p:txBody>
      </p:sp>
    </p:spTree>
    <p:extLst>
      <p:ext uri="{BB962C8B-B14F-4D97-AF65-F5344CB8AC3E}">
        <p14:creationId xmlns:p14="http://schemas.microsoft.com/office/powerpoint/2010/main" val="17931990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F1246967-ADE4-4352-8620-23CCA8CBCFE6}"/>
              </a:ext>
            </a:extLst>
          </p:cNvPr>
          <p:cNvSpPr>
            <a:spLocks noGrp="1"/>
          </p:cNvSpPr>
          <p:nvPr>
            <p:ph type="title"/>
          </p:nvPr>
        </p:nvSpPr>
        <p:spPr>
          <a:xfrm>
            <a:off x="294072" y="66325"/>
            <a:ext cx="11384066" cy="428565"/>
          </a:xfrm>
        </p:spPr>
        <p:txBody>
          <a:bodyPr/>
          <a:lstStyle/>
          <a:p>
            <a:r>
              <a:rPr lang="en-US" b="1" dirty="0">
                <a:cs typeface="Times New Roman" panose="02020603050405020304" pitchFamily="18" charset="0"/>
              </a:rPr>
              <a:t>Your 7 E &amp; C RESPONSIBILITIES AS A CONTRACTOR</a:t>
            </a:r>
          </a:p>
        </p:txBody>
      </p:sp>
      <p:grpSp>
        <p:nvGrpSpPr>
          <p:cNvPr id="4098" name="Group 4097">
            <a:extLst>
              <a:ext uri="{FF2B5EF4-FFF2-40B4-BE49-F238E27FC236}">
                <a16:creationId xmlns:a16="http://schemas.microsoft.com/office/drawing/2014/main" id="{4F142563-1929-4EED-A87E-0397C2DAF7C9}"/>
              </a:ext>
            </a:extLst>
          </p:cNvPr>
          <p:cNvGrpSpPr/>
          <p:nvPr/>
        </p:nvGrpSpPr>
        <p:grpSpPr>
          <a:xfrm>
            <a:off x="279517" y="950612"/>
            <a:ext cx="3062554" cy="1951793"/>
            <a:chOff x="356384" y="1019261"/>
            <a:chExt cx="3904756" cy="2488536"/>
          </a:xfrm>
        </p:grpSpPr>
        <p:sp>
          <p:nvSpPr>
            <p:cNvPr id="3" name="Rectangle 2">
              <a:extLst>
                <a:ext uri="{FF2B5EF4-FFF2-40B4-BE49-F238E27FC236}">
                  <a16:creationId xmlns:a16="http://schemas.microsoft.com/office/drawing/2014/main" id="{B26A4414-19F9-4A6D-BE2B-72B58E562938}"/>
                </a:ext>
              </a:extLst>
            </p:cNvPr>
            <p:cNvSpPr/>
            <p:nvPr/>
          </p:nvSpPr>
          <p:spPr>
            <a:xfrm>
              <a:off x="374940" y="1019261"/>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a:lnSpc>
                  <a:spcPct val="113000"/>
                </a:lnSpc>
                <a:spcAft>
                  <a:spcPts val="47"/>
                </a:spcAft>
              </a:pPr>
              <a:endParaRPr lang="en-US" sz="941" b="1" dirty="0">
                <a:solidFill>
                  <a:schemeClr val="tx1"/>
                </a:solidFill>
              </a:endParaRPr>
            </a:p>
            <a:p>
              <a:pPr>
                <a:lnSpc>
                  <a:spcPct val="113000"/>
                </a:lnSpc>
                <a:spcAft>
                  <a:spcPts val="47"/>
                </a:spcAft>
              </a:pPr>
              <a:endParaRPr lang="en-US" sz="941" b="1" dirty="0">
                <a:solidFill>
                  <a:schemeClr val="tx1"/>
                </a:solidFill>
              </a:endParaRPr>
            </a:p>
            <a:p>
              <a:pPr>
                <a:lnSpc>
                  <a:spcPct val="113000"/>
                </a:lnSpc>
                <a:spcAft>
                  <a:spcPts val="47"/>
                </a:spcAft>
              </a:pPr>
              <a:endParaRPr lang="en-US" sz="941" b="1" dirty="0">
                <a:solidFill>
                  <a:schemeClr val="tx1"/>
                </a:solidFill>
              </a:endParaRPr>
            </a:p>
            <a:p>
              <a:pPr marL="940033" indent="-940033">
                <a:lnSpc>
                  <a:spcPct val="113000"/>
                </a:lnSpc>
                <a:spcAft>
                  <a:spcPts val="47"/>
                </a:spcAft>
              </a:pPr>
              <a:r>
                <a:rPr lang="en-US" sz="941" b="1" dirty="0">
                  <a:solidFill>
                    <a:schemeClr val="tx1"/>
                  </a:solidFill>
                </a:rPr>
                <a:t>	</a:t>
              </a: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p:txBody>
        </p:sp>
        <p:pic>
          <p:nvPicPr>
            <p:cNvPr id="19" name="Picture 18">
              <a:extLst>
                <a:ext uri="{FF2B5EF4-FFF2-40B4-BE49-F238E27FC236}">
                  <a16:creationId xmlns:a16="http://schemas.microsoft.com/office/drawing/2014/main" id="{849FEDEF-4CE7-4CF8-A3FB-BE64DC4416CF}"/>
                </a:ext>
              </a:extLst>
            </p:cNvPr>
            <p:cNvPicPr>
              <a:picLocks noChangeAspect="1"/>
            </p:cNvPicPr>
            <p:nvPr/>
          </p:nvPicPr>
          <p:blipFill>
            <a:blip r:embed="rId3"/>
            <a:stretch>
              <a:fillRect/>
            </a:stretch>
          </p:blipFill>
          <p:spPr>
            <a:xfrm>
              <a:off x="455750" y="1409428"/>
              <a:ext cx="1073140" cy="822960"/>
            </a:xfrm>
            <a:prstGeom prst="rect">
              <a:avLst/>
            </a:prstGeom>
          </p:spPr>
        </p:pic>
        <p:sp>
          <p:nvSpPr>
            <p:cNvPr id="14" name="TextBox 13">
              <a:extLst>
                <a:ext uri="{FF2B5EF4-FFF2-40B4-BE49-F238E27FC236}">
                  <a16:creationId xmlns:a16="http://schemas.microsoft.com/office/drawing/2014/main" id="{EC0A8470-BA91-4A96-8738-600F9E13F82D}"/>
                </a:ext>
              </a:extLst>
            </p:cNvPr>
            <p:cNvSpPr txBox="1"/>
            <p:nvPr/>
          </p:nvSpPr>
          <p:spPr bwMode="auto">
            <a:xfrm>
              <a:off x="1442326" y="1033416"/>
              <a:ext cx="1696720"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1. Conflicts of Interest</a:t>
              </a:r>
            </a:p>
          </p:txBody>
        </p:sp>
        <p:sp>
          <p:nvSpPr>
            <p:cNvPr id="42" name="TextBox 41">
              <a:extLst>
                <a:ext uri="{FF2B5EF4-FFF2-40B4-BE49-F238E27FC236}">
                  <a16:creationId xmlns:a16="http://schemas.microsoft.com/office/drawing/2014/main" id="{3C5A12B5-86AA-4D10-9FCC-7D2721BC2BDF}"/>
                </a:ext>
              </a:extLst>
            </p:cNvPr>
            <p:cNvSpPr txBox="1"/>
            <p:nvPr/>
          </p:nvSpPr>
          <p:spPr bwMode="auto">
            <a:xfrm>
              <a:off x="1658515" y="1338716"/>
              <a:ext cx="2579513" cy="15185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13000"/>
                </a:lnSpc>
                <a:spcAft>
                  <a:spcPts val="47"/>
                </a:spcAft>
              </a:pPr>
              <a:r>
                <a:rPr lang="en-US" sz="863" b="1" dirty="0"/>
                <a:t>What? </a:t>
              </a:r>
              <a:r>
                <a:rPr lang="en-US" sz="863" dirty="0"/>
                <a:t>: Conflicts of Interest (COIs) may arise when relationships, participation in activities or a contract, could influence or be perceived by others to influence your business decisions as a contractor. COIs do not necessarily have to result in unethical or illegal acts.</a:t>
              </a:r>
            </a:p>
            <a:p>
              <a:pPr>
                <a:lnSpc>
                  <a:spcPct val="113000"/>
                </a:lnSpc>
                <a:spcAft>
                  <a:spcPts val="47"/>
                </a:spcAft>
              </a:pPr>
              <a:endParaRPr lang="en-US" sz="863" dirty="0"/>
            </a:p>
          </p:txBody>
        </p:sp>
        <p:sp>
          <p:nvSpPr>
            <p:cNvPr id="4097" name="Rectangle 4096">
              <a:extLst>
                <a:ext uri="{FF2B5EF4-FFF2-40B4-BE49-F238E27FC236}">
                  <a16:creationId xmlns:a16="http://schemas.microsoft.com/office/drawing/2014/main" id="{144B246C-5C0B-4266-B1E0-932AB79925E1}"/>
                </a:ext>
              </a:extLst>
            </p:cNvPr>
            <p:cNvSpPr/>
            <p:nvPr/>
          </p:nvSpPr>
          <p:spPr>
            <a:xfrm>
              <a:off x="356384" y="2708026"/>
              <a:ext cx="3881825" cy="679615"/>
            </a:xfrm>
            <a:prstGeom prst="rect">
              <a:avLst/>
            </a:prstGeom>
          </p:spPr>
          <p:txBody>
            <a:bodyPr wrap="square">
              <a:spAutoFit/>
            </a:bodyPr>
            <a:lstStyle/>
            <a:p>
              <a:pPr>
                <a:lnSpc>
                  <a:spcPct val="113000"/>
                </a:lnSpc>
                <a:spcAft>
                  <a:spcPts val="47"/>
                </a:spcAft>
              </a:pPr>
              <a:r>
                <a:rPr lang="en-US" sz="863" b="1" dirty="0"/>
                <a:t>Contractor responsibility:</a:t>
              </a:r>
              <a:r>
                <a:rPr lang="en-US" sz="863" dirty="0"/>
                <a:t> You must ensure that you report all cases of Conflicts of Interest involving our staff, that you become aware of to the </a:t>
              </a:r>
              <a:r>
                <a:rPr lang="en-US" sz="863" b="1" dirty="0"/>
                <a:t>Shell Helpline: </a:t>
              </a:r>
              <a:r>
                <a:rPr lang="en-US" sz="863" b="1" dirty="0">
                  <a:solidFill>
                    <a:srgbClr val="C00000"/>
                  </a:solidFill>
                </a:rPr>
                <a:t>+234 80702 21245</a:t>
              </a:r>
            </a:p>
          </p:txBody>
        </p:sp>
      </p:grpSp>
      <p:grpSp>
        <p:nvGrpSpPr>
          <p:cNvPr id="4110" name="Group 4109">
            <a:extLst>
              <a:ext uri="{FF2B5EF4-FFF2-40B4-BE49-F238E27FC236}">
                <a16:creationId xmlns:a16="http://schemas.microsoft.com/office/drawing/2014/main" id="{365A8AEA-F1D4-4B1A-9505-56740E19BE71}"/>
              </a:ext>
            </a:extLst>
          </p:cNvPr>
          <p:cNvGrpSpPr/>
          <p:nvPr/>
        </p:nvGrpSpPr>
        <p:grpSpPr>
          <a:xfrm>
            <a:off x="6609364" y="3238788"/>
            <a:ext cx="3048000" cy="1951793"/>
            <a:chOff x="8426939" y="3731974"/>
            <a:chExt cx="3886200" cy="2488536"/>
          </a:xfrm>
        </p:grpSpPr>
        <p:sp>
          <p:nvSpPr>
            <p:cNvPr id="38" name="Rectangle 37">
              <a:extLst>
                <a:ext uri="{FF2B5EF4-FFF2-40B4-BE49-F238E27FC236}">
                  <a16:creationId xmlns:a16="http://schemas.microsoft.com/office/drawing/2014/main" id="{97C96542-9C36-48A2-B5DA-50185011399E}"/>
                </a:ext>
              </a:extLst>
            </p:cNvPr>
            <p:cNvSpPr/>
            <p:nvPr/>
          </p:nvSpPr>
          <p:spPr>
            <a:xfrm>
              <a:off x="8426939" y="3731974"/>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784" b="1" dirty="0">
                <a:solidFill>
                  <a:schemeClr val="tx1"/>
                </a:solidFill>
              </a:endParaRPr>
            </a:p>
          </p:txBody>
        </p:sp>
        <p:sp>
          <p:nvSpPr>
            <p:cNvPr id="39" name="TextBox 38">
              <a:extLst>
                <a:ext uri="{FF2B5EF4-FFF2-40B4-BE49-F238E27FC236}">
                  <a16:creationId xmlns:a16="http://schemas.microsoft.com/office/drawing/2014/main" id="{8EACE2F6-8656-4013-824B-ACE1ABCEFEA5}"/>
                </a:ext>
              </a:extLst>
            </p:cNvPr>
            <p:cNvSpPr txBox="1"/>
            <p:nvPr/>
          </p:nvSpPr>
          <p:spPr bwMode="auto">
            <a:xfrm>
              <a:off x="9300864" y="3763277"/>
              <a:ext cx="2519487"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defTabSz="280550">
                <a:lnSpc>
                  <a:spcPct val="140000"/>
                </a:lnSpc>
                <a:buClr>
                  <a:schemeClr val="accent2"/>
                </a:buClr>
                <a:buSzPct val="85000"/>
              </a:pPr>
              <a:r>
                <a:rPr lang="en-US" sz="1098" b="1" dirty="0">
                  <a:solidFill>
                    <a:srgbClr val="C00000"/>
                  </a:solidFill>
                </a:rPr>
                <a:t>6. Data Privacy</a:t>
              </a:r>
            </a:p>
          </p:txBody>
        </p:sp>
        <p:sp>
          <p:nvSpPr>
            <p:cNvPr id="59" name="Rectangle 58">
              <a:extLst>
                <a:ext uri="{FF2B5EF4-FFF2-40B4-BE49-F238E27FC236}">
                  <a16:creationId xmlns:a16="http://schemas.microsoft.com/office/drawing/2014/main" id="{9695D6EE-0819-4257-89BF-461F6599DF70}"/>
                </a:ext>
              </a:extLst>
            </p:cNvPr>
            <p:cNvSpPr/>
            <p:nvPr/>
          </p:nvSpPr>
          <p:spPr>
            <a:xfrm>
              <a:off x="9752840" y="3979408"/>
              <a:ext cx="2507388" cy="882934"/>
            </a:xfrm>
            <a:prstGeom prst="rect">
              <a:avLst/>
            </a:prstGeom>
          </p:spPr>
          <p:txBody>
            <a:bodyPr wrap="square">
              <a:spAutoFit/>
            </a:bodyPr>
            <a:lstStyle/>
            <a:p>
              <a:pPr fontAlgn="t">
                <a:lnSpc>
                  <a:spcPct val="113000"/>
                </a:lnSpc>
                <a:spcAft>
                  <a:spcPts val="47"/>
                </a:spcAft>
              </a:pPr>
              <a:r>
                <a:rPr lang="en-US" sz="863" b="1" dirty="0"/>
                <a:t>What?</a:t>
              </a:r>
              <a:r>
                <a:rPr lang="en-US" sz="863" dirty="0"/>
                <a:t> Data Privacy is about protecting Shell and individuals’ data from misuse and respecting their right to privacy.</a:t>
              </a:r>
            </a:p>
          </p:txBody>
        </p:sp>
        <p:pic>
          <p:nvPicPr>
            <p:cNvPr id="4109" name="Picture 4108">
              <a:extLst>
                <a:ext uri="{FF2B5EF4-FFF2-40B4-BE49-F238E27FC236}">
                  <a16:creationId xmlns:a16="http://schemas.microsoft.com/office/drawing/2014/main" id="{7142652F-FFBE-415C-B9F1-C0C8328CCA83}"/>
                </a:ext>
              </a:extLst>
            </p:cNvPr>
            <p:cNvPicPr>
              <a:picLocks noChangeAspect="1"/>
            </p:cNvPicPr>
            <p:nvPr/>
          </p:nvPicPr>
          <p:blipFill>
            <a:blip r:embed="rId4"/>
            <a:stretch>
              <a:fillRect/>
            </a:stretch>
          </p:blipFill>
          <p:spPr>
            <a:xfrm>
              <a:off x="8457801" y="4010913"/>
              <a:ext cx="1338175" cy="652567"/>
            </a:xfrm>
            <a:prstGeom prst="rect">
              <a:avLst/>
            </a:prstGeom>
          </p:spPr>
        </p:pic>
      </p:grpSp>
      <p:grpSp>
        <p:nvGrpSpPr>
          <p:cNvPr id="4112" name="Group 4111">
            <a:extLst>
              <a:ext uri="{FF2B5EF4-FFF2-40B4-BE49-F238E27FC236}">
                <a16:creationId xmlns:a16="http://schemas.microsoft.com/office/drawing/2014/main" id="{73EE07ED-8DD9-4095-99F1-AB07A7DD30FF}"/>
              </a:ext>
            </a:extLst>
          </p:cNvPr>
          <p:cNvGrpSpPr/>
          <p:nvPr/>
        </p:nvGrpSpPr>
        <p:grpSpPr>
          <a:xfrm>
            <a:off x="6609364" y="933834"/>
            <a:ext cx="3060979" cy="2006664"/>
            <a:chOff x="8426939" y="1019261"/>
            <a:chExt cx="3902748" cy="2558497"/>
          </a:xfrm>
        </p:grpSpPr>
        <p:sp>
          <p:nvSpPr>
            <p:cNvPr id="26" name="Rectangle 25">
              <a:extLst>
                <a:ext uri="{FF2B5EF4-FFF2-40B4-BE49-F238E27FC236}">
                  <a16:creationId xmlns:a16="http://schemas.microsoft.com/office/drawing/2014/main" id="{B48753DD-95E1-4647-BFD8-E9B6926288FD}"/>
                </a:ext>
              </a:extLst>
            </p:cNvPr>
            <p:cNvSpPr/>
            <p:nvPr/>
          </p:nvSpPr>
          <p:spPr>
            <a:xfrm>
              <a:off x="8426939" y="1019261"/>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a:lnSpc>
                  <a:spcPct val="113000"/>
                </a:lnSpc>
                <a:spcAft>
                  <a:spcPts val="47"/>
                </a:spcAft>
              </a:pPr>
              <a:endParaRPr lang="en-US" sz="941" b="1" dirty="0">
                <a:solidFill>
                  <a:schemeClr val="tx1"/>
                </a:solidFill>
              </a:endParaRPr>
            </a:p>
            <a:p>
              <a:pPr>
                <a:lnSpc>
                  <a:spcPct val="113000"/>
                </a:lnSpc>
                <a:spcAft>
                  <a:spcPts val="47"/>
                </a:spcAft>
              </a:pPr>
              <a:endParaRPr lang="en-US" sz="941"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p:txBody>
        </p:sp>
        <p:sp>
          <p:nvSpPr>
            <p:cNvPr id="27" name="TextBox 26">
              <a:extLst>
                <a:ext uri="{FF2B5EF4-FFF2-40B4-BE49-F238E27FC236}">
                  <a16:creationId xmlns:a16="http://schemas.microsoft.com/office/drawing/2014/main" id="{8E5CE636-7F40-49E2-879A-4651686AFF29}"/>
                </a:ext>
              </a:extLst>
            </p:cNvPr>
            <p:cNvSpPr txBox="1"/>
            <p:nvPr/>
          </p:nvSpPr>
          <p:spPr bwMode="auto">
            <a:xfrm>
              <a:off x="9304688" y="1029543"/>
              <a:ext cx="2189662"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3. Protection of Assets</a:t>
              </a:r>
            </a:p>
          </p:txBody>
        </p:sp>
        <p:sp>
          <p:nvSpPr>
            <p:cNvPr id="45" name="Rectangle 44">
              <a:extLst>
                <a:ext uri="{FF2B5EF4-FFF2-40B4-BE49-F238E27FC236}">
                  <a16:creationId xmlns:a16="http://schemas.microsoft.com/office/drawing/2014/main" id="{435773B0-BA5E-4BF9-9181-6955CDB776C1}"/>
                </a:ext>
              </a:extLst>
            </p:cNvPr>
            <p:cNvSpPr/>
            <p:nvPr/>
          </p:nvSpPr>
          <p:spPr>
            <a:xfrm>
              <a:off x="9644392" y="1282543"/>
              <a:ext cx="2685295" cy="1444334"/>
            </a:xfrm>
            <a:prstGeom prst="rect">
              <a:avLst/>
            </a:prstGeom>
          </p:spPr>
          <p:txBody>
            <a:bodyPr wrap="square">
              <a:spAutoFit/>
            </a:bodyPr>
            <a:lstStyle/>
            <a:p>
              <a:pPr>
                <a:lnSpc>
                  <a:spcPct val="113000"/>
                </a:lnSpc>
                <a:spcAft>
                  <a:spcPts val="47"/>
                </a:spcAft>
              </a:pPr>
              <a:r>
                <a:rPr lang="en-US" sz="863" b="1" dirty="0"/>
                <a:t>What?</a:t>
              </a:r>
              <a:r>
                <a:rPr lang="en-US" sz="863" dirty="0"/>
                <a:t> Shell's assets come in different forms – physical, electronic, financial and intangible. Whether it is a Shell laptop, our brand, facility or even a building, we expect everyone to take good care of our assets and use them appropriately. </a:t>
              </a:r>
            </a:p>
            <a:p>
              <a:pPr>
                <a:lnSpc>
                  <a:spcPct val="113000"/>
                </a:lnSpc>
                <a:spcAft>
                  <a:spcPts val="47"/>
                </a:spcAft>
              </a:pPr>
              <a:endParaRPr lang="en-US" sz="863" b="1" dirty="0"/>
            </a:p>
          </p:txBody>
        </p:sp>
        <p:sp>
          <p:nvSpPr>
            <p:cNvPr id="49" name="Rectangle 48">
              <a:extLst>
                <a:ext uri="{FF2B5EF4-FFF2-40B4-BE49-F238E27FC236}">
                  <a16:creationId xmlns:a16="http://schemas.microsoft.com/office/drawing/2014/main" id="{8ADEB2FA-9C00-4EE2-8675-7A51705D0D7F}"/>
                </a:ext>
              </a:extLst>
            </p:cNvPr>
            <p:cNvSpPr/>
            <p:nvPr/>
          </p:nvSpPr>
          <p:spPr>
            <a:xfrm>
              <a:off x="8426940" y="2444168"/>
              <a:ext cx="3831490" cy="1133590"/>
            </a:xfrm>
            <a:prstGeom prst="rect">
              <a:avLst/>
            </a:prstGeom>
          </p:spPr>
          <p:txBody>
            <a:bodyPr wrap="square">
              <a:spAutoFit/>
            </a:bodyPr>
            <a:lstStyle/>
            <a:p>
              <a:pPr fontAlgn="t"/>
              <a:r>
                <a:rPr lang="en-US" sz="863" b="1" dirty="0"/>
                <a:t>Contractor responsibility: </a:t>
              </a:r>
              <a:r>
                <a:rPr lang="en-US" sz="863" dirty="0"/>
                <a:t>You must protect Shell property that has been entrusted to you and play your part in protecting Shell's shared assets against loss or misuse. Be alert to the risk of theft. All business transactions with Shell must be reflected correctly and conducted in line with the terms &amp; conditions of the contract.</a:t>
              </a:r>
            </a:p>
          </p:txBody>
        </p:sp>
        <p:pic>
          <p:nvPicPr>
            <p:cNvPr id="4111" name="Picture 4110">
              <a:extLst>
                <a:ext uri="{FF2B5EF4-FFF2-40B4-BE49-F238E27FC236}">
                  <a16:creationId xmlns:a16="http://schemas.microsoft.com/office/drawing/2014/main" id="{1E0ED4E7-0F22-4125-A902-647CE673C5A8}"/>
                </a:ext>
              </a:extLst>
            </p:cNvPr>
            <p:cNvPicPr>
              <a:picLocks noChangeAspect="1"/>
            </p:cNvPicPr>
            <p:nvPr/>
          </p:nvPicPr>
          <p:blipFill>
            <a:blip r:embed="rId5"/>
            <a:stretch>
              <a:fillRect/>
            </a:stretch>
          </p:blipFill>
          <p:spPr>
            <a:xfrm>
              <a:off x="8447960" y="1437023"/>
              <a:ext cx="1270435" cy="661145"/>
            </a:xfrm>
            <a:prstGeom prst="rect">
              <a:avLst/>
            </a:prstGeom>
          </p:spPr>
        </p:pic>
      </p:grpSp>
      <p:grpSp>
        <p:nvGrpSpPr>
          <p:cNvPr id="15" name="Group 14">
            <a:extLst>
              <a:ext uri="{FF2B5EF4-FFF2-40B4-BE49-F238E27FC236}">
                <a16:creationId xmlns:a16="http://schemas.microsoft.com/office/drawing/2014/main" id="{B0BE1260-A719-48A2-A428-5991AF768DD6}"/>
              </a:ext>
            </a:extLst>
          </p:cNvPr>
          <p:cNvGrpSpPr/>
          <p:nvPr/>
        </p:nvGrpSpPr>
        <p:grpSpPr>
          <a:xfrm>
            <a:off x="3456324" y="942223"/>
            <a:ext cx="3140062" cy="1951793"/>
            <a:chOff x="4406812" y="1103341"/>
            <a:chExt cx="4003579" cy="2488536"/>
          </a:xfrm>
        </p:grpSpPr>
        <p:grpSp>
          <p:nvGrpSpPr>
            <p:cNvPr id="4099" name="Group 4098">
              <a:extLst>
                <a:ext uri="{FF2B5EF4-FFF2-40B4-BE49-F238E27FC236}">
                  <a16:creationId xmlns:a16="http://schemas.microsoft.com/office/drawing/2014/main" id="{834CDCFD-121B-49E4-9F3A-09AA7805EDBC}"/>
                </a:ext>
              </a:extLst>
            </p:cNvPr>
            <p:cNvGrpSpPr/>
            <p:nvPr/>
          </p:nvGrpSpPr>
          <p:grpSpPr>
            <a:xfrm>
              <a:off x="4406812" y="1103341"/>
              <a:ext cx="4003579" cy="2488536"/>
              <a:chOff x="4390195" y="1019261"/>
              <a:chExt cx="4003579" cy="2488536"/>
            </a:xfrm>
          </p:grpSpPr>
          <p:sp>
            <p:nvSpPr>
              <p:cNvPr id="22" name="Rectangle 21">
                <a:extLst>
                  <a:ext uri="{FF2B5EF4-FFF2-40B4-BE49-F238E27FC236}">
                    <a16:creationId xmlns:a16="http://schemas.microsoft.com/office/drawing/2014/main" id="{2C27810F-F1D4-405F-AF14-3FE931A69B4B}"/>
                  </a:ext>
                </a:extLst>
              </p:cNvPr>
              <p:cNvSpPr/>
              <p:nvPr/>
            </p:nvSpPr>
            <p:spPr>
              <a:xfrm>
                <a:off x="4390195" y="1019261"/>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a:lnSpc>
                    <a:spcPct val="113000"/>
                  </a:lnSpc>
                  <a:spcAft>
                    <a:spcPts val="47"/>
                  </a:spcAft>
                </a:pPr>
                <a:endParaRPr lang="en-US" sz="941" b="1" dirty="0">
                  <a:solidFill>
                    <a:schemeClr val="tx1"/>
                  </a:solidFill>
                </a:endParaRPr>
              </a:p>
              <a:p>
                <a:pPr>
                  <a:lnSpc>
                    <a:spcPct val="113000"/>
                  </a:lnSpc>
                  <a:spcAft>
                    <a:spcPts val="47"/>
                  </a:spcAft>
                </a:pPr>
                <a:endParaRPr lang="en-US" sz="941" b="1" dirty="0">
                  <a:solidFill>
                    <a:schemeClr val="tx1"/>
                  </a:solidFill>
                </a:endParaRPr>
              </a:p>
              <a:p>
                <a:pPr>
                  <a:lnSpc>
                    <a:spcPct val="113000"/>
                  </a:lnSpc>
                  <a:spcAft>
                    <a:spcPts val="47"/>
                  </a:spcAft>
                </a:pPr>
                <a:endParaRPr lang="en-US" sz="941"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a:p>
                <a:pPr defTabSz="280550">
                  <a:lnSpc>
                    <a:spcPct val="140000"/>
                  </a:lnSpc>
                  <a:buClr>
                    <a:schemeClr val="accent2"/>
                  </a:buClr>
                  <a:buSzPct val="85000"/>
                </a:pPr>
                <a:endParaRPr lang="en-US" sz="1255" b="1" dirty="0">
                  <a:solidFill>
                    <a:schemeClr val="tx1"/>
                  </a:solidFill>
                </a:endParaRPr>
              </a:p>
            </p:txBody>
          </p:sp>
          <p:sp>
            <p:nvSpPr>
              <p:cNvPr id="23" name="TextBox 22">
                <a:extLst>
                  <a:ext uri="{FF2B5EF4-FFF2-40B4-BE49-F238E27FC236}">
                    <a16:creationId xmlns:a16="http://schemas.microsoft.com/office/drawing/2014/main" id="{C34CF867-58D9-4810-B11E-5322C5A0CB62}"/>
                  </a:ext>
                </a:extLst>
              </p:cNvPr>
              <p:cNvSpPr txBox="1"/>
              <p:nvPr/>
            </p:nvSpPr>
            <p:spPr bwMode="auto">
              <a:xfrm>
                <a:off x="5267945" y="1050564"/>
                <a:ext cx="2394917"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2. Gifts &amp; Hospitality (G&amp;H)</a:t>
                </a:r>
              </a:p>
            </p:txBody>
          </p:sp>
          <p:sp>
            <p:nvSpPr>
              <p:cNvPr id="40" name="Rectangle 39">
                <a:extLst>
                  <a:ext uri="{FF2B5EF4-FFF2-40B4-BE49-F238E27FC236}">
                    <a16:creationId xmlns:a16="http://schemas.microsoft.com/office/drawing/2014/main" id="{FBD0A0F2-B036-4750-BE11-5A12D7A0E562}"/>
                  </a:ext>
                </a:extLst>
              </p:cNvPr>
              <p:cNvSpPr/>
              <p:nvPr/>
            </p:nvSpPr>
            <p:spPr>
              <a:xfrm>
                <a:off x="5622893" y="1308794"/>
                <a:ext cx="2770881" cy="1641522"/>
              </a:xfrm>
              <a:prstGeom prst="rect">
                <a:avLst/>
              </a:prstGeom>
            </p:spPr>
            <p:txBody>
              <a:bodyPr wrap="square">
                <a:spAutoFit/>
              </a:bodyPr>
              <a:lstStyle/>
              <a:p>
                <a:r>
                  <a:rPr lang="en-US" sz="863" b="1" dirty="0"/>
                  <a:t>What?</a:t>
                </a:r>
                <a:r>
                  <a:rPr lang="en-US" sz="863" dirty="0"/>
                  <a:t> As a general principle, Shell discourages staff from accepting G&amp;H from Contractors. No G&amp;H may be offered that are: Inappropriate, Cash or cash equivalents, Loans, Personal services, Events/meals where contractor is absent, or G&amp;H that is or can be linked to business decisions, amongst others.</a:t>
                </a:r>
              </a:p>
              <a:p>
                <a:endParaRPr lang="en-US" sz="863" dirty="0"/>
              </a:p>
            </p:txBody>
          </p:sp>
        </p:grpSp>
        <p:pic>
          <p:nvPicPr>
            <p:cNvPr id="4113" name="Picture 4112">
              <a:extLst>
                <a:ext uri="{FF2B5EF4-FFF2-40B4-BE49-F238E27FC236}">
                  <a16:creationId xmlns:a16="http://schemas.microsoft.com/office/drawing/2014/main" id="{B19358C6-817F-4AF1-8BE5-E6037B755CDB}"/>
                </a:ext>
              </a:extLst>
            </p:cNvPr>
            <p:cNvPicPr>
              <a:picLocks noChangeAspect="1"/>
            </p:cNvPicPr>
            <p:nvPr/>
          </p:nvPicPr>
          <p:blipFill>
            <a:blip r:embed="rId6"/>
            <a:stretch>
              <a:fillRect/>
            </a:stretch>
          </p:blipFill>
          <p:spPr>
            <a:xfrm>
              <a:off x="4466183" y="1440794"/>
              <a:ext cx="1212198" cy="822960"/>
            </a:xfrm>
            <a:prstGeom prst="rect">
              <a:avLst/>
            </a:prstGeom>
          </p:spPr>
        </p:pic>
      </p:grpSp>
      <p:sp>
        <p:nvSpPr>
          <p:cNvPr id="2" name="Rectangle 1">
            <a:extLst>
              <a:ext uri="{FF2B5EF4-FFF2-40B4-BE49-F238E27FC236}">
                <a16:creationId xmlns:a16="http://schemas.microsoft.com/office/drawing/2014/main" id="{10193B23-3BB9-4E30-8622-C28FFD6E788A}"/>
              </a:ext>
            </a:extLst>
          </p:cNvPr>
          <p:cNvSpPr/>
          <p:nvPr/>
        </p:nvSpPr>
        <p:spPr>
          <a:xfrm>
            <a:off x="6625851" y="4291799"/>
            <a:ext cx="3019735" cy="842538"/>
          </a:xfrm>
          <a:prstGeom prst="rect">
            <a:avLst/>
          </a:prstGeom>
        </p:spPr>
        <p:txBody>
          <a:bodyPr wrap="square">
            <a:spAutoFit/>
          </a:bodyPr>
          <a:lstStyle/>
          <a:p>
            <a:pPr fontAlgn="t">
              <a:lnSpc>
                <a:spcPct val="113000"/>
              </a:lnSpc>
              <a:spcAft>
                <a:spcPts val="47"/>
              </a:spcAft>
            </a:pPr>
            <a:r>
              <a:rPr lang="en-US" sz="863" b="1" dirty="0"/>
              <a:t>Contractor responsibility:</a:t>
            </a:r>
            <a:r>
              <a:rPr lang="en-US" sz="863" dirty="0"/>
              <a:t> You must identify the privacy risks before collecting, using, retaining or disclosing Shell data, such as in a new contract, project or initiative.</a:t>
            </a:r>
          </a:p>
          <a:p>
            <a:pPr fontAlgn="t">
              <a:lnSpc>
                <a:spcPct val="113000"/>
              </a:lnSpc>
              <a:spcAft>
                <a:spcPts val="47"/>
              </a:spcAft>
            </a:pPr>
            <a:r>
              <a:rPr lang="en-US" sz="863" dirty="0"/>
              <a:t>You must only process our data for specific, defined and legitimate purposes. </a:t>
            </a:r>
          </a:p>
        </p:txBody>
      </p:sp>
      <p:grpSp>
        <p:nvGrpSpPr>
          <p:cNvPr id="12" name="Group 11">
            <a:extLst>
              <a:ext uri="{FF2B5EF4-FFF2-40B4-BE49-F238E27FC236}">
                <a16:creationId xmlns:a16="http://schemas.microsoft.com/office/drawing/2014/main" id="{5BB1C671-E23F-4603-8D2F-DA7858DA37AF}"/>
              </a:ext>
            </a:extLst>
          </p:cNvPr>
          <p:cNvGrpSpPr/>
          <p:nvPr/>
        </p:nvGrpSpPr>
        <p:grpSpPr>
          <a:xfrm>
            <a:off x="3417749" y="3255565"/>
            <a:ext cx="3158929" cy="2022187"/>
            <a:chOff x="4357629" y="3731974"/>
            <a:chExt cx="4027635" cy="2578289"/>
          </a:xfrm>
        </p:grpSpPr>
        <p:grpSp>
          <p:nvGrpSpPr>
            <p:cNvPr id="4108" name="Group 4107">
              <a:extLst>
                <a:ext uri="{FF2B5EF4-FFF2-40B4-BE49-F238E27FC236}">
                  <a16:creationId xmlns:a16="http://schemas.microsoft.com/office/drawing/2014/main" id="{33995919-8B9E-4E17-96B5-D5B10C64038F}"/>
                </a:ext>
              </a:extLst>
            </p:cNvPr>
            <p:cNvGrpSpPr/>
            <p:nvPr/>
          </p:nvGrpSpPr>
          <p:grpSpPr>
            <a:xfrm>
              <a:off x="4357629" y="3731974"/>
              <a:ext cx="4027635" cy="2578289"/>
              <a:chOff x="4333854" y="3731974"/>
              <a:chExt cx="4027635" cy="2578289"/>
            </a:xfrm>
          </p:grpSpPr>
          <p:sp>
            <p:nvSpPr>
              <p:cNvPr id="29" name="Rectangle 28">
                <a:extLst>
                  <a:ext uri="{FF2B5EF4-FFF2-40B4-BE49-F238E27FC236}">
                    <a16:creationId xmlns:a16="http://schemas.microsoft.com/office/drawing/2014/main" id="{2E147357-1651-4030-83D9-A8E5E8ECB86F}"/>
                  </a:ext>
                </a:extLst>
              </p:cNvPr>
              <p:cNvSpPr/>
              <p:nvPr/>
            </p:nvSpPr>
            <p:spPr>
              <a:xfrm>
                <a:off x="4358209" y="3731974"/>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824" b="1" dirty="0">
                  <a:solidFill>
                    <a:schemeClr val="tx1"/>
                  </a:solidFill>
                </a:endParaRPr>
              </a:p>
            </p:txBody>
          </p:sp>
          <p:sp>
            <p:nvSpPr>
              <p:cNvPr id="30" name="TextBox 29">
                <a:extLst>
                  <a:ext uri="{FF2B5EF4-FFF2-40B4-BE49-F238E27FC236}">
                    <a16:creationId xmlns:a16="http://schemas.microsoft.com/office/drawing/2014/main" id="{C1DE4481-6B73-4396-8104-8262C6AA4951}"/>
                  </a:ext>
                </a:extLst>
              </p:cNvPr>
              <p:cNvSpPr txBox="1"/>
              <p:nvPr/>
            </p:nvSpPr>
            <p:spPr bwMode="auto">
              <a:xfrm>
                <a:off x="4386846" y="3752765"/>
                <a:ext cx="3823873"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5. Government Intermediary (GI)</a:t>
                </a:r>
              </a:p>
            </p:txBody>
          </p:sp>
          <p:sp>
            <p:nvSpPr>
              <p:cNvPr id="53" name="Rectangle 52">
                <a:extLst>
                  <a:ext uri="{FF2B5EF4-FFF2-40B4-BE49-F238E27FC236}">
                    <a16:creationId xmlns:a16="http://schemas.microsoft.com/office/drawing/2014/main" id="{A4C9B424-2AB7-4D64-AD03-0EFA5AC590A5}"/>
                  </a:ext>
                </a:extLst>
              </p:cNvPr>
              <p:cNvSpPr/>
              <p:nvPr/>
            </p:nvSpPr>
            <p:spPr>
              <a:xfrm>
                <a:off x="4333854" y="5439183"/>
                <a:ext cx="4027635" cy="871080"/>
              </a:xfrm>
              <a:prstGeom prst="rect">
                <a:avLst/>
              </a:prstGeom>
            </p:spPr>
            <p:txBody>
              <a:bodyPr wrap="square">
                <a:spAutoFit/>
              </a:bodyPr>
              <a:lstStyle/>
              <a:p>
                <a:pPr>
                  <a:lnSpc>
                    <a:spcPct val="113000"/>
                  </a:lnSpc>
                  <a:spcAft>
                    <a:spcPts val="47"/>
                  </a:spcAft>
                </a:pPr>
                <a:r>
                  <a:rPr lang="en-US" sz="863" b="1" dirty="0"/>
                  <a:t>Contractor responsibility: </a:t>
                </a:r>
                <a:r>
                  <a:rPr lang="en-US" sz="863" dirty="0"/>
                  <a:t>Where you are relating with Government, its agencies or officials on Shell’s behalf, you must notify Shell and seek necessary prior approvals through your Contract Holder/Owner.</a:t>
                </a:r>
              </a:p>
            </p:txBody>
          </p:sp>
          <p:sp>
            <p:nvSpPr>
              <p:cNvPr id="54" name="Rectangle 53">
                <a:extLst>
                  <a:ext uri="{FF2B5EF4-FFF2-40B4-BE49-F238E27FC236}">
                    <a16:creationId xmlns:a16="http://schemas.microsoft.com/office/drawing/2014/main" id="{060AA654-E2BB-4580-9099-0BCE89CD71A8}"/>
                  </a:ext>
                </a:extLst>
              </p:cNvPr>
              <p:cNvSpPr/>
              <p:nvPr/>
            </p:nvSpPr>
            <p:spPr>
              <a:xfrm>
                <a:off x="5225593" y="4023833"/>
                <a:ext cx="2994339" cy="488476"/>
              </a:xfrm>
              <a:prstGeom prst="rect">
                <a:avLst/>
              </a:prstGeom>
            </p:spPr>
            <p:txBody>
              <a:bodyPr wrap="square">
                <a:spAutoFit/>
              </a:bodyPr>
              <a:lstStyle/>
              <a:p>
                <a:pPr>
                  <a:lnSpc>
                    <a:spcPct val="113000"/>
                  </a:lnSpc>
                  <a:spcAft>
                    <a:spcPts val="47"/>
                  </a:spcAft>
                </a:pPr>
                <a:r>
                  <a:rPr lang="en-US" sz="863" b="1" dirty="0"/>
                  <a:t>What?</a:t>
                </a:r>
                <a:r>
                  <a:rPr lang="en-US" sz="863" dirty="0"/>
                  <a:t> Shell can be held accountable for actions undertaken by our Contractors. </a:t>
                </a:r>
              </a:p>
            </p:txBody>
          </p:sp>
          <p:sp>
            <p:nvSpPr>
              <p:cNvPr id="56" name="Rectangle 55">
                <a:extLst>
                  <a:ext uri="{FF2B5EF4-FFF2-40B4-BE49-F238E27FC236}">
                    <a16:creationId xmlns:a16="http://schemas.microsoft.com/office/drawing/2014/main" id="{1EC758DF-FCFC-4851-A1C6-E92264A81BF1}"/>
                  </a:ext>
                </a:extLst>
              </p:cNvPr>
              <p:cNvSpPr/>
              <p:nvPr/>
            </p:nvSpPr>
            <p:spPr>
              <a:xfrm>
                <a:off x="5207586" y="4368522"/>
                <a:ext cx="3046419" cy="1253686"/>
              </a:xfrm>
              <a:prstGeom prst="rect">
                <a:avLst/>
              </a:prstGeom>
            </p:spPr>
            <p:txBody>
              <a:bodyPr wrap="square">
                <a:spAutoFit/>
              </a:bodyPr>
              <a:lstStyle/>
              <a:p>
                <a:pPr>
                  <a:lnSpc>
                    <a:spcPct val="113000"/>
                  </a:lnSpc>
                  <a:spcAft>
                    <a:spcPts val="47"/>
                  </a:spcAft>
                </a:pPr>
                <a:r>
                  <a:rPr lang="en-US" sz="863" dirty="0"/>
                  <a:t>A </a:t>
                </a:r>
                <a:r>
                  <a:rPr lang="en-US" sz="863" b="1" dirty="0"/>
                  <a:t>GI</a:t>
                </a:r>
                <a:r>
                  <a:rPr lang="en-US" sz="863" dirty="0"/>
                  <a:t> is a contractor engaged by Shell and has any direct or indirect dealings with Government, its agency or officials in connection with Shell’s business, e.g. freight forwarders, customs agents, commercial agents, </a:t>
                </a:r>
                <a:r>
                  <a:rPr lang="en-US" sz="863" dirty="0" err="1"/>
                  <a:t>etc</a:t>
                </a:r>
                <a:endParaRPr lang="en-US" sz="863" dirty="0"/>
              </a:p>
            </p:txBody>
          </p:sp>
        </p:grpSp>
        <p:pic>
          <p:nvPicPr>
            <p:cNvPr id="5" name="Picture 4">
              <a:extLst>
                <a:ext uri="{FF2B5EF4-FFF2-40B4-BE49-F238E27FC236}">
                  <a16:creationId xmlns:a16="http://schemas.microsoft.com/office/drawing/2014/main" id="{2D670F60-0A33-495C-BC3E-2D155A3B836C}"/>
                </a:ext>
              </a:extLst>
            </p:cNvPr>
            <p:cNvPicPr>
              <a:picLocks noChangeAspect="1"/>
            </p:cNvPicPr>
            <p:nvPr/>
          </p:nvPicPr>
          <p:blipFill>
            <a:blip r:embed="rId7"/>
            <a:stretch>
              <a:fillRect/>
            </a:stretch>
          </p:blipFill>
          <p:spPr>
            <a:xfrm>
              <a:off x="4524391" y="4033612"/>
              <a:ext cx="617844" cy="901258"/>
            </a:xfrm>
            <a:prstGeom prst="rect">
              <a:avLst/>
            </a:prstGeom>
          </p:spPr>
        </p:pic>
      </p:grpSp>
      <p:grpSp>
        <p:nvGrpSpPr>
          <p:cNvPr id="13" name="Group 12">
            <a:extLst>
              <a:ext uri="{FF2B5EF4-FFF2-40B4-BE49-F238E27FC236}">
                <a16:creationId xmlns:a16="http://schemas.microsoft.com/office/drawing/2014/main" id="{D2877E30-70E5-49A6-848E-DA86EA53C9E7}"/>
              </a:ext>
            </a:extLst>
          </p:cNvPr>
          <p:cNvGrpSpPr/>
          <p:nvPr/>
        </p:nvGrpSpPr>
        <p:grpSpPr>
          <a:xfrm>
            <a:off x="9728339" y="925441"/>
            <a:ext cx="2058213" cy="4265140"/>
            <a:chOff x="12403632" y="1103342"/>
            <a:chExt cx="2624221" cy="5120639"/>
          </a:xfrm>
        </p:grpSpPr>
        <p:grpSp>
          <p:nvGrpSpPr>
            <p:cNvPr id="4103" name="Group 4102">
              <a:extLst>
                <a:ext uri="{FF2B5EF4-FFF2-40B4-BE49-F238E27FC236}">
                  <a16:creationId xmlns:a16="http://schemas.microsoft.com/office/drawing/2014/main" id="{C5A3419D-C693-4E2A-89B4-818BD80952C1}"/>
                </a:ext>
              </a:extLst>
            </p:cNvPr>
            <p:cNvGrpSpPr/>
            <p:nvPr/>
          </p:nvGrpSpPr>
          <p:grpSpPr>
            <a:xfrm>
              <a:off x="12403632" y="1103342"/>
              <a:ext cx="2624221" cy="5120639"/>
              <a:chOff x="12372102" y="1019260"/>
              <a:chExt cx="2624221" cy="5133413"/>
            </a:xfrm>
          </p:grpSpPr>
          <p:sp>
            <p:nvSpPr>
              <p:cNvPr id="35" name="Rectangle 34">
                <a:extLst>
                  <a:ext uri="{FF2B5EF4-FFF2-40B4-BE49-F238E27FC236}">
                    <a16:creationId xmlns:a16="http://schemas.microsoft.com/office/drawing/2014/main" id="{ECEAAA3F-44FD-48CA-911C-E16A4742C5A0}"/>
                  </a:ext>
                </a:extLst>
              </p:cNvPr>
              <p:cNvSpPr/>
              <p:nvPr/>
            </p:nvSpPr>
            <p:spPr>
              <a:xfrm>
                <a:off x="12372102" y="1019260"/>
                <a:ext cx="2510548" cy="5133413"/>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defTabSz="280550">
                  <a:lnSpc>
                    <a:spcPct val="140000"/>
                  </a:lnSpc>
                  <a:buClr>
                    <a:schemeClr val="accent2"/>
                  </a:buClr>
                  <a:buSzPct val="85000"/>
                </a:pPr>
                <a:endParaRPr lang="en-US" sz="824" b="1" dirty="0">
                  <a:solidFill>
                    <a:schemeClr val="tx1"/>
                  </a:solidFill>
                </a:endParaRPr>
              </a:p>
            </p:txBody>
          </p:sp>
          <p:sp>
            <p:nvSpPr>
              <p:cNvPr id="36" name="TextBox 35">
                <a:extLst>
                  <a:ext uri="{FF2B5EF4-FFF2-40B4-BE49-F238E27FC236}">
                    <a16:creationId xmlns:a16="http://schemas.microsoft.com/office/drawing/2014/main" id="{E9E25DD2-D5F9-4E91-A343-0921FA87395C}"/>
                  </a:ext>
                </a:extLst>
              </p:cNvPr>
              <p:cNvSpPr txBox="1"/>
              <p:nvPr/>
            </p:nvSpPr>
            <p:spPr bwMode="auto">
              <a:xfrm>
                <a:off x="12419806" y="1083831"/>
                <a:ext cx="2576517" cy="27185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7. Political Activity &amp; Payments</a:t>
                </a:r>
              </a:p>
            </p:txBody>
          </p:sp>
          <p:sp>
            <p:nvSpPr>
              <p:cNvPr id="63" name="Rectangle 62">
                <a:extLst>
                  <a:ext uri="{FF2B5EF4-FFF2-40B4-BE49-F238E27FC236}">
                    <a16:creationId xmlns:a16="http://schemas.microsoft.com/office/drawing/2014/main" id="{26B9E923-5FCF-405D-8926-8AFC042D9AD3}"/>
                  </a:ext>
                </a:extLst>
              </p:cNvPr>
              <p:cNvSpPr/>
              <p:nvPr/>
            </p:nvSpPr>
            <p:spPr>
              <a:xfrm>
                <a:off x="13587539" y="1392652"/>
                <a:ext cx="1353005" cy="2611153"/>
              </a:xfrm>
              <a:prstGeom prst="rect">
                <a:avLst/>
              </a:prstGeom>
            </p:spPr>
            <p:txBody>
              <a:bodyPr wrap="square">
                <a:spAutoFit/>
              </a:bodyPr>
              <a:lstStyle/>
              <a:p>
                <a:pPr fontAlgn="t">
                  <a:lnSpc>
                    <a:spcPct val="113000"/>
                  </a:lnSpc>
                  <a:spcAft>
                    <a:spcPts val="47"/>
                  </a:spcAft>
                </a:pPr>
                <a:r>
                  <a:rPr lang="en-US" sz="863" b="1" dirty="0"/>
                  <a:t>What?</a:t>
                </a:r>
                <a:r>
                  <a:rPr lang="en-US" sz="863" dirty="0"/>
                  <a:t> We all have our own interests outside Shell business, and you have the right to engage in lawful political activity in your own time. However, we need to protect Shell’s interests and reputation</a:t>
                </a:r>
              </a:p>
            </p:txBody>
          </p:sp>
          <p:sp>
            <p:nvSpPr>
              <p:cNvPr id="4096" name="Rectangle 4095">
                <a:extLst>
                  <a:ext uri="{FF2B5EF4-FFF2-40B4-BE49-F238E27FC236}">
                    <a16:creationId xmlns:a16="http://schemas.microsoft.com/office/drawing/2014/main" id="{21899964-03EE-4928-BF95-BDBB94FF6ABA}"/>
                  </a:ext>
                </a:extLst>
              </p:cNvPr>
              <p:cNvSpPr/>
              <p:nvPr/>
            </p:nvSpPr>
            <p:spPr>
              <a:xfrm>
                <a:off x="12403676" y="3902509"/>
                <a:ext cx="2560838" cy="1985084"/>
              </a:xfrm>
              <a:prstGeom prst="rect">
                <a:avLst/>
              </a:prstGeom>
            </p:spPr>
            <p:txBody>
              <a:bodyPr wrap="square">
                <a:spAutoFit/>
              </a:bodyPr>
              <a:lstStyle/>
              <a:p>
                <a:r>
                  <a:rPr lang="en-US" sz="863" b="1" dirty="0"/>
                  <a:t>Contractor responsibility:</a:t>
                </a:r>
                <a:r>
                  <a:rPr lang="en-US" sz="863" dirty="0"/>
                  <a:t> It is important that contractors and their staff keep their personal political activities separate from their activity with Shell.</a:t>
                </a:r>
              </a:p>
              <a:p>
                <a:endParaRPr lang="en-US" sz="863" dirty="0"/>
              </a:p>
              <a:p>
                <a:r>
                  <a:rPr lang="en-US" sz="863" dirty="0"/>
                  <a:t>As stated in our Shell General Business Principles (SGBP), Political Payments or “in-kind contributions” must </a:t>
                </a:r>
                <a:r>
                  <a:rPr lang="en-US" sz="863" u="sng" dirty="0"/>
                  <a:t>never</a:t>
                </a:r>
                <a:r>
                  <a:rPr lang="en-US" sz="863" dirty="0"/>
                  <a:t> be made on behalf of Shell companies or with Shell funds. </a:t>
                </a:r>
              </a:p>
            </p:txBody>
          </p:sp>
        </p:grpSp>
        <p:pic>
          <p:nvPicPr>
            <p:cNvPr id="7" name="Picture 6">
              <a:extLst>
                <a:ext uri="{FF2B5EF4-FFF2-40B4-BE49-F238E27FC236}">
                  <a16:creationId xmlns:a16="http://schemas.microsoft.com/office/drawing/2014/main" id="{24B9AE16-0B89-48C1-AA58-0379C3D4FF84}"/>
                </a:ext>
              </a:extLst>
            </p:cNvPr>
            <p:cNvPicPr>
              <a:picLocks noChangeAspect="1"/>
            </p:cNvPicPr>
            <p:nvPr/>
          </p:nvPicPr>
          <p:blipFill>
            <a:blip r:embed="rId8"/>
            <a:stretch>
              <a:fillRect/>
            </a:stretch>
          </p:blipFill>
          <p:spPr>
            <a:xfrm>
              <a:off x="12679811" y="1610651"/>
              <a:ext cx="902285" cy="923768"/>
            </a:xfrm>
            <a:prstGeom prst="rect">
              <a:avLst/>
            </a:prstGeom>
          </p:spPr>
        </p:pic>
      </p:grpSp>
      <p:grpSp>
        <p:nvGrpSpPr>
          <p:cNvPr id="11" name="Group 10">
            <a:extLst>
              <a:ext uri="{FF2B5EF4-FFF2-40B4-BE49-F238E27FC236}">
                <a16:creationId xmlns:a16="http://schemas.microsoft.com/office/drawing/2014/main" id="{726265C6-336A-44BF-88D6-8C44CE7A91DD}"/>
              </a:ext>
            </a:extLst>
          </p:cNvPr>
          <p:cNvGrpSpPr/>
          <p:nvPr/>
        </p:nvGrpSpPr>
        <p:grpSpPr>
          <a:xfrm>
            <a:off x="287760" y="3255566"/>
            <a:ext cx="3103683" cy="2025305"/>
            <a:chOff x="366894" y="3731974"/>
            <a:chExt cx="3957196" cy="2582264"/>
          </a:xfrm>
        </p:grpSpPr>
        <p:pic>
          <p:nvPicPr>
            <p:cNvPr id="6" name="Picture 5">
              <a:extLst>
                <a:ext uri="{FF2B5EF4-FFF2-40B4-BE49-F238E27FC236}">
                  <a16:creationId xmlns:a16="http://schemas.microsoft.com/office/drawing/2014/main" id="{3776454F-E66D-488B-B873-EDC01438C2DC}"/>
                </a:ext>
              </a:extLst>
            </p:cNvPr>
            <p:cNvPicPr>
              <a:picLocks noChangeAspect="1"/>
            </p:cNvPicPr>
            <p:nvPr/>
          </p:nvPicPr>
          <p:blipFill>
            <a:blip r:embed="rId9"/>
            <a:stretch>
              <a:fillRect/>
            </a:stretch>
          </p:blipFill>
          <p:spPr>
            <a:xfrm>
              <a:off x="508582" y="4024611"/>
              <a:ext cx="990709" cy="944630"/>
            </a:xfrm>
            <a:prstGeom prst="rect">
              <a:avLst/>
            </a:prstGeom>
          </p:spPr>
        </p:pic>
        <p:grpSp>
          <p:nvGrpSpPr>
            <p:cNvPr id="9" name="Group 8">
              <a:extLst>
                <a:ext uri="{FF2B5EF4-FFF2-40B4-BE49-F238E27FC236}">
                  <a16:creationId xmlns:a16="http://schemas.microsoft.com/office/drawing/2014/main" id="{3C8745B0-1B60-4FD5-925B-2FB3C29040E8}"/>
                </a:ext>
              </a:extLst>
            </p:cNvPr>
            <p:cNvGrpSpPr/>
            <p:nvPr/>
          </p:nvGrpSpPr>
          <p:grpSpPr>
            <a:xfrm>
              <a:off x="366894" y="3731974"/>
              <a:ext cx="3957196" cy="2582264"/>
              <a:chOff x="366894" y="3731974"/>
              <a:chExt cx="3957196" cy="2582264"/>
            </a:xfrm>
          </p:grpSpPr>
          <p:grpSp>
            <p:nvGrpSpPr>
              <p:cNvPr id="4104" name="Group 4103">
                <a:extLst>
                  <a:ext uri="{FF2B5EF4-FFF2-40B4-BE49-F238E27FC236}">
                    <a16:creationId xmlns:a16="http://schemas.microsoft.com/office/drawing/2014/main" id="{D2E0E9F4-5222-46F7-96FC-0815C511DA82}"/>
                  </a:ext>
                </a:extLst>
              </p:cNvPr>
              <p:cNvGrpSpPr/>
              <p:nvPr/>
            </p:nvGrpSpPr>
            <p:grpSpPr>
              <a:xfrm>
                <a:off x="366894" y="3731974"/>
                <a:ext cx="3901416" cy="2488536"/>
                <a:chOff x="366894" y="3731974"/>
                <a:chExt cx="3901416" cy="2488536"/>
              </a:xfrm>
            </p:grpSpPr>
            <p:sp>
              <p:nvSpPr>
                <p:cNvPr id="32" name="Rectangle 31">
                  <a:extLst>
                    <a:ext uri="{FF2B5EF4-FFF2-40B4-BE49-F238E27FC236}">
                      <a16:creationId xmlns:a16="http://schemas.microsoft.com/office/drawing/2014/main" id="{16C940F5-774D-4630-B4FB-96BA7C7081DD}"/>
                    </a:ext>
                  </a:extLst>
                </p:cNvPr>
                <p:cNvSpPr/>
                <p:nvPr/>
              </p:nvSpPr>
              <p:spPr>
                <a:xfrm>
                  <a:off x="366894" y="3731974"/>
                  <a:ext cx="3886200" cy="2488536"/>
                </a:xfrm>
                <a:prstGeom prst="rect">
                  <a:avLst/>
                </a:prstGeom>
                <a:noFill/>
                <a:ln>
                  <a:solidFill>
                    <a:srgbClr val="DD1D2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18" tIns="35859" rIns="71718" bIns="35859" numCol="1" spcCol="0" rtlCol="0" fromWordArt="0" anchor="ctr" anchorCtr="0" forceAA="0" compatLnSpc="1">
                  <a:prstTxWarp prst="textNoShape">
                    <a:avLst/>
                  </a:prstTxWarp>
                  <a:noAutofit/>
                </a:bodyPr>
                <a:lstStyle/>
                <a:p>
                  <a:pPr marL="537873" indent="-537873" fontAlgn="t">
                    <a:lnSpc>
                      <a:spcPct val="113000"/>
                    </a:lnSpc>
                    <a:spcAft>
                      <a:spcPts val="47"/>
                    </a:spcAft>
                    <a:buFont typeface="Wingdings" panose="05000000000000000000" pitchFamily="2" charset="2"/>
                    <a:buChar char="§"/>
                  </a:pPr>
                  <a:endParaRPr lang="en-US" sz="824" b="1" dirty="0">
                    <a:solidFill>
                      <a:schemeClr val="tx1"/>
                    </a:solidFill>
                  </a:endParaRPr>
                </a:p>
                <a:p>
                  <a:pPr marL="537873" indent="-537873" fontAlgn="t">
                    <a:lnSpc>
                      <a:spcPct val="113000"/>
                    </a:lnSpc>
                    <a:spcAft>
                      <a:spcPts val="47"/>
                    </a:spcAft>
                    <a:buFont typeface="Wingdings" panose="05000000000000000000" pitchFamily="2" charset="2"/>
                    <a:buChar char="§"/>
                  </a:pPr>
                  <a:endParaRPr lang="en-US" sz="824" b="1" dirty="0">
                    <a:solidFill>
                      <a:schemeClr val="tx1"/>
                    </a:solidFill>
                  </a:endParaRPr>
                </a:p>
                <a:p>
                  <a:pPr marL="537873" indent="-537873" fontAlgn="t">
                    <a:lnSpc>
                      <a:spcPct val="113000"/>
                    </a:lnSpc>
                    <a:spcAft>
                      <a:spcPts val="47"/>
                    </a:spcAft>
                    <a:buFont typeface="Wingdings" panose="05000000000000000000" pitchFamily="2" charset="2"/>
                    <a:buChar char="§"/>
                  </a:pPr>
                  <a:endParaRPr lang="en-US" sz="824" b="1" dirty="0">
                    <a:solidFill>
                      <a:schemeClr val="tx1"/>
                    </a:solidFill>
                  </a:endParaRPr>
                </a:p>
                <a:p>
                  <a:pPr defTabSz="280550">
                    <a:lnSpc>
                      <a:spcPct val="140000"/>
                    </a:lnSpc>
                    <a:buClr>
                      <a:schemeClr val="accent2"/>
                    </a:buClr>
                    <a:buSzPct val="85000"/>
                  </a:pPr>
                  <a:endParaRPr lang="en-US" sz="824" b="1" dirty="0">
                    <a:solidFill>
                      <a:schemeClr val="tx1"/>
                    </a:solidFill>
                  </a:endParaRPr>
                </a:p>
              </p:txBody>
            </p:sp>
            <p:sp>
              <p:nvSpPr>
                <p:cNvPr id="33" name="TextBox 32">
                  <a:extLst>
                    <a:ext uri="{FF2B5EF4-FFF2-40B4-BE49-F238E27FC236}">
                      <a16:creationId xmlns:a16="http://schemas.microsoft.com/office/drawing/2014/main" id="{811A67D5-53DE-499C-A0E9-71E04F5C6563}"/>
                    </a:ext>
                  </a:extLst>
                </p:cNvPr>
                <p:cNvSpPr txBox="1"/>
                <p:nvPr/>
              </p:nvSpPr>
              <p:spPr bwMode="auto">
                <a:xfrm>
                  <a:off x="510770" y="3763277"/>
                  <a:ext cx="3679634" cy="27117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1098" b="1" dirty="0">
                      <a:solidFill>
                        <a:srgbClr val="C00000"/>
                      </a:solidFill>
                    </a:rPr>
                    <a:t>4. Anti-Bribery, Corruption &amp; Money laundering</a:t>
                  </a:r>
                </a:p>
              </p:txBody>
            </p:sp>
            <p:sp>
              <p:nvSpPr>
                <p:cNvPr id="50" name="Rectangle 49">
                  <a:extLst>
                    <a:ext uri="{FF2B5EF4-FFF2-40B4-BE49-F238E27FC236}">
                      <a16:creationId xmlns:a16="http://schemas.microsoft.com/office/drawing/2014/main" id="{934B426B-A49E-4BD6-AED4-710BE3EF192F}"/>
                    </a:ext>
                  </a:extLst>
                </p:cNvPr>
                <p:cNvSpPr/>
                <p:nvPr/>
              </p:nvSpPr>
              <p:spPr>
                <a:xfrm>
                  <a:off x="1486849" y="3879632"/>
                  <a:ext cx="2781461" cy="1456840"/>
                </a:xfrm>
                <a:prstGeom prst="rect">
                  <a:avLst/>
                </a:prstGeom>
              </p:spPr>
              <p:txBody>
                <a:bodyPr wrap="square">
                  <a:spAutoFit/>
                </a:bodyPr>
                <a:lstStyle/>
                <a:p>
                  <a:pPr fontAlgn="t">
                    <a:lnSpc>
                      <a:spcPct val="113000"/>
                    </a:lnSpc>
                    <a:spcAft>
                      <a:spcPts val="47"/>
                    </a:spcAft>
                  </a:pPr>
                  <a:r>
                    <a:rPr lang="en-US" sz="863" b="1" dirty="0"/>
                    <a:t>What?</a:t>
                  </a:r>
                  <a:r>
                    <a:rPr lang="en-US" sz="863" dirty="0"/>
                    <a:t> The direct or indirect offer, payment, soliciting or acceptance of bribes (including facilitation payments) in any form is unacceptable. Shell prohibits facilitation payments and considers them as bribe.</a:t>
                  </a:r>
                </a:p>
                <a:p>
                  <a:pPr fontAlgn="t">
                    <a:lnSpc>
                      <a:spcPct val="113000"/>
                    </a:lnSpc>
                    <a:spcAft>
                      <a:spcPts val="47"/>
                    </a:spcAft>
                  </a:pPr>
                  <a:r>
                    <a:rPr lang="en-US" sz="863" dirty="0"/>
                    <a:t>.</a:t>
                  </a:r>
                </a:p>
              </p:txBody>
            </p:sp>
          </p:grpSp>
          <p:sp>
            <p:nvSpPr>
              <p:cNvPr id="4" name="Rectangle 3">
                <a:extLst>
                  <a:ext uri="{FF2B5EF4-FFF2-40B4-BE49-F238E27FC236}">
                    <a16:creationId xmlns:a16="http://schemas.microsoft.com/office/drawing/2014/main" id="{FD32304B-1F71-47DE-85A7-8D2B35ED229C}"/>
                  </a:ext>
                </a:extLst>
              </p:cNvPr>
              <p:cNvSpPr/>
              <p:nvPr/>
            </p:nvSpPr>
            <p:spPr>
              <a:xfrm>
                <a:off x="386832" y="4993726"/>
                <a:ext cx="3914087" cy="606282"/>
              </a:xfrm>
              <a:prstGeom prst="rect">
                <a:avLst/>
              </a:prstGeom>
            </p:spPr>
            <p:txBody>
              <a:bodyPr wrap="square">
                <a:spAutoFit/>
              </a:bodyPr>
              <a:lstStyle/>
              <a:p>
                <a:r>
                  <a:rPr lang="en-US" sz="830" dirty="0"/>
                  <a:t>Money laundering occurs when the proceeds of crime are hidden in legitimate business dealings, or when legitimate funds are used to support criminal activities, including terrorism</a:t>
                </a:r>
              </a:p>
            </p:txBody>
          </p:sp>
          <p:sp>
            <p:nvSpPr>
              <p:cNvPr id="8" name="Rectangle 7">
                <a:extLst>
                  <a:ext uri="{FF2B5EF4-FFF2-40B4-BE49-F238E27FC236}">
                    <a16:creationId xmlns:a16="http://schemas.microsoft.com/office/drawing/2014/main" id="{EA926FF7-5860-4647-9A8A-7C8DE2E0CD08}"/>
                  </a:ext>
                </a:extLst>
              </p:cNvPr>
              <p:cNvSpPr/>
              <p:nvPr/>
            </p:nvSpPr>
            <p:spPr>
              <a:xfrm>
                <a:off x="374941" y="5519270"/>
                <a:ext cx="3949149" cy="794968"/>
              </a:xfrm>
              <a:prstGeom prst="rect">
                <a:avLst/>
              </a:prstGeom>
            </p:spPr>
            <p:txBody>
              <a:bodyPr wrap="square">
                <a:spAutoFit/>
              </a:bodyPr>
              <a:lstStyle/>
              <a:p>
                <a:r>
                  <a:rPr lang="en-US" sz="863" b="1" dirty="0"/>
                  <a:t>Contractor responsibility: </a:t>
                </a:r>
                <a:r>
                  <a:rPr lang="en-US" sz="863" dirty="0"/>
                  <a:t>You must comply with the Anti-bribery and Corruption (ABC) laws of Nigeria, and those that apply across borders (UK Bribery Act, FCPA, EFCC Act, </a:t>
                </a:r>
                <a:r>
                  <a:rPr lang="en-US" sz="863" dirty="0" err="1"/>
                  <a:t>etc</a:t>
                </a:r>
                <a:r>
                  <a:rPr lang="en-US" sz="863" dirty="0"/>
                  <a:t>). Report all cases of demand for bribe and facilitation payments</a:t>
                </a:r>
                <a:r>
                  <a:rPr lang="en-US" sz="863" b="1" dirty="0"/>
                  <a:t>. </a:t>
                </a:r>
                <a:endParaRPr lang="en-US" sz="863" dirty="0"/>
              </a:p>
            </p:txBody>
          </p:sp>
        </p:grpSp>
      </p:grpSp>
      <p:grpSp>
        <p:nvGrpSpPr>
          <p:cNvPr id="10" name="Group 9">
            <a:extLst>
              <a:ext uri="{FF2B5EF4-FFF2-40B4-BE49-F238E27FC236}">
                <a16:creationId xmlns:a16="http://schemas.microsoft.com/office/drawing/2014/main" id="{79A6919A-F841-44A7-A007-D5438411971C}"/>
              </a:ext>
            </a:extLst>
          </p:cNvPr>
          <p:cNvGrpSpPr/>
          <p:nvPr/>
        </p:nvGrpSpPr>
        <p:grpSpPr>
          <a:xfrm>
            <a:off x="1711441" y="5628137"/>
            <a:ext cx="9812281" cy="439299"/>
            <a:chOff x="4367479" y="6342691"/>
            <a:chExt cx="8710346" cy="560106"/>
          </a:xfrm>
        </p:grpSpPr>
        <p:pic>
          <p:nvPicPr>
            <p:cNvPr id="57" name="Picture 56">
              <a:extLst>
                <a:ext uri="{FF2B5EF4-FFF2-40B4-BE49-F238E27FC236}">
                  <a16:creationId xmlns:a16="http://schemas.microsoft.com/office/drawing/2014/main" id="{0E02E1FA-FE78-4BB2-A8B0-D03BA7FCEAFD}"/>
                </a:ext>
              </a:extLst>
            </p:cNvPr>
            <p:cNvPicPr>
              <a:picLocks noChangeAspect="1"/>
            </p:cNvPicPr>
            <p:nvPr/>
          </p:nvPicPr>
          <p:blipFill rotWithShape="1">
            <a:blip r:embed="rId10"/>
            <a:srcRect l="12943" r="6918" b="8904"/>
            <a:stretch/>
          </p:blipFill>
          <p:spPr>
            <a:xfrm>
              <a:off x="4367479" y="6342691"/>
              <a:ext cx="387566" cy="560106"/>
            </a:xfrm>
            <a:prstGeom prst="rect">
              <a:avLst/>
            </a:prstGeom>
          </p:spPr>
        </p:pic>
        <p:sp>
          <p:nvSpPr>
            <p:cNvPr id="24" name="TextBox 23">
              <a:extLst>
                <a:ext uri="{FF2B5EF4-FFF2-40B4-BE49-F238E27FC236}">
                  <a16:creationId xmlns:a16="http://schemas.microsoft.com/office/drawing/2014/main" id="{ADA61D25-7F9F-4C6B-97CC-6C0BAF2158AA}"/>
                </a:ext>
              </a:extLst>
            </p:cNvPr>
            <p:cNvSpPr txBox="1"/>
            <p:nvPr/>
          </p:nvSpPr>
          <p:spPr bwMode="auto">
            <a:xfrm>
              <a:off x="4749105" y="6380205"/>
              <a:ext cx="8328720" cy="213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280550">
                <a:lnSpc>
                  <a:spcPct val="140000"/>
                </a:lnSpc>
                <a:buClr>
                  <a:schemeClr val="accent2"/>
                </a:buClr>
                <a:buSzPct val="85000"/>
              </a:pPr>
              <a:r>
                <a:rPr lang="en-US" sz="863" b="1" dirty="0">
                  <a:solidFill>
                    <a:srgbClr val="C00000"/>
                  </a:solidFill>
                </a:rPr>
                <a:t>For enquiries, please contact your Contract Holder, our Ethics &amp; Compliance Officers – </a:t>
              </a:r>
              <a:r>
                <a:rPr lang="en-US" sz="863" b="1" u="sng" dirty="0">
                  <a:solidFill>
                    <a:srgbClr val="000000"/>
                  </a:solidFill>
                </a:rPr>
                <a:t>Ibiene.Iwu@</a:t>
              </a:r>
              <a:r>
                <a:rPr lang="en-US" sz="863" b="1" dirty="0">
                  <a:solidFill>
                    <a:srgbClr val="C00000"/>
                  </a:solidFill>
                  <a:hlinkClick r:id="rId11"/>
                </a:rPr>
                <a:t>shell.com</a:t>
              </a:r>
              <a:r>
                <a:rPr lang="en-US" sz="863" b="1" dirty="0">
                  <a:solidFill>
                    <a:srgbClr val="C00000"/>
                  </a:solidFill>
                </a:rPr>
                <a:t> &amp; </a:t>
              </a:r>
              <a:r>
                <a:rPr lang="en-US" sz="863" b="1" dirty="0">
                  <a:solidFill>
                    <a:srgbClr val="C00000"/>
                  </a:solidFill>
                  <a:hlinkClick r:id="rId12"/>
                </a:rPr>
                <a:t>Ifidon.Ahanmisi@shell.com</a:t>
              </a:r>
              <a:r>
                <a:rPr lang="en-US" sz="863" b="1" dirty="0">
                  <a:solidFill>
                    <a:srgbClr val="C00000"/>
                  </a:solidFill>
                </a:rPr>
                <a:t> or call the Shell Helpline on + 234 80702 21245</a:t>
              </a:r>
              <a:endParaRPr lang="en-US" sz="863" dirty="0">
                <a:solidFill>
                  <a:srgbClr val="C00000"/>
                </a:solidFill>
              </a:endParaRPr>
            </a:p>
          </p:txBody>
        </p:sp>
      </p:grpSp>
      <p:sp>
        <p:nvSpPr>
          <p:cNvPr id="18" name="Rectangle 17">
            <a:extLst>
              <a:ext uri="{FF2B5EF4-FFF2-40B4-BE49-F238E27FC236}">
                <a16:creationId xmlns:a16="http://schemas.microsoft.com/office/drawing/2014/main" id="{F1CCB6C8-EBCF-49C7-A99E-8EFFE30F84E1}"/>
              </a:ext>
            </a:extLst>
          </p:cNvPr>
          <p:cNvSpPr/>
          <p:nvPr/>
        </p:nvSpPr>
        <p:spPr>
          <a:xfrm>
            <a:off x="3443737" y="2250043"/>
            <a:ext cx="3033263" cy="682687"/>
          </a:xfrm>
          <a:prstGeom prst="rect">
            <a:avLst/>
          </a:prstGeom>
        </p:spPr>
        <p:txBody>
          <a:bodyPr wrap="square">
            <a:spAutoFit/>
          </a:bodyPr>
          <a:lstStyle/>
          <a:p>
            <a:pPr>
              <a:lnSpc>
                <a:spcPct val="113000"/>
              </a:lnSpc>
              <a:spcAft>
                <a:spcPts val="47"/>
              </a:spcAft>
            </a:pPr>
            <a:r>
              <a:rPr lang="en-US" sz="863" b="1" dirty="0"/>
              <a:t>Contractor responsibility: </a:t>
            </a:r>
            <a:r>
              <a:rPr lang="en-US" sz="863" dirty="0"/>
              <a:t>You must not offer G&amp;H to any of our staff </a:t>
            </a:r>
            <a:r>
              <a:rPr lang="en-US" altLang="en-US" sz="863" dirty="0"/>
              <a:t>regardless of value.  Report any case where a staff demands G&amp;H from you to the </a:t>
            </a:r>
            <a:r>
              <a:rPr lang="en-US" altLang="en-US" sz="863" b="1" dirty="0"/>
              <a:t>Shell Helpline:</a:t>
            </a:r>
            <a:r>
              <a:rPr lang="en-US" altLang="en-US" sz="863" dirty="0"/>
              <a:t> </a:t>
            </a:r>
            <a:r>
              <a:rPr lang="en-US" sz="863" b="1" dirty="0">
                <a:solidFill>
                  <a:srgbClr val="C00000"/>
                </a:solidFill>
              </a:rPr>
              <a:t>+234 80702 21245</a:t>
            </a:r>
            <a:endParaRPr lang="en-US" sz="863" b="1" dirty="0"/>
          </a:p>
        </p:txBody>
      </p:sp>
    </p:spTree>
    <p:extLst>
      <p:ext uri="{BB962C8B-B14F-4D97-AF65-F5344CB8AC3E}">
        <p14:creationId xmlns:p14="http://schemas.microsoft.com/office/powerpoint/2010/main" val="34101484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5</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508503" y="40747"/>
            <a:ext cx="11171238" cy="467532"/>
          </a:xfrm>
          <a:solidFill>
            <a:schemeClr val="bg1"/>
          </a:solidFill>
        </p:spPr>
        <p:txBody>
          <a:bodyPr lIns="91440" tIns="45720" rIns="91440" bIns="45720" anchor="ctr"/>
          <a:lstStyle/>
          <a:p>
            <a:r>
              <a:rPr lang="en-US" altLang="en-US" b="1" dirty="0">
                <a:cs typeface="Times New Roman" panose="02020603050405020304" pitchFamily="18" charset="0"/>
              </a:rPr>
              <a:t>COMPETITION AND NON-COLLUSION DECLARATION</a:t>
            </a:r>
          </a:p>
        </p:txBody>
      </p:sp>
      <p:sp>
        <p:nvSpPr>
          <p:cNvPr id="3" name="Rectangle 2">
            <a:extLst>
              <a:ext uri="{FF2B5EF4-FFF2-40B4-BE49-F238E27FC236}">
                <a16:creationId xmlns:a16="http://schemas.microsoft.com/office/drawing/2014/main" id="{D2035034-A89D-4DBD-8AE5-D8A25464C2D3}"/>
              </a:ext>
            </a:extLst>
          </p:cNvPr>
          <p:cNvSpPr/>
          <p:nvPr/>
        </p:nvSpPr>
        <p:spPr>
          <a:xfrm>
            <a:off x="413958" y="654341"/>
            <a:ext cx="11171238" cy="4647426"/>
          </a:xfrm>
          <a:prstGeom prst="rect">
            <a:avLst/>
          </a:prstGeom>
        </p:spPr>
        <p:txBody>
          <a:bodyPr wrap="square">
            <a:spAutoFit/>
          </a:bodyPr>
          <a:lstStyle/>
          <a:p>
            <a:pPr>
              <a:spcBef>
                <a:spcPts val="100"/>
              </a:spcBef>
              <a:spcAft>
                <a:spcPts val="100"/>
              </a:spcAft>
              <a:defRPr/>
            </a:pPr>
            <a:r>
              <a:rPr lang="en-US" sz="2200" dirty="0">
                <a:cs typeface="Times New Roman" panose="02020603050405020304" pitchFamily="18" charset="0"/>
              </a:rPr>
              <a:t>Shell is committed to free, fair and ethical enterprise and a primary means of achieving this objective is:</a:t>
            </a:r>
          </a:p>
          <a:p>
            <a:pPr marL="342900" indent="-342900">
              <a:spcBef>
                <a:spcPts val="100"/>
              </a:spcBef>
              <a:spcAft>
                <a:spcPts val="100"/>
              </a:spcAft>
              <a:buFont typeface="Wingdings" panose="05000000000000000000" pitchFamily="2" charset="2"/>
              <a:buChar char="§"/>
              <a:defRPr/>
            </a:pPr>
            <a:r>
              <a:rPr lang="en-US" sz="2200" dirty="0">
                <a:cs typeface="Times New Roman" panose="02020603050405020304" pitchFamily="18" charset="0"/>
              </a:rPr>
              <a:t>Through the conduct of its contracting process in a fair and transparent manner that complies with global and local Company guidelines. </a:t>
            </a:r>
          </a:p>
          <a:p>
            <a:pPr marL="342900" indent="-342900">
              <a:spcBef>
                <a:spcPts val="100"/>
              </a:spcBef>
              <a:spcAft>
                <a:spcPts val="100"/>
              </a:spcAft>
              <a:buFont typeface="Wingdings" panose="05000000000000000000" pitchFamily="2" charset="2"/>
              <a:buChar char="§"/>
              <a:defRPr/>
            </a:pPr>
            <a:r>
              <a:rPr lang="en-US" sz="2200" dirty="0">
                <a:cs typeface="Times New Roman" panose="02020603050405020304" pitchFamily="18" charset="0"/>
              </a:rPr>
              <a:t>This can be compromised by collusive behavior, including but not limited to sharing of confidential bid information among:</a:t>
            </a:r>
          </a:p>
          <a:p>
            <a:pPr marL="1123935" lvl="1" indent="-514350">
              <a:spcBef>
                <a:spcPts val="100"/>
              </a:spcBef>
              <a:spcAft>
                <a:spcPts val="100"/>
              </a:spcAft>
              <a:buFont typeface="+mj-lt"/>
              <a:buAutoNum type="romanLcPeriod"/>
              <a:defRPr/>
            </a:pPr>
            <a:r>
              <a:rPr lang="en-US" sz="2200" dirty="0">
                <a:cs typeface="Times New Roman" panose="02020603050405020304" pitchFamily="18" charset="0"/>
              </a:rPr>
              <a:t>Competitors, </a:t>
            </a:r>
          </a:p>
          <a:p>
            <a:pPr marL="1123935" lvl="1" indent="-514350">
              <a:spcBef>
                <a:spcPts val="100"/>
              </a:spcBef>
              <a:spcAft>
                <a:spcPts val="100"/>
              </a:spcAft>
              <a:buFont typeface="+mj-lt"/>
              <a:buAutoNum type="romanLcPeriod"/>
              <a:defRPr/>
            </a:pPr>
            <a:r>
              <a:rPr lang="en-US" sz="2200" dirty="0">
                <a:cs typeface="Times New Roman" panose="02020603050405020304" pitchFamily="18" charset="0"/>
              </a:rPr>
              <a:t>Participation in ‘bid rigging’ arrangements</a:t>
            </a:r>
          </a:p>
          <a:p>
            <a:pPr marL="1123935" lvl="1" indent="-514350">
              <a:spcBef>
                <a:spcPts val="100"/>
              </a:spcBef>
              <a:spcAft>
                <a:spcPts val="100"/>
              </a:spcAft>
              <a:buFont typeface="+mj-lt"/>
              <a:buAutoNum type="romanLcPeriod"/>
              <a:defRPr/>
            </a:pPr>
            <a:r>
              <a:rPr lang="en-US" sz="2200" dirty="0">
                <a:cs typeface="Times New Roman" panose="02020603050405020304" pitchFamily="18" charset="0"/>
              </a:rPr>
              <a:t>Price fixing and any type of agreement to form a cartel or monopoly which constitutes a breach of Shell’s business principles</a:t>
            </a:r>
          </a:p>
          <a:p>
            <a:pPr marL="342900" indent="-342900">
              <a:spcBef>
                <a:spcPts val="100"/>
              </a:spcBef>
              <a:spcAft>
                <a:spcPts val="100"/>
              </a:spcAft>
              <a:buFont typeface="Wingdings" panose="05000000000000000000" pitchFamily="2" charset="2"/>
              <a:buChar char="§"/>
              <a:defRPr/>
            </a:pPr>
            <a:r>
              <a:rPr lang="en-US" altLang="en-US" sz="2200" dirty="0">
                <a:cs typeface="Times New Roman" panose="02020603050405020304" pitchFamily="18" charset="0"/>
              </a:rPr>
              <a:t>Kindly therefore pay particular attention to the ‘’competition and non-collusion declaration’ part in the Tender as violation will attract the applicable consequence management</a:t>
            </a:r>
            <a:endParaRPr lang="en-GB" altLang="en-US" sz="2200" dirty="0">
              <a:highlight>
                <a:srgbClr val="FFFF00"/>
              </a:highlight>
              <a:cs typeface="Times New Roman" panose="02020603050405020304" pitchFamily="18" charset="0"/>
            </a:endParaRPr>
          </a:p>
        </p:txBody>
      </p:sp>
    </p:spTree>
    <p:extLst>
      <p:ext uri="{BB962C8B-B14F-4D97-AF65-F5344CB8AC3E}">
        <p14:creationId xmlns:p14="http://schemas.microsoft.com/office/powerpoint/2010/main" val="17614124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6</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508000" y="33218"/>
            <a:ext cx="10060053" cy="455313"/>
          </a:xfrm>
          <a:solidFill>
            <a:schemeClr val="bg1"/>
          </a:solidFill>
        </p:spPr>
        <p:txBody>
          <a:bodyPr lIns="91440" tIns="45720" rIns="91440" bIns="45720" anchor="ctr"/>
          <a:lstStyle/>
          <a:p>
            <a:br>
              <a:rPr lang="en-GB" altLang="en-US" b="1" dirty="0"/>
            </a:br>
            <a:r>
              <a:rPr lang="en-US" altLang="en-US" b="1" dirty="0">
                <a:cs typeface="Times New Roman" panose="02020603050405020304" pitchFamily="18" charset="0"/>
              </a:rPr>
              <a:t>TECHNICAL BID SUBMISSION (Page-29) </a:t>
            </a:r>
            <a:br>
              <a:rPr lang="en-GB" altLang="en-US" b="1" dirty="0"/>
            </a:br>
            <a:endParaRPr lang="en-US" altLang="en-US" dirty="0"/>
          </a:p>
        </p:txBody>
      </p:sp>
      <p:sp>
        <p:nvSpPr>
          <p:cNvPr id="3" name="Rectangle 2">
            <a:extLst>
              <a:ext uri="{FF2B5EF4-FFF2-40B4-BE49-F238E27FC236}">
                <a16:creationId xmlns:a16="http://schemas.microsoft.com/office/drawing/2014/main" id="{D2035034-A89D-4DBD-8AE5-D8A25464C2D3}"/>
              </a:ext>
            </a:extLst>
          </p:cNvPr>
          <p:cNvSpPr/>
          <p:nvPr/>
        </p:nvSpPr>
        <p:spPr>
          <a:xfrm>
            <a:off x="285227" y="481478"/>
            <a:ext cx="11694252" cy="6176114"/>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GB" altLang="en-US" sz="2200" dirty="0">
                <a:cs typeface="Times New Roman" panose="02020603050405020304" pitchFamily="18" charset="0"/>
              </a:rPr>
              <a:t>Bidders should read carefully the ITT document</a:t>
            </a:r>
          </a:p>
          <a:p>
            <a:pPr marL="342900" indent="-342900">
              <a:lnSpc>
                <a:spcPct val="150000"/>
              </a:lnSpc>
              <a:buFont typeface="Arial" panose="020B0604020202020204" pitchFamily="34" charset="0"/>
              <a:buChar char="•"/>
              <a:defRPr/>
            </a:pPr>
            <a:r>
              <a:rPr lang="en-GB" altLang="en-US" sz="2200" dirty="0">
                <a:cs typeface="Times New Roman" panose="02020603050405020304" pitchFamily="18" charset="0"/>
              </a:rPr>
              <a:t>Bidders are to provide all the required documents as stated in </a:t>
            </a:r>
            <a:r>
              <a:rPr lang="en-GB" altLang="en-US" sz="2200" b="1" dirty="0">
                <a:cs typeface="Times New Roman" panose="02020603050405020304" pitchFamily="18" charset="0"/>
              </a:rPr>
              <a:t>page-29 to 31 </a:t>
            </a:r>
            <a:r>
              <a:rPr lang="en-GB" altLang="en-US" sz="2200" dirty="0">
                <a:cs typeface="Times New Roman" panose="02020603050405020304" pitchFamily="18" charset="0"/>
              </a:rPr>
              <a:t>of the ITT Package and labelled as “Technical Bid”</a:t>
            </a:r>
          </a:p>
          <a:p>
            <a:pPr marL="342900" indent="-342900">
              <a:lnSpc>
                <a:spcPct val="150000"/>
              </a:lnSpc>
              <a:buFont typeface="Arial" panose="020B0604020202020204" pitchFamily="34" charset="0"/>
              <a:buChar char="•"/>
              <a:defRPr/>
            </a:pPr>
            <a:r>
              <a:rPr lang="en-GB" altLang="en-US" sz="2200" dirty="0">
                <a:cs typeface="Times New Roman" panose="02020603050405020304" pitchFamily="18" charset="0"/>
              </a:rPr>
              <a:t>Documents must be clear, legible and properly indexed eg A1 (Evidence of Incorporation in Nigeria); A2 (DPR Permit); etc. </a:t>
            </a:r>
          </a:p>
          <a:p>
            <a:pPr marL="342900" indent="-342900">
              <a:lnSpc>
                <a:spcPct val="150000"/>
              </a:lnSpc>
              <a:buFont typeface="Arial" panose="020B0604020202020204" pitchFamily="34" charset="0"/>
              <a:buChar char="•"/>
              <a:defRPr/>
            </a:pPr>
            <a:r>
              <a:rPr lang="en-GB" altLang="en-US" sz="2200" dirty="0">
                <a:cs typeface="Times New Roman" panose="02020603050405020304" pitchFamily="18" charset="0"/>
              </a:rPr>
              <a:t>NCDMB template which is in Appendix A3 must be cleared marked and indexed as above.</a:t>
            </a:r>
          </a:p>
          <a:p>
            <a:pPr marL="342900" indent="-342900">
              <a:lnSpc>
                <a:spcPct val="150000"/>
              </a:lnSpc>
              <a:buFont typeface="Arial" panose="020B0604020202020204" pitchFamily="34" charset="0"/>
              <a:buChar char="•"/>
              <a:defRPr/>
            </a:pPr>
            <a:r>
              <a:rPr lang="en-GB" sz="2200" dirty="0">
                <a:cs typeface="Times New Roman" panose="02020603050405020304" pitchFamily="18" charset="0"/>
              </a:rPr>
              <a:t>Please note that ONLY tenderers who are successful at the </a:t>
            </a:r>
            <a:r>
              <a:rPr lang="en-GB" sz="2200" b="1" dirty="0">
                <a:cs typeface="Times New Roman" panose="02020603050405020304" pitchFamily="18" charset="0"/>
              </a:rPr>
              <a:t>technical phase </a:t>
            </a:r>
            <a:r>
              <a:rPr lang="en-GB" sz="2200" dirty="0">
                <a:cs typeface="Times New Roman" panose="02020603050405020304" pitchFamily="18" charset="0"/>
              </a:rPr>
              <a:t>of the evaluation will have their </a:t>
            </a:r>
            <a:r>
              <a:rPr lang="en-GB" sz="2200" b="1" dirty="0">
                <a:cs typeface="Times New Roman" panose="02020603050405020304" pitchFamily="18" charset="0"/>
              </a:rPr>
              <a:t>commercial bids </a:t>
            </a:r>
            <a:r>
              <a:rPr lang="en-GB" sz="2200" dirty="0">
                <a:cs typeface="Times New Roman" panose="02020603050405020304" pitchFamily="18" charset="0"/>
              </a:rPr>
              <a:t>opened.</a:t>
            </a:r>
            <a:r>
              <a:rPr lang="en-GB" altLang="en-US" sz="2200" dirty="0">
                <a:cs typeface="Times New Roman" panose="02020603050405020304" pitchFamily="18" charset="0"/>
              </a:rPr>
              <a:t> </a:t>
            </a:r>
          </a:p>
          <a:p>
            <a:pPr marL="342900" indent="-342900">
              <a:lnSpc>
                <a:spcPct val="150000"/>
              </a:lnSpc>
              <a:buFont typeface="Arial" panose="020B0604020202020204" pitchFamily="34" charset="0"/>
              <a:buChar char="•"/>
              <a:defRPr/>
            </a:pPr>
            <a:r>
              <a:rPr lang="en-GB" altLang="en-US" sz="2200" dirty="0">
                <a:cs typeface="Times New Roman" panose="02020603050405020304" pitchFamily="18" charset="0"/>
              </a:rPr>
              <a:t>Any issues with NipeX should be taken up with the NipeX Ops team. Phone number (</a:t>
            </a:r>
            <a:r>
              <a:rPr lang="en-GB" sz="2200" i="1" dirty="0"/>
              <a:t>01-4484360-3, Ext 12461) </a:t>
            </a:r>
            <a:r>
              <a:rPr lang="en-GB" altLang="en-US" sz="2200" dirty="0">
                <a:cs typeface="Times New Roman" panose="02020603050405020304" pitchFamily="18" charset="0"/>
              </a:rPr>
              <a:t>and Email:- </a:t>
            </a:r>
            <a:r>
              <a:rPr lang="en-GB" sz="2000" b="1" u="sng" dirty="0">
                <a:hlinkClick r:id="rId2">
                  <a:extLst>
                    <a:ext uri="{A12FA001-AC4F-418D-AE19-62706E023703}">
                      <ahyp:hlinkClr xmlns:ahyp="http://schemas.microsoft.com/office/drawing/2018/hyperlinkcolor" val="tx"/>
                    </a:ext>
                  </a:extLst>
                </a:hlinkClick>
              </a:rPr>
              <a:t>customersupport@nipex.com.ng</a:t>
            </a:r>
            <a:r>
              <a:rPr lang="en-GB" sz="2000" b="1" u="sng" dirty="0"/>
              <a:t> </a:t>
            </a:r>
            <a:r>
              <a:rPr lang="en-GB" altLang="en-US" sz="2200" dirty="0">
                <a:cs typeface="Times New Roman" panose="02020603050405020304" pitchFamily="18" charset="0"/>
              </a:rPr>
              <a:t>contained in the ITT.</a:t>
            </a:r>
          </a:p>
          <a:p>
            <a:pPr marL="342900" indent="-342900">
              <a:lnSpc>
                <a:spcPct val="150000"/>
              </a:lnSpc>
              <a:buFont typeface="Arial" panose="020B0604020202020204" pitchFamily="34" charset="0"/>
              <a:buChar char="•"/>
              <a:defRPr/>
            </a:pPr>
            <a:r>
              <a:rPr lang="en-GB" sz="2200" b="1" u="sng" dirty="0"/>
              <a:t>Information provided by the TENDERER shall be in the form of Technical Prequalification Questionnaire for Evaluation and/or incorporation into the Contract.</a:t>
            </a:r>
          </a:p>
        </p:txBody>
      </p:sp>
    </p:spTree>
    <p:extLst>
      <p:ext uri="{BB962C8B-B14F-4D97-AF65-F5344CB8AC3E}">
        <p14:creationId xmlns:p14="http://schemas.microsoft.com/office/powerpoint/2010/main" val="3604466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B00E2F7-7061-4C10-AB66-63C8DB4B8EDA}"/>
              </a:ext>
            </a:extLst>
          </p:cNvPr>
          <p:cNvGraphicFramePr>
            <a:graphicFrameLocks noGrp="1"/>
          </p:cNvGraphicFramePr>
          <p:nvPr>
            <p:ph sz="quarter" idx="11"/>
          </p:nvPr>
        </p:nvGraphicFramePr>
        <p:xfrm>
          <a:off x="508000" y="1528763"/>
          <a:ext cx="10735733" cy="3221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7</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553032" y="49883"/>
            <a:ext cx="10060053" cy="455313"/>
          </a:xfrm>
          <a:solidFill>
            <a:schemeClr val="bg1"/>
          </a:solidFill>
        </p:spPr>
        <p:txBody>
          <a:bodyPr lIns="91440" tIns="45720" rIns="91440" bIns="45720" anchor="ctr"/>
          <a:lstStyle/>
          <a:p>
            <a:br>
              <a:rPr lang="en-GB" altLang="en-US" b="1" dirty="0"/>
            </a:br>
            <a:r>
              <a:rPr lang="en-US" altLang="en-US" b="1" dirty="0">
                <a:cs typeface="Times New Roman" panose="02020603050405020304" pitchFamily="18" charset="0"/>
              </a:rPr>
              <a:t>COMMERCIAL BID SUBMISSION (Page-22) </a:t>
            </a:r>
            <a:br>
              <a:rPr lang="en-GB" altLang="en-US" b="1" dirty="0"/>
            </a:br>
            <a:endParaRPr lang="en-US" altLang="en-US" dirty="0"/>
          </a:p>
        </p:txBody>
      </p:sp>
      <p:sp>
        <p:nvSpPr>
          <p:cNvPr id="3" name="Rectangle 2">
            <a:extLst>
              <a:ext uri="{FF2B5EF4-FFF2-40B4-BE49-F238E27FC236}">
                <a16:creationId xmlns:a16="http://schemas.microsoft.com/office/drawing/2014/main" id="{D2035034-A89D-4DBD-8AE5-D8A25464C2D3}"/>
              </a:ext>
            </a:extLst>
          </p:cNvPr>
          <p:cNvSpPr/>
          <p:nvPr/>
        </p:nvSpPr>
        <p:spPr>
          <a:xfrm>
            <a:off x="243282" y="463251"/>
            <a:ext cx="11727808" cy="6334876"/>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Bidders should read carefully the ITT document</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Bidders should download the excel commercial template from NIPEX</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Bidders are to submit rates for the items as stated in </a:t>
            </a:r>
            <a:r>
              <a:rPr lang="en-GB" altLang="en-US" sz="1850" b="1" dirty="0">
                <a:cs typeface="Times New Roman" panose="02020603050405020304" pitchFamily="18" charset="0"/>
              </a:rPr>
              <a:t>page-22 to 25 </a:t>
            </a:r>
            <a:r>
              <a:rPr lang="en-GB" altLang="en-US" sz="1850" dirty="0">
                <a:cs typeface="Times New Roman" panose="02020603050405020304" pitchFamily="18" charset="0"/>
              </a:rPr>
              <a:t>of the ITT Package and labelled as “Commercial Bid”</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All rates should include statutory deductions (WHT, NCDF, etc)</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Rates must be realistic and valid for the duration (2years + 1) of the contract.</a:t>
            </a:r>
          </a:p>
          <a:p>
            <a:pPr marL="342900" indent="-342900">
              <a:spcBef>
                <a:spcPts val="100"/>
              </a:spcBef>
              <a:spcAft>
                <a:spcPts val="100"/>
              </a:spcAft>
              <a:buFont typeface="Arial" panose="020B0604020202020204" pitchFamily="34" charset="0"/>
              <a:buChar char="•"/>
              <a:defRPr/>
            </a:pPr>
            <a:r>
              <a:rPr lang="en-GB" altLang="en-US" sz="1850" dirty="0">
                <a:cs typeface="Times New Roman" panose="02020603050405020304" pitchFamily="18" charset="0"/>
              </a:rPr>
              <a:t>Rates shall be in NGN Naira (</a:t>
            </a:r>
            <a:r>
              <a:rPr lang="en-GB" altLang="en-US" sz="1850" strike="dblStrike" dirty="0">
                <a:cs typeface="Times New Roman" panose="02020603050405020304" pitchFamily="18" charset="0"/>
              </a:rPr>
              <a:t>N</a:t>
            </a:r>
            <a:r>
              <a:rPr lang="en-GB" altLang="en-US" sz="1850" dirty="0">
                <a:cs typeface="Times New Roman" panose="02020603050405020304" pitchFamily="18" charset="0"/>
              </a:rPr>
              <a:t>) only</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Bid Validity – 270days</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Incomplete and non-compliant bids shall be disqualified</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NCDMB template should be downloaded from NIPEX and properly completed</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NCCC template must be filled separately and should be downloaded from NIPEX </a:t>
            </a:r>
          </a:p>
          <a:p>
            <a:pPr marL="342900" indent="-342900">
              <a:lnSpc>
                <a:spcPct val="150000"/>
              </a:lnSpc>
              <a:buFont typeface="Arial" panose="020B0604020202020204" pitchFamily="34" charset="0"/>
              <a:buChar char="•"/>
              <a:defRPr/>
            </a:pPr>
            <a:r>
              <a:rPr lang="en-GB" sz="1850" dirty="0">
                <a:cs typeface="Times New Roman" panose="02020603050405020304" pitchFamily="18" charset="0"/>
              </a:rPr>
              <a:t>Tender must be submitted only via the NipeX portal (</a:t>
            </a:r>
            <a:r>
              <a:rPr lang="en-GB" sz="1850" dirty="0">
                <a:cs typeface="Times New Roman" panose="02020603050405020304" pitchFamily="18" charset="0"/>
                <a:hlinkClick r:id="rId7">
                  <a:extLst>
                    <a:ext uri="{A12FA001-AC4F-418D-AE19-62706E023703}">
                      <ahyp:hlinkClr xmlns:ahyp="http://schemas.microsoft.com/office/drawing/2018/hyperlinkcolor" val="tx"/>
                    </a:ext>
                  </a:extLst>
                </a:hlinkClick>
              </a:rPr>
              <a:t>www.nipexng.com</a:t>
            </a:r>
            <a:r>
              <a:rPr lang="en-GB" sz="1850" dirty="0">
                <a:cs typeface="Times New Roman" panose="02020603050405020304" pitchFamily="18" charset="0"/>
              </a:rPr>
              <a:t>) no later than </a:t>
            </a:r>
            <a:r>
              <a:rPr lang="en-GB" sz="1850" b="1" dirty="0">
                <a:cs typeface="Times New Roman" panose="02020603050405020304" pitchFamily="18" charset="0"/>
              </a:rPr>
              <a:t>9th AUGUST 2021 at 16:00 hrs local time (GMT+1).</a:t>
            </a:r>
          </a:p>
          <a:p>
            <a:pPr marL="342900" indent="-342900">
              <a:lnSpc>
                <a:spcPct val="150000"/>
              </a:lnSpc>
              <a:buFont typeface="Arial" panose="020B0604020202020204" pitchFamily="34" charset="0"/>
              <a:buChar char="•"/>
              <a:defRPr/>
            </a:pPr>
            <a:r>
              <a:rPr lang="en-GB" altLang="en-US" sz="1850" dirty="0">
                <a:cs typeface="Times New Roman" panose="02020603050405020304" pitchFamily="18" charset="0"/>
              </a:rPr>
              <a:t>Any issues with NipeX should be taken up with the NipeX Ops team. Phone number (</a:t>
            </a:r>
            <a:r>
              <a:rPr lang="en-GB" sz="1850" b="1" i="1" dirty="0"/>
              <a:t>01-4484360-3, Ext 12461</a:t>
            </a:r>
            <a:r>
              <a:rPr lang="en-GB" sz="1850" i="1" dirty="0"/>
              <a:t>) </a:t>
            </a:r>
            <a:r>
              <a:rPr lang="en-GB" altLang="en-US" sz="1850" dirty="0">
                <a:cs typeface="Times New Roman" panose="02020603050405020304" pitchFamily="18" charset="0"/>
              </a:rPr>
              <a:t>and address contained in the ITT.</a:t>
            </a:r>
          </a:p>
        </p:txBody>
      </p:sp>
    </p:spTree>
    <p:extLst>
      <p:ext uri="{BB962C8B-B14F-4D97-AF65-F5344CB8AC3E}">
        <p14:creationId xmlns:p14="http://schemas.microsoft.com/office/powerpoint/2010/main" val="6969160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8</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444617" y="67112"/>
            <a:ext cx="11339627" cy="431364"/>
          </a:xfrm>
          <a:solidFill>
            <a:schemeClr val="bg1"/>
          </a:solidFill>
        </p:spPr>
        <p:txBody>
          <a:bodyPr lIns="91440" tIns="45720" rIns="91440" bIns="45720" anchor="ctr">
            <a:noAutofit/>
          </a:bodyPr>
          <a:lstStyle/>
          <a:p>
            <a:r>
              <a:rPr lang="en-US" altLang="en-US" b="1" dirty="0">
                <a:cs typeface="Times New Roman" panose="02020603050405020304" pitchFamily="18" charset="0"/>
              </a:rPr>
              <a:t>Other Important Information to Bidders</a:t>
            </a:r>
            <a:endParaRPr lang="en-US" altLang="en-US" dirty="0">
              <a:cs typeface="Times New Roman" panose="02020603050405020304" pitchFamily="18" charset="0"/>
            </a:endParaRPr>
          </a:p>
        </p:txBody>
      </p:sp>
      <p:sp>
        <p:nvSpPr>
          <p:cNvPr id="4" name="Content Placeholder 3">
            <a:extLst>
              <a:ext uri="{FF2B5EF4-FFF2-40B4-BE49-F238E27FC236}">
                <a16:creationId xmlns:a16="http://schemas.microsoft.com/office/drawing/2014/main" id="{DEE1012B-FF0E-48FA-9470-168ABC06412B}"/>
              </a:ext>
            </a:extLst>
          </p:cNvPr>
          <p:cNvSpPr>
            <a:spLocks noGrp="1"/>
          </p:cNvSpPr>
          <p:nvPr>
            <p:ph sz="quarter" idx="11"/>
          </p:nvPr>
        </p:nvSpPr>
        <p:spPr>
          <a:xfrm>
            <a:off x="444617" y="673085"/>
            <a:ext cx="11234621" cy="5796114"/>
          </a:xfrm>
        </p:spPr>
        <p:txBody>
          <a:bodyPr/>
          <a:lstStyle/>
          <a:p>
            <a:pPr marL="342900" indent="-342900" defTabSz="1219170">
              <a:buFont typeface="Arial" panose="020B0604020202020204" pitchFamily="34" charset="0"/>
              <a:buChar char="•"/>
              <a:defRPr/>
            </a:pPr>
            <a:r>
              <a:rPr lang="en-US" altLang="en-US" sz="2200" dirty="0">
                <a:cs typeface="Times New Roman" panose="02020603050405020304" pitchFamily="18" charset="0"/>
              </a:rPr>
              <a:t>Rates are fixed for the duration of the CONTRACT and not subject to fluctuation/variation</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Early submission of bid is strongly advised</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All request for clarification shall be via email and/or the question-and-answer dialogue box in NipeX</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All clarification MUST be received and resolved 5 days before the bid closing date as extension will not be considered </a:t>
            </a:r>
            <a:endParaRPr lang="en-US" altLang="en-US" sz="2200" dirty="0">
              <a:cs typeface="Times New Roman" panose="02020603050405020304" pitchFamily="18" charset="0"/>
            </a:endParaRPr>
          </a:p>
          <a:p>
            <a:pPr marL="342900" indent="-342900" defTabSz="1219170">
              <a:buFont typeface="Arial" panose="020B0604020202020204" pitchFamily="34" charset="0"/>
              <a:buChar char="•"/>
              <a:defRPr/>
            </a:pPr>
            <a:r>
              <a:rPr lang="en-GB" altLang="en-US" sz="2200" dirty="0">
                <a:cs typeface="Times New Roman" panose="02020603050405020304" pitchFamily="18" charset="0"/>
              </a:rPr>
              <a:t>Quality of service will not be compromised, and timely delivery of services is very important</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Prompt payment of contractor personnel is a key performance measures to satisfactory provision of the services</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Contractor to ensure adequate funds are available as reliance on Shell payment prior to payment of contractor staff not acceptable</a:t>
            </a:r>
          </a:p>
          <a:p>
            <a:pPr marL="342900" indent="-342900" defTabSz="1219170">
              <a:buFont typeface="Arial" panose="020B0604020202020204" pitchFamily="34" charset="0"/>
              <a:buChar char="•"/>
              <a:defRPr/>
            </a:pPr>
            <a:r>
              <a:rPr lang="en-GB" altLang="en-US" sz="2200" dirty="0">
                <a:cs typeface="Times New Roman" panose="02020603050405020304" pitchFamily="18" charset="0"/>
              </a:rPr>
              <a:t> Adherence to HSE and E&amp;C policies/procedure mandatory</a:t>
            </a:r>
          </a:p>
          <a:p>
            <a:endParaRPr lang="en-US" dirty="0"/>
          </a:p>
        </p:txBody>
      </p:sp>
    </p:spTree>
    <p:extLst>
      <p:ext uri="{BB962C8B-B14F-4D97-AF65-F5344CB8AC3E}">
        <p14:creationId xmlns:p14="http://schemas.microsoft.com/office/powerpoint/2010/main" val="8321214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B00E2F7-7061-4C10-AB66-63C8DB4B8EDA}"/>
              </a:ext>
            </a:extLst>
          </p:cNvPr>
          <p:cNvGraphicFramePr>
            <a:graphicFrameLocks noGrp="1"/>
          </p:cNvGraphicFramePr>
          <p:nvPr>
            <p:ph sz="quarter" idx="11"/>
          </p:nvPr>
        </p:nvGraphicFramePr>
        <p:xfrm>
          <a:off x="508000" y="1528763"/>
          <a:ext cx="11398250" cy="4830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8CFDDED-CB0D-487A-A397-3A14A70C604B}"/>
              </a:ext>
            </a:extLst>
          </p:cNvPr>
          <p:cNvSpPr>
            <a:spLocks noGrp="1"/>
          </p:cNvSpPr>
          <p:nvPr>
            <p:ph type="sldNum" sz="quarter" idx="4"/>
          </p:nvPr>
        </p:nvSpPr>
        <p:spPr/>
        <p:txBody>
          <a:bodyPr/>
          <a:lstStyle/>
          <a:p>
            <a:fld id="{D32BAE6A-B452-4007-8177-56DD051636F9}" type="slidenum">
              <a:rPr lang="en-GB" smtClean="0"/>
              <a:pPr/>
              <a:t>9</a:t>
            </a:fld>
            <a:endParaRPr lang="en-GB" dirty="0"/>
          </a:p>
        </p:txBody>
      </p:sp>
      <p:sp>
        <p:nvSpPr>
          <p:cNvPr id="6" name="Rectangle 5">
            <a:extLst>
              <a:ext uri="{FF2B5EF4-FFF2-40B4-BE49-F238E27FC236}">
                <a16:creationId xmlns:a16="http://schemas.microsoft.com/office/drawing/2014/main" id="{6B93945E-B876-499F-A9AB-B20ADF1CCD3E}"/>
              </a:ext>
            </a:extLst>
          </p:cNvPr>
          <p:cNvSpPr/>
          <p:nvPr/>
        </p:nvSpPr>
        <p:spPr>
          <a:xfrm>
            <a:off x="8458200" y="6359525"/>
            <a:ext cx="1066800" cy="23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Rectangle 2">
            <a:extLst>
              <a:ext uri="{FF2B5EF4-FFF2-40B4-BE49-F238E27FC236}">
                <a16:creationId xmlns:a16="http://schemas.microsoft.com/office/drawing/2014/main" id="{00C75818-6914-4000-85B1-5AFCAEF65089}"/>
              </a:ext>
            </a:extLst>
          </p:cNvPr>
          <p:cNvSpPr>
            <a:spLocks noGrp="1" noChangeArrowheads="1"/>
          </p:cNvSpPr>
          <p:nvPr>
            <p:ph type="title"/>
          </p:nvPr>
        </p:nvSpPr>
        <p:spPr>
          <a:xfrm>
            <a:off x="311002" y="83138"/>
            <a:ext cx="8530994" cy="415337"/>
          </a:xfrm>
          <a:solidFill>
            <a:schemeClr val="bg1"/>
          </a:solidFill>
        </p:spPr>
        <p:txBody>
          <a:bodyPr lIns="91440" tIns="45720" rIns="91440" bIns="45720" anchor="ctr"/>
          <a:lstStyle/>
          <a:p>
            <a:br>
              <a:rPr lang="en-GB" altLang="en-US" b="1" dirty="0"/>
            </a:br>
            <a:r>
              <a:rPr lang="en-GB" altLang="en-US" b="1" dirty="0">
                <a:cs typeface="Times New Roman" panose="02020603050405020304" pitchFamily="18" charset="0"/>
              </a:rPr>
              <a:t>SCOPE OF SERVICES</a:t>
            </a:r>
            <a:br>
              <a:rPr lang="en-GB" altLang="en-US" b="1"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2035034-A89D-4DBD-8AE5-D8A25464C2D3}"/>
              </a:ext>
            </a:extLst>
          </p:cNvPr>
          <p:cNvSpPr/>
          <p:nvPr/>
        </p:nvSpPr>
        <p:spPr>
          <a:xfrm>
            <a:off x="411060" y="608149"/>
            <a:ext cx="11495189" cy="5586145"/>
          </a:xfrm>
          <a:prstGeom prst="rect">
            <a:avLst/>
          </a:prstGeom>
        </p:spPr>
        <p:txBody>
          <a:bodyPr wrap="square">
            <a:spAutoFit/>
          </a:bodyPr>
          <a:lstStyle/>
          <a:p>
            <a:r>
              <a:rPr lang="en-GB" sz="1600" dirty="0"/>
              <a:t>Two (2) categories of services consolidated as the </a:t>
            </a:r>
            <a:r>
              <a:rPr lang="en-US" sz="1600" b="1" dirty="0"/>
              <a:t>Provision of Logistics Support Services for Government Securities Agencies (GSA) at SPDC Locations</a:t>
            </a:r>
            <a:r>
              <a:rPr lang="en-GB" sz="1600" dirty="0"/>
              <a:t>. </a:t>
            </a:r>
            <a:r>
              <a:rPr lang="en-US" sz="1600" dirty="0"/>
              <a:t>The summary of scope of work includes but not limited to the underlisted 2-categories </a:t>
            </a:r>
            <a:r>
              <a:rPr lang="en-GB" sz="1600" dirty="0"/>
              <a:t>detailed in Section V of the ITT (</a:t>
            </a:r>
            <a:r>
              <a:rPr lang="en-GB" sz="1400" b="1" dirty="0"/>
              <a:t>pages 89 to 207</a:t>
            </a:r>
            <a:r>
              <a:rPr lang="en-GB" sz="1600" dirty="0"/>
              <a:t>):</a:t>
            </a:r>
          </a:p>
          <a:p>
            <a:r>
              <a:rPr lang="en-GB" sz="1600" dirty="0"/>
              <a:t> </a:t>
            </a:r>
          </a:p>
          <a:p>
            <a:r>
              <a:rPr lang="en-GB" sz="1600" b="1" dirty="0"/>
              <a:t>A) ACCOMODATION, CATERING AND ANCILLARY SERVICES</a:t>
            </a:r>
            <a:r>
              <a:rPr lang="en-GB" sz="1600" dirty="0"/>
              <a:t>:</a:t>
            </a:r>
          </a:p>
          <a:p>
            <a:pPr marL="400050" lvl="0" indent="-400050" algn="just">
              <a:spcAft>
                <a:spcPts val="0"/>
              </a:spcAft>
              <a:buFont typeface="+mj-lt"/>
              <a:buAutoNum type="romanLcPeriod"/>
            </a:pPr>
            <a:r>
              <a:rPr lang="en-GB" sz="1600" dirty="0"/>
              <a:t>Accommodation of Government Security Personnel on House boats </a:t>
            </a:r>
          </a:p>
          <a:p>
            <a:pPr marL="1009635" lvl="1" indent="-400050" algn="just">
              <a:buFont typeface="+mj-lt"/>
              <a:buAutoNum type="romanLcPeriod"/>
            </a:pPr>
            <a:r>
              <a:rPr lang="en-GB" sz="1600" dirty="0"/>
              <a:t>40- and 60-man capacity Houseboats (2off)</a:t>
            </a:r>
          </a:p>
          <a:p>
            <a:pPr marL="1009635" lvl="1" indent="-400050" algn="just">
              <a:buFont typeface="+mj-lt"/>
              <a:buAutoNum type="romanLcPeriod"/>
            </a:pPr>
            <a:r>
              <a:rPr lang="en-GB" sz="1600" dirty="0"/>
              <a:t>20-; 30-; 40- and 60-man capacity Portacabins (3off).</a:t>
            </a:r>
          </a:p>
          <a:p>
            <a:pPr marL="400050" lvl="0" indent="-400050" algn="just">
              <a:spcAft>
                <a:spcPts val="0"/>
              </a:spcAft>
              <a:buFont typeface="+mj-lt"/>
              <a:buAutoNum type="romanLcPeriod"/>
            </a:pPr>
            <a:r>
              <a:rPr lang="en-GB" sz="1600" dirty="0"/>
              <a:t>Provision of SENTRY POST-Land/Swamp/Refurbishment</a:t>
            </a:r>
          </a:p>
          <a:p>
            <a:pPr marL="400050" lvl="0" indent="-400050" algn="just">
              <a:spcAft>
                <a:spcPts val="0"/>
              </a:spcAft>
              <a:buFont typeface="+mj-lt"/>
              <a:buAutoNum type="romanLcPeriod"/>
            </a:pPr>
            <a:r>
              <a:rPr lang="en-GB" sz="1600" dirty="0"/>
              <a:t>Provision of SENTRY BARGE (ALL INCL)</a:t>
            </a:r>
          </a:p>
          <a:p>
            <a:pPr marL="400050" lvl="0" indent="-400050" algn="just">
              <a:spcAft>
                <a:spcPts val="0"/>
              </a:spcAft>
              <a:buFont typeface="+mj-lt"/>
              <a:buAutoNum type="romanLcPeriod"/>
            </a:pPr>
            <a:r>
              <a:rPr lang="en-GB" sz="1600" dirty="0"/>
              <a:t>Provision of OBSERVATION TOWER/POST- Land/Swamp/Refurbishment</a:t>
            </a:r>
          </a:p>
          <a:p>
            <a:pPr marL="400050" lvl="0" indent="-400050" algn="just">
              <a:spcAft>
                <a:spcPts val="0"/>
              </a:spcAft>
              <a:buFont typeface="+mj-lt"/>
              <a:buAutoNum type="romanLcPeriod"/>
            </a:pPr>
            <a:r>
              <a:rPr lang="en-GB" sz="1600" dirty="0"/>
              <a:t>Provision of CATERING &amp; HOUSEKEEPING SERVICES </a:t>
            </a:r>
          </a:p>
          <a:p>
            <a:pPr marL="400050" lvl="0" indent="-400050" algn="just">
              <a:spcAft>
                <a:spcPts val="300"/>
              </a:spcAft>
              <a:buFont typeface="+mj-lt"/>
              <a:buAutoNum type="romanLcPeriod"/>
            </a:pPr>
            <a:r>
              <a:rPr lang="en-GB" sz="1600" dirty="0"/>
              <a:t>Provision of WASTE MANAGEMENT SERVICES</a:t>
            </a:r>
          </a:p>
          <a:p>
            <a:r>
              <a:rPr lang="en-GB" sz="1600" dirty="0"/>
              <a:t> </a:t>
            </a:r>
          </a:p>
          <a:p>
            <a:r>
              <a:rPr lang="en-GB" sz="1600" b="1" dirty="0"/>
              <a:t>B) LOGISTICS SERVICES (ESCORT/PATROL SERVICES FOR LAND &amp; MARINE)</a:t>
            </a:r>
          </a:p>
          <a:p>
            <a:pPr marL="400050" lvl="0" indent="-400050" algn="just">
              <a:spcAft>
                <a:spcPts val="0"/>
              </a:spcAft>
              <a:buFont typeface="+mj-lt"/>
              <a:buAutoNum type="romanLcPeriod"/>
            </a:pPr>
            <a:r>
              <a:rPr lang="en-GB" sz="1600" dirty="0"/>
              <a:t>Provision of VEHICLES-REGULAR-ALL INCL-not more than 4yrs old</a:t>
            </a:r>
          </a:p>
          <a:p>
            <a:pPr marL="400050" lvl="0" indent="-400050" algn="just">
              <a:spcAft>
                <a:spcPts val="0"/>
              </a:spcAft>
              <a:buFont typeface="+mj-lt"/>
              <a:buAutoNum type="romanLcPeriod"/>
            </a:pPr>
            <a:r>
              <a:rPr lang="en-GB" sz="1600" dirty="0"/>
              <a:t>Provision of VEHICLES-SPECIALLY FITTED-ALL INCL-ditto</a:t>
            </a:r>
          </a:p>
          <a:p>
            <a:pPr marL="400050" lvl="0" indent="-400050" algn="just">
              <a:spcAft>
                <a:spcPts val="0"/>
              </a:spcAft>
              <a:buFont typeface="+mj-lt"/>
              <a:buAutoNum type="romanLcPeriod"/>
            </a:pPr>
            <a:r>
              <a:rPr lang="en-GB" sz="1600" dirty="0"/>
              <a:t>Provision of PATROL BOAT-REGULAR &amp; INTENSIVE INTRA-FIELD MOVEMENT (ALL INCL): </a:t>
            </a:r>
            <a:r>
              <a:rPr lang="en-GB" sz="1600" dirty="0" err="1"/>
              <a:t>Fiber</a:t>
            </a:r>
            <a:r>
              <a:rPr lang="en-GB" sz="1600" dirty="0"/>
              <a:t> boats for small creeks/Well head channel</a:t>
            </a:r>
          </a:p>
          <a:p>
            <a:pPr marL="400050" lvl="0" indent="-400050" algn="just">
              <a:spcAft>
                <a:spcPts val="0"/>
              </a:spcAft>
              <a:buFont typeface="+mj-lt"/>
              <a:buAutoNum type="romanLcPeriod"/>
            </a:pPr>
            <a:r>
              <a:rPr lang="en-GB" sz="1600" dirty="0"/>
              <a:t>Provision of PATROL BOATS-Kama: navigates shallow offshore/major rivers/lagoons</a:t>
            </a:r>
          </a:p>
          <a:p>
            <a:pPr marL="400050" lvl="0" indent="-400050" algn="just">
              <a:spcAft>
                <a:spcPts val="300"/>
              </a:spcAft>
              <a:buFont typeface="+mj-lt"/>
              <a:buAutoNum type="romanLcPeriod"/>
            </a:pPr>
            <a:r>
              <a:rPr lang="en-GB" sz="1600" dirty="0"/>
              <a:t>Provision of TUGBOAT (ALL INCLUSIVE)</a:t>
            </a:r>
            <a:endParaRPr lang="en-GB" sz="1600" dirty="0">
              <a:ea typeface="Times New Roman" panose="02020603050405020304" pitchFamily="18" charset="0"/>
              <a:cs typeface="Times New Roman" panose="02020603050405020304" pitchFamily="18" charset="0"/>
            </a:endParaRPr>
          </a:p>
          <a:p>
            <a:pPr>
              <a:spcAft>
                <a:spcPct val="0"/>
              </a:spcAft>
              <a:defRPr/>
            </a:pPr>
            <a:endParaRPr lang="en-US" altLang="en-US" sz="1600" b="1" dirty="0">
              <a:solidFill>
                <a:srgbClr val="FF0000"/>
              </a:solidFill>
            </a:endParaRPr>
          </a:p>
        </p:txBody>
      </p:sp>
    </p:spTree>
    <p:extLst>
      <p:ext uri="{BB962C8B-B14F-4D97-AF65-F5344CB8AC3E}">
        <p14:creationId xmlns:p14="http://schemas.microsoft.com/office/powerpoint/2010/main" val="1168728510"/>
      </p:ext>
    </p:extLst>
  </p:cSld>
  <p:clrMapOvr>
    <a:masterClrMapping/>
  </p:clrMapOvr>
  <p:transition/>
</p:sld>
</file>

<file path=ppt/theme/theme1.xml><?xml version="1.0" encoding="utf-8"?>
<a:theme xmlns:a="http://schemas.openxmlformats.org/drawingml/2006/main" name="Equipment Improvement Worth Sharing">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Equipment Improvement Worth Sharing</Template>
  <TotalTime>14640</TotalTime>
  <Words>1770</Words>
  <Application>Microsoft Office PowerPoint</Application>
  <PresentationFormat>Widescreen</PresentationFormat>
  <Paragraphs>193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Arial</vt:lpstr>
      <vt:lpstr>Times New Roman</vt:lpstr>
      <vt:lpstr>Futura Bold</vt:lpstr>
      <vt:lpstr>Futura Medium</vt:lpstr>
      <vt:lpstr>Equipment Improvement Worth Sharing</vt:lpstr>
      <vt:lpstr>PRETENDER MEETING</vt:lpstr>
      <vt:lpstr>AGENDA</vt:lpstr>
      <vt:lpstr>SAFETY MOMENTS</vt:lpstr>
      <vt:lpstr>Your 7 E &amp; C RESPONSIBILITIES AS A CONTRACTOR</vt:lpstr>
      <vt:lpstr>COMPETITION AND NON-COLLUSION DECLARATION</vt:lpstr>
      <vt:lpstr> TECHNICAL BID SUBMISSION (Page-29)  </vt:lpstr>
      <vt:lpstr> COMMERCIAL BID SUBMISSION (Page-22)  </vt:lpstr>
      <vt:lpstr>Other Important Information to Bidders</vt:lpstr>
      <vt:lpstr> SCOPE OF SERVICES </vt:lpstr>
      <vt:lpstr> NCD, HSSE, FINANCE REQUIREMENTS </vt:lpstr>
      <vt:lpstr>Questions &amp; Answers </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IMOR 2018 Strategy Planning</dc:title>
  <dc:creator>Salami, Tayo J SPDC-UPO/G/PSD</dc:creator>
  <cp:lastModifiedBy>Ogunjimi, Debo B SNEPCO-PTC/U/GL</cp:lastModifiedBy>
  <cp:revision>478</cp:revision>
  <dcterms:created xsi:type="dcterms:W3CDTF">2016-08-09T14:43:56Z</dcterms:created>
  <dcterms:modified xsi:type="dcterms:W3CDTF">2021-07-27T20:42:43Z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