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7"/>
  </p:notesMasterIdLst>
  <p:sldIdLst>
    <p:sldId id="55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62550-68D2-45A0-9D3A-9AE1AAE02CB2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37E17-E4D5-4492-B4B5-8D424BB8A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7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2886306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93949433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nl-NL" noProof="1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31270340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7880345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89293449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42926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84258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8083388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3446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0560" y="6497841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Worley-Shell A-C Initiative Template rev2</a:t>
            </a:r>
            <a:endParaRPr lang="en-GB" dirty="0"/>
          </a:p>
        </p:txBody>
      </p:sp>
      <p:pic>
        <p:nvPicPr>
          <p:cNvPr id="5" name="Picture 4" descr="PECTEN.png">
            <a:extLst>
              <a:ext uri="{FF2B5EF4-FFF2-40B4-BE49-F238E27FC236}">
                <a16:creationId xmlns:a16="http://schemas.microsoft.com/office/drawing/2014/main" id="{2C1D7BDD-BE1E-40A4-AE68-2EE4E6EF1B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834783" y="-193475"/>
            <a:ext cx="1465237" cy="14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555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56327236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9117728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69979131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6625577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218479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4443303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7942808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5963609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Worley-Shell A-C Initiative Template rev2</a:t>
            </a:r>
            <a:endParaRPr lang="en-GB" noProof="1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29985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sldNum="0"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909A032-57A5-4471-A2B5-D7B844B107B9}"/>
              </a:ext>
            </a:extLst>
          </p:cNvPr>
          <p:cNvSpPr txBox="1">
            <a:spLocks/>
          </p:cNvSpPr>
          <p:nvPr/>
        </p:nvSpPr>
        <p:spPr bwMode="auto">
          <a:xfrm>
            <a:off x="241239" y="1303699"/>
            <a:ext cx="6019417" cy="50840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1" indent="-22860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Bold" panose="00000900000000000000" pitchFamily="2" charset="0"/>
                <a:ea typeface="+mn-ea"/>
                <a:cs typeface="+mn-cs"/>
              </a:rPr>
              <a:t>Background</a:t>
            </a:r>
            <a:endParaRPr lang="en-US" sz="1200" dirty="0">
              <a:solidFill>
                <a:srgbClr val="404040"/>
              </a:solidFill>
              <a:latin typeface="Futura Medium"/>
            </a:endParaRP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Due to movement of personnel within the organization, Technical gaps have been observed in the frontline. 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This </a:t>
            </a:r>
            <a:r>
              <a:rPr lang="en-US" sz="1200" dirty="0">
                <a:solidFill>
                  <a:srgbClr val="404040"/>
                </a:solidFill>
                <a:latin typeface="Futura Medium"/>
              </a:rPr>
              <a:t>initiative aims to put a structure in place to identify and close out gaps as well as  facilitate technical competence assurance for frontline personnel.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1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228600" marR="0" lvl="1" indent="-22860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Bold" panose="00000900000000000000" pitchFamily="2" charset="0"/>
                <a:ea typeface="+mn-ea"/>
                <a:cs typeface="+mn-cs"/>
              </a:rPr>
              <a:t>Objectives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D1D21"/>
              </a:solidFill>
              <a:effectLst/>
              <a:uLnTx/>
              <a:uFillTx/>
              <a:latin typeface="Futura Bold" panose="00000900000000000000" pitchFamily="2" charset="0"/>
              <a:ea typeface="+mn-ea"/>
              <a:cs typeface="+mn-cs"/>
            </a:endParaRP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To develop a more competent workforce and to boost their morale at the frontlines  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Develop more technically competent frontline personnel.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Provide opportunities for multi-skilling, upskilling, ownership and responsibility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228600" lvl="1" indent="-228600">
              <a:spcAft>
                <a:spcPts val="300"/>
              </a:spcAft>
              <a:buClr>
                <a:srgbClr val="DD1D2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404040"/>
                </a:solidFill>
              </a:rPr>
              <a:t>Build a sense of empowerment and pride in the assets</a:t>
            </a:r>
          </a:p>
          <a:p>
            <a:pPr marL="0" marR="0" lvl="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D1D21"/>
              </a:solidFill>
              <a:effectLst/>
              <a:uLnTx/>
              <a:uFillTx/>
              <a:latin typeface="Futura Bold" panose="00000900000000000000" pitchFamily="2" charset="0"/>
              <a:ea typeface="+mn-ea"/>
              <a:cs typeface="+mn-cs"/>
            </a:endParaRPr>
          </a:p>
          <a:p>
            <a:pPr marL="228600" marR="0" lvl="1" indent="-22860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Bold" panose="00000900000000000000" pitchFamily="2" charset="0"/>
                <a:ea typeface="+mn-ea"/>
                <a:cs typeface="+mn-cs"/>
              </a:rPr>
              <a:t>(Potential) Solutions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D1D21"/>
              </a:solidFill>
              <a:effectLst/>
              <a:uLnTx/>
              <a:uFillTx/>
              <a:latin typeface="Futura Bold" panose="00000900000000000000" pitchFamily="2" charset="0"/>
              <a:ea typeface="+mn-ea"/>
              <a:cs typeface="+mn-cs"/>
            </a:endParaRP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Technical Coaching Sessions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On the Job training at sites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Workshops</a:t>
            </a:r>
          </a:p>
          <a:p>
            <a:pPr marL="228600" lvl="1" indent="-228600" defTabSz="357708">
              <a:spcAft>
                <a:spcPts val="300"/>
              </a:spcAft>
              <a:buClr>
                <a:srgbClr val="DD1D21"/>
              </a:buClr>
              <a:buSzPct val="85000"/>
              <a:defRPr/>
            </a:pPr>
            <a:endParaRPr lang="en-US" sz="800" dirty="0">
              <a:solidFill>
                <a:srgbClr val="DD1D21"/>
              </a:solidFill>
              <a:latin typeface="Futura Bold" panose="00000900000000000000" pitchFamily="2" charset="0"/>
            </a:endParaRPr>
          </a:p>
          <a:p>
            <a:pPr marL="228600" lvl="1" indent="-228600" defTabSz="357708">
              <a:spcAft>
                <a:spcPts val="300"/>
              </a:spcAft>
              <a:buClr>
                <a:srgbClr val="DD1D21"/>
              </a:buClr>
              <a:buSzPct val="85000"/>
              <a:defRPr/>
            </a:pPr>
            <a:r>
              <a:rPr lang="en-US" sz="1400" dirty="0">
                <a:solidFill>
                  <a:srgbClr val="DD1D21"/>
                </a:solidFill>
                <a:latin typeface="Futura Bold" panose="00000900000000000000" pitchFamily="2" charset="0"/>
              </a:rPr>
              <a:t>Benefits </a:t>
            </a:r>
            <a:endParaRPr lang="en-US" sz="1200" dirty="0">
              <a:solidFill>
                <a:srgbClr val="404040"/>
              </a:solidFill>
            </a:endParaRPr>
          </a:p>
          <a:p>
            <a:pPr marL="228600" lvl="1" indent="-228600">
              <a:spcAft>
                <a:spcPts val="300"/>
              </a:spcAft>
              <a:buClr>
                <a:srgbClr val="DD1D2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404040"/>
                </a:solidFill>
              </a:rPr>
              <a:t>More competent personnel manning facilities</a:t>
            </a:r>
          </a:p>
          <a:p>
            <a:pPr marL="228600" lvl="1" indent="-228600">
              <a:spcAft>
                <a:spcPts val="300"/>
              </a:spcAft>
              <a:buClr>
                <a:srgbClr val="DD1D2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404040"/>
                </a:solidFill>
              </a:rPr>
              <a:t>Improved facility uptime and availability</a:t>
            </a:r>
          </a:p>
          <a:p>
            <a:pPr marL="228600" lvl="1" indent="-228600">
              <a:spcAft>
                <a:spcPts val="300"/>
              </a:spcAft>
              <a:buClr>
                <a:srgbClr val="DD1D2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404040"/>
                </a:solidFill>
              </a:rPr>
              <a:t>Better risk appreciation in work execution at the frontline (improved safety).</a:t>
            </a:r>
          </a:p>
          <a:p>
            <a:pPr marL="228600" lvl="1" indent="-228600">
              <a:spcAft>
                <a:spcPts val="300"/>
              </a:spcAft>
              <a:buClr>
                <a:srgbClr val="DD1D21"/>
              </a:buClr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404040"/>
                </a:solidFill>
              </a:rPr>
              <a:t>Improve ownership and accountability</a:t>
            </a:r>
          </a:p>
          <a:p>
            <a:pPr marL="0" marR="0" lvl="1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Tx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228600" lvl="1" indent="-228600">
              <a:spcAft>
                <a:spcPts val="300"/>
              </a:spcAft>
              <a:buClr>
                <a:srgbClr val="DD1D21"/>
              </a:buClr>
              <a:buFont typeface="Arial" panose="020B0604020202020204" pitchFamily="34" charset="0"/>
              <a:buChar char="•"/>
              <a:defRPr/>
            </a:pPr>
            <a:endParaRPr lang="en-US" sz="1200" dirty="0">
              <a:solidFill>
                <a:srgbClr val="404040"/>
              </a:solidFill>
            </a:endParaRP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D1D21"/>
              </a:solidFill>
              <a:effectLst/>
              <a:uLnTx/>
              <a:uFillTx/>
              <a:latin typeface="Futura Bold" panose="00000900000000000000" pitchFamily="2" charset="0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66C46A1-6507-4ABF-A119-4330E15B7C0E}"/>
              </a:ext>
            </a:extLst>
          </p:cNvPr>
          <p:cNvSpPr>
            <a:spLocks noGrp="1"/>
          </p:cNvSpPr>
          <p:nvPr/>
        </p:nvSpPr>
        <p:spPr bwMode="auto">
          <a:xfrm>
            <a:off x="241239" y="612838"/>
            <a:ext cx="6460468" cy="466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404040"/>
                </a:solidFill>
                <a:latin typeface="Futura Bold"/>
              </a:rPr>
              <a:t>Technician Competence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Bold"/>
                <a:ea typeface="+mj-ea"/>
                <a:cs typeface="+mj-cs"/>
              </a:rPr>
              <a:t> Improvement Initiative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Bold"/>
              <a:ea typeface="+mj-ea"/>
              <a:cs typeface="+mj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B3BEF5-B81C-49A0-BBA4-735DAD8B6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QSGTL MCT15 Initiative Template rev1</a:t>
            </a:r>
            <a:endParaRPr lang="en-GB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14BE985-8382-4F75-81C7-7B94850F6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18235"/>
              </p:ext>
            </p:extLst>
          </p:nvPr>
        </p:nvGraphicFramePr>
        <p:xfrm>
          <a:off x="6570560" y="979179"/>
          <a:ext cx="5320247" cy="28095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78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5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DD1D21"/>
                          </a:solidFill>
                        </a:rPr>
                        <a:t>Key Task/Milestone</a:t>
                      </a:r>
                      <a:endParaRPr lang="en-GB" sz="1400" dirty="0">
                        <a:solidFill>
                          <a:srgbClr val="DD1D21"/>
                        </a:solidFill>
                      </a:endParaRPr>
                    </a:p>
                  </a:txBody>
                  <a:tcPr marL="18288" marR="18288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DD1D21"/>
                          </a:solidFill>
                        </a:rPr>
                        <a:t>When</a:t>
                      </a:r>
                      <a:endParaRPr lang="en-GB" sz="1400" dirty="0">
                        <a:solidFill>
                          <a:srgbClr val="DD1D21"/>
                        </a:solidFill>
                      </a:endParaRPr>
                    </a:p>
                  </a:txBody>
                  <a:tcPr marL="18288" marR="18288" marT="9144" marB="91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/>
                        <a:t>Gap identification</a:t>
                      </a:r>
                    </a:p>
                  </a:txBody>
                  <a:tcPr marL="18288" marR="18288" marT="9144" marB="9144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March 2023</a:t>
                      </a:r>
                    </a:p>
                  </a:txBody>
                  <a:tcPr marL="18288" marR="18288" marT="9144" marB="9144"/>
                </a:tc>
                <a:extLst>
                  <a:ext uri="{0D108BD9-81ED-4DB2-BD59-A6C34878D82A}">
                    <a16:rowId xmlns:a16="http://schemas.microsoft.com/office/drawing/2014/main" val="1214740270"/>
                  </a:ext>
                </a:extLst>
              </a:tr>
              <a:tr h="280569"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Secure commitment with Technical Authorities</a:t>
                      </a:r>
                    </a:p>
                  </a:txBody>
                  <a:tcPr marL="18288" marR="18288" marT="9144" marB="9144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March 2023</a:t>
                      </a:r>
                    </a:p>
                  </a:txBody>
                  <a:tcPr marL="18288" marR="18288" marT="9144" marB="9144"/>
                </a:tc>
                <a:extLst>
                  <a:ext uri="{0D108BD9-81ED-4DB2-BD59-A6C34878D82A}">
                    <a16:rowId xmlns:a16="http://schemas.microsoft.com/office/drawing/2014/main" val="986111541"/>
                  </a:ext>
                </a:extLst>
              </a:tr>
              <a:tr h="376244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/>
                        <a:t>Categorise Gaps (Coaching in specialist/general  areas)</a:t>
                      </a:r>
                    </a:p>
                  </a:txBody>
                  <a:tcPr marL="18288" marR="18288" marT="9144" marB="9144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April 2023</a:t>
                      </a:r>
                    </a:p>
                  </a:txBody>
                  <a:tcPr marL="18288" marR="18288" marT="9144" marB="9144"/>
                </a:tc>
                <a:extLst>
                  <a:ext uri="{0D108BD9-81ED-4DB2-BD59-A6C34878D82A}">
                    <a16:rowId xmlns:a16="http://schemas.microsoft.com/office/drawing/2014/main" val="2781153768"/>
                  </a:ext>
                </a:extLst>
              </a:tr>
              <a:tr h="2704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/>
                        <a:t>Strategize on inhouse and external focus areas  </a:t>
                      </a:r>
                    </a:p>
                  </a:txBody>
                  <a:tcPr marL="18288" marR="18288" marT="9144" marB="9144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April 2023</a:t>
                      </a:r>
                    </a:p>
                  </a:txBody>
                  <a:tcPr marL="18288" marR="18288" marT="9144" marB="9144"/>
                </a:tc>
                <a:extLst>
                  <a:ext uri="{0D108BD9-81ED-4DB2-BD59-A6C34878D82A}">
                    <a16:rowId xmlns:a16="http://schemas.microsoft.com/office/drawing/2014/main" val="1928105879"/>
                  </a:ext>
                </a:extLst>
              </a:tr>
              <a:tr h="28080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/>
                        <a:t>Secure nomination from PU’s</a:t>
                      </a:r>
                    </a:p>
                  </a:txBody>
                  <a:tcPr marL="18288" marR="18288" marT="9144" marB="9144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April 2023</a:t>
                      </a:r>
                    </a:p>
                  </a:txBody>
                  <a:tcPr marL="18288" marR="18288" marT="9144" marB="9144"/>
                </a:tc>
                <a:extLst>
                  <a:ext uri="{0D108BD9-81ED-4DB2-BD59-A6C34878D82A}">
                    <a16:rowId xmlns:a16="http://schemas.microsoft.com/office/drawing/2014/main" val="187285184"/>
                  </a:ext>
                </a:extLst>
              </a:tr>
              <a:tr h="376244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/>
                        <a:t>Work with different functions (META,MRTA, engineering etc)for coaches.</a:t>
                      </a:r>
                    </a:p>
                  </a:txBody>
                  <a:tcPr marL="18288" marR="18288" marT="9144" marB="914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dirty="0"/>
                        <a:t>May 2023</a:t>
                      </a:r>
                    </a:p>
                  </a:txBody>
                  <a:tcPr marL="18288" marR="18288" marT="9144" marB="9144"/>
                </a:tc>
                <a:extLst>
                  <a:ext uri="{0D108BD9-81ED-4DB2-BD59-A6C34878D82A}">
                    <a16:rowId xmlns:a16="http://schemas.microsoft.com/office/drawing/2014/main" val="335011232"/>
                  </a:ext>
                </a:extLst>
              </a:tr>
              <a:tr h="27842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/>
                        <a:t>Commence coaching workshops for different (PACO, Mech, disciplines</a:t>
                      </a:r>
                    </a:p>
                  </a:txBody>
                  <a:tcPr marL="18288" marR="18288" marT="9144" marB="9144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May 2023</a:t>
                      </a:r>
                    </a:p>
                  </a:txBody>
                  <a:tcPr marL="18288" marR="18288" marT="9144" marB="91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/>
                        <a:t>Review Progress </a:t>
                      </a:r>
                    </a:p>
                  </a:txBody>
                  <a:tcPr marL="18288" marR="18288" marT="9144" marB="9144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August  2023</a:t>
                      </a:r>
                    </a:p>
                  </a:txBody>
                  <a:tcPr marL="18288" marR="18288" marT="9144" marB="91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AC045D2-C422-447C-91A5-897A4D9CE8FF}"/>
              </a:ext>
            </a:extLst>
          </p:cNvPr>
          <p:cNvSpPr txBox="1"/>
          <p:nvPr/>
        </p:nvSpPr>
        <p:spPr bwMode="auto">
          <a:xfrm>
            <a:off x="6570560" y="3788727"/>
            <a:ext cx="5484891" cy="27930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marR="0" lvl="1" indent="-22860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Bold" panose="00000900000000000000" pitchFamily="2" charset="0"/>
                <a:ea typeface="+mn-ea"/>
                <a:cs typeface="+mn-cs"/>
              </a:rPr>
              <a:t>Resource/Team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Soba Osuji Bells- Production Capability Manager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Otoakhia, Iroboudu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John Nna-Okpabi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Onibonoje Olayiwola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404040"/>
                </a:solidFill>
                <a:latin typeface="Futura Medium"/>
              </a:rPr>
              <a:t>Mike Dawodu </a:t>
            </a:r>
            <a:endParaRPr lang="en-US" sz="1200" dirty="0">
              <a:solidFill>
                <a:srgbClr val="404040"/>
              </a:solidFill>
              <a:latin typeface="Futura Medium"/>
            </a:endParaRP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Chibuzo Onumadu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Awe Afolabi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Oluseye Phillips 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Nsikak Ekpoh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Diana Osaigbovo</a:t>
            </a:r>
          </a:p>
          <a:p>
            <a:pPr marL="228600" marR="0" lvl="1" indent="-2286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404040"/>
                </a:solidFill>
                <a:latin typeface="Futura Medium"/>
              </a:rPr>
              <a:t>Functional SME’s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4070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Widescreen Shell template - 16x9.potx" id="{EF8FB5D5-3011-473E-A23F-ED37F2EB025F}" vid="{81D08C13-1DEF-4B43-9487-15A41A0A3F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AEFOwner xmlns="http://schemas.microsoft.com/sharepoint/v3" xsi:nil="true"/>
    <SAEF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_Information of Temporary Value (IoTV) [ARM]</TermName>
          <TermId xmlns="http://schemas.microsoft.com/office/infopath/2007/PartnerControls">dc22de30-e040-4f6f-a405-8651aa46b527</TermId>
        </TermInfo>
      </Terms>
    </SAEFDocumentTypeTaxHTField0>
    <SAEF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AEFLanguageTaxHTField0>
    <SAEFCollection xmlns="http://schemas.microsoft.com/sharepoint/v3">false</SAEFCollection>
    <SAEF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AEFBusinessProcessTaxHTField0>
    <SAEF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Global Solutions International B.V.</TermName>
          <TermId xmlns="http://schemas.microsoft.com/office/infopath/2007/PartnerControls">c97403e1-4af2-48b1-b9b1-50ae27f1fcb2</TermId>
        </TermInfo>
      </Terms>
    </SAEFLegalEntityTaxHTField0>
    <TaxCatchAll xmlns="423e72dc-c5ad-40b6-8664-f8fbfae2ac80">
      <Value>13</Value>
      <Value>12</Value>
      <Value>11</Value>
      <Value>10</Value>
      <Value>9</Value>
      <Value>8</Value>
      <Value>7</Value>
      <Value>6</Value>
      <Value>5</Value>
      <Value>4</Value>
    </TaxCatchAll>
    <SAEF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＆ Technology</TermName>
          <TermId xmlns="http://schemas.microsoft.com/office/infopath/2007/PartnerControls">71ef976b-0896-446b-8541-fe6e77f226a6</TermId>
        </TermInfo>
      </Terms>
    </SAEFBusinessTaxHTField0>
    <SAEF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AEFExportControlClassificationTaxHTField0>
    <SAEF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Function or Other (Projects ＆ Technology)</TermName>
          <TermId xmlns="http://schemas.microsoft.com/office/infopath/2007/PartnerControls">a3f02a18-1eed-4b75-a220-fef79052a8f9</TermId>
        </TermInfo>
      </Terms>
    </SAEFBusinessUnitRegionTaxHTField0>
    <SAEF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AEFGlobalFunctionTaxHTField0>
    <SAEF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QATAR</TermName>
          <TermId xmlns="http://schemas.microsoft.com/office/infopath/2007/PartnerControls">e2d109e7-2cb5-4113-b7d5-1ab91a1be4d8</TermId>
        </TermInfo>
      </Terms>
    </SAEFCountryOfJurisdictionTaxHTField0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AEFSecurityClassificationTaxHTField0>
    <SAEFSiteOwner xmlns="http://schemas.microsoft.com/sharepoint/v3">i:0#.f|membership|sitecreator-s@shellcorp.onmicrosoft.com</SAEFSiteOwner>
    <SAEFSiteCollectionName xmlns="http://schemas.microsoft.com/sharepoint/v3">Qatar Shell Transformation</SAEFSiteCollectionName>
    <_dlc_DocId xmlns="423e72dc-c5ad-40b6-8664-f8fbfae2ac80">AAFAA6532-1103237453-6</_dlc_DocId>
    <_dlc_DocIdUrl xmlns="423e72dc-c5ad-40b6-8664-f8fbfae2ac80">
      <Url>https://eu001-sp.shell.com/sites/AAFAA6532/_layouts/15/DocIdRedir.aspx?ID=AAFAA6532-1103237453-6</Url>
      <Description>AAFAA6532-1103237453-6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589AD48C678B468985CBE629ADF9C4" ma:contentTypeVersion="8" ma:contentTypeDescription="Shell Document Content Type" ma:contentTypeScope="" ma:versionID="bbf5206f9b9eeb0506dbebd62bd2c933">
  <xsd:schema xmlns:xsd="http://www.w3.org/2001/XMLSchema" xmlns:xs="http://www.w3.org/2001/XMLSchema" xmlns:p="http://schemas.microsoft.com/office/2006/metadata/properties" xmlns:ns1="http://schemas.microsoft.com/sharepoint/v3" xmlns:ns2="423e72dc-c5ad-40b6-8664-f8fbfae2ac80" xmlns:ns4="deddfe72-4071-41e3-9b42-8c3888c9a0e2" targetNamespace="http://schemas.microsoft.com/office/2006/metadata/properties" ma:root="true" ma:fieldsID="53e7dd4052fa9713268b245fce967332" ns1:_="" ns2:_="" ns4:_="">
    <xsd:import namespace="http://schemas.microsoft.com/sharepoint/v3"/>
    <xsd:import namespace="423e72dc-c5ad-40b6-8664-f8fbfae2ac80"/>
    <xsd:import namespace="deddfe72-4071-41e3-9b42-8c3888c9a0e2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AEFSecurityClassificationTaxHTField0" minOccurs="0"/>
                <xsd:element ref="ns1:SAEFExportControlClassificationTaxHTField0" minOccurs="0"/>
                <xsd:element ref="ns1:SAEFDocumentTypeTaxHTField0" minOccurs="0"/>
                <xsd:element ref="ns1:SAEFOwner" minOccurs="0"/>
                <xsd:element ref="ns1:SAEFBusinessTaxHTField0" minOccurs="0"/>
                <xsd:element ref="ns1:SAEFBusinessUnitRegionTaxHTField0" minOccurs="0"/>
                <xsd:element ref="ns1:SAEFGlobalFunctionTaxHTField0" minOccurs="0"/>
                <xsd:element ref="ns1:SAEFBusinessProcessTaxHTField0" minOccurs="0"/>
                <xsd:element ref="ns1:SAEFLegalEntityTaxHTField0" minOccurs="0"/>
                <xsd:element ref="ns1:SAEFSiteCollectionName"/>
                <xsd:element ref="ns1:SAEFSiteOwner"/>
                <xsd:element ref="ns1:SAEFLanguageTaxHTField0" minOccurs="0"/>
                <xsd:element ref="ns1:SAEFCountryOfJurisdictionTaxHTField0" minOccurs="0"/>
                <xsd:element ref="ns1:SAEFCollection"/>
                <xsd:element ref="ns2:TaxCatchAll" minOccurs="0"/>
                <xsd:element ref="ns2:TaxCatchAllLabel" minOccurs="0"/>
                <xsd:element ref="ns2:_dlc_DocIdPersistId" minOccurs="0"/>
                <xsd:element ref="ns2:_dlc_DocId" minOccurs="0"/>
                <xsd:element ref="ns4:MediaServiceMetadata" minOccurs="0"/>
                <xsd:element ref="ns4:MediaServiceFastMetadata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3" ma:taxonomy="true" ma:internalName="SAEFSecurityClassificationTaxHTField0" ma:taxonomyFieldName="SAEFSecurityClassification" ma:displayName="Security Classification" ma:default="6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ExportControlClassificationTaxHTField0" ma:index="5" nillable="true" ma:taxonomy="true" ma:internalName="SAEFExportControlClassificationTaxHTField0" ma:taxonomyFieldName="SAEFExportControlClassification" ma:displayName="Export Control" ma:default="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TypeTaxHTField0" ma:index="7" nillable="true" ma:taxonomy="true" ma:internalName="SAEFDocumentTypeTaxHTField0" ma:taxonomyFieldName="SAEFDocumentType" ma:displayName="Document Type" ma:default="" ma:fieldId="{566fdc14-b4fa-46ee-a88e-e2aac7ad2eac}" ma:sspId="e3aebf70-341c-4d91-bdd3-aba9df361687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AEFOwner" ma:index="10" nillable="true" ma:displayName="Owner" ma:internalName="SAEFOwner">
      <xsd:simpleType>
        <xsd:restriction base="dms:Text"/>
      </xsd:simpleType>
    </xsd:element>
    <xsd:element name="SAEFBusinessTaxHTField0" ma:index="11" ma:taxonomy="true" ma:internalName="SAEFBusinessTaxHTField0" ma:taxonomyFieldName="SAEFBusiness" ma:displayName="Business" ma:default="1;#Integrated Gas &amp; New Energies|b24d7756-098e-45bb-b74b-9e38f624bd27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UnitRegionTaxHTField0" ma:index="13" ma:taxonomy="true" ma:internalName="SAEFBusinessUnitRegionTaxHTField0" ma:taxonomyFieldName="SAEFBusinessUnitRegion" ma:displayName="Business Unit/Region" ma:default="1;#Integrated Gas &amp; New Energies|b24d7756-098e-45bb-b74b-9e38f624bd27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GlobalFunctionTaxHTField0" ma:index="15" ma:taxonomy="true" ma:internalName="SAEFGlobalFunctionTaxHTField0" ma:taxonomyFieldName="SAEFGlobalFunction" ma:displayName="Business Function" ma:default="2;#Corporate|32f34e3b-9da6-4723-be31-1f637e1d5e3a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ProcessTaxHTField0" ma:index="17" nillable="true" ma:taxonomy="true" ma:internalName="SAEFBusinessProcessTaxHTField0" ma:taxonomyFieldName="SAEFBusinessProcess" ma:displayName="Business Process" ma:default="7;#All - Records Management|1f68a0f2-47ab-4887-8df5-7c0616d5ad90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LegalEntityTaxHTField0" ma:index="19" ma:taxonomy="true" ma:internalName="SAEFLegalEntityTaxHTField0" ma:taxonomyFieldName="SAEFLegalEntity" ma:displayName="Legal Entity" ma:default="3;#Qatar Shell GTL Limited|6d3759c3-d183-4857-860d-70b64b2528c9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SiteCollectionName" ma:index="21" ma:displayName="Site Collection Name" ma:default="Qatar Shell Transformation" ma:hidden="true" ma:internalName="SAEFSiteCollectionName">
      <xsd:simpleType>
        <xsd:restriction base="dms:Text"/>
      </xsd:simpleType>
    </xsd:element>
    <xsd:element name="SAEFSiteOwner" ma:index="22" ma:displayName="Site Owner" ma:default="i:0#.f|membership|sitecreator-s@shellcorp.onmicrosoft.com" ma:hidden="true" ma:internalName="SAEFSiteOwner">
      <xsd:simpleType>
        <xsd:restriction base="dms:Text"/>
      </xsd:simpleType>
    </xsd:element>
    <xsd:element name="SAEFLanguageTaxHTField0" ma:index="23" ma:taxonomy="true" ma:internalName="SAEFLanguageTaxHTField0" ma:taxonomyFieldName="SAEFLanguage" ma:displayName="Language" ma:default="4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untryOfJurisdictionTaxHTField0" ma:index="25" ma:taxonomy="true" ma:internalName="SAEFCountryOfJurisdictionTaxHTField0" ma:taxonomyFieldName="SAEFCountryOfJurisdiction" ma:displayName="Country of Jurisdiction" ma:default="5;#QATAR|e2d109e7-2cb5-4113-b7d5-1ab91a1be4d8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llection" ma:index="27" ma:displayName="Collection" ma:default="0" ma:hidden="true" ma:internalName="SAEFCollection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3e72dc-c5ad-40b6-8664-f8fbfae2ac80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" ma:index="28" nillable="true" ma:displayName="Taxonomy Catch All Column" ma:hidden="true" ma:list="{58e9b291-0a77-4a91-8170-dda2704c412f}" ma:internalName="TaxCatchAll" ma:showField="CatchAllData" ma:web="423e72dc-c5ad-40b6-8664-f8fbfae2ac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9" nillable="true" ma:displayName="Taxonomy Catch All Column1" ma:hidden="true" ma:list="{58e9b291-0a77-4a91-8170-dda2704c412f}" ma:internalName="TaxCatchAllLabel" ma:readOnly="true" ma:showField="CatchAllDataLabel" ma:web="423e72dc-c5ad-40b6-8664-f8fbfae2ac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PersistId" ma:index="3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3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ddfe72-4071-41e3-9b42-8c3888c9a0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4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3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6C880ED-A39B-41A4-8B74-1BC750B873DE}">
  <ds:schemaRefs>
    <ds:schemaRef ds:uri="423e72dc-c5ad-40b6-8664-f8fbfae2ac80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C452562-005C-43E0-8341-4FE6981173AB}">
  <ds:schemaRefs>
    <ds:schemaRef ds:uri="423e72dc-c5ad-40b6-8664-f8fbfae2ac80"/>
    <ds:schemaRef ds:uri="deddfe72-4071-41e3-9b42-8c3888c9a0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C1B8A5F-A2A7-42DA-89A4-32E6D53B74A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399C2F6E-25DE-4209-B7F6-7673FD899D31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245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Futura Bold</vt:lpstr>
      <vt:lpstr>Futura Medium</vt:lpstr>
      <vt:lpstr>Wingdings</vt:lpstr>
      <vt:lpstr>Shell layouts with footer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Folkert Visser</dc:creator>
  <cp:lastModifiedBy>Otoakhia, Iroboudu R SPDC-UPC/G/US</cp:lastModifiedBy>
  <cp:revision>20</cp:revision>
  <dcterms:created xsi:type="dcterms:W3CDTF">2019-11-21T10:42:33Z</dcterms:created>
  <dcterms:modified xsi:type="dcterms:W3CDTF">2023-03-15T10:40:47Z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AEFLegalEntity">
    <vt:lpwstr>13;#Shell Global Solutions International B.V.|c97403e1-4af2-48b1-b9b1-50ae27f1fcb2</vt:lpwstr>
  </property>
  <property fmtid="{D5CDD505-2E9C-101B-9397-08002B2CF9AE}" pid="3" name="SAEFExportControlClassification">
    <vt:lpwstr>9;#Non-US content - Non Controlled|2ac8835e-0587-4096-a6e2-1f68da1e6cb3</vt:lpwstr>
  </property>
  <property fmtid="{D5CDD505-2E9C-101B-9397-08002B2CF9AE}" pid="4" name="SAEFDocumentStatus">
    <vt:lpwstr>11;#Draft|1c86f377-7d91-4c95-bd5b-c18c83fe0aa5</vt:lpwstr>
  </property>
  <property fmtid="{D5CDD505-2E9C-101B-9397-08002B2CF9AE}" pid="5" name="ContentTypeId">
    <vt:lpwstr>0x0101006F0A470EEB1140E7AA14F4CE8A50B54C0001CB1477F4DD432AA86DD56CC3887AF40084589AD48C678B468985CBE629ADF9C4</vt:lpwstr>
  </property>
  <property fmtid="{D5CDD505-2E9C-101B-9397-08002B2CF9AE}" pid="6" name="SAEFBusinessUnitRegion">
    <vt:lpwstr>11;#Business Function or Other (Projects ＆ Technology)|a3f02a18-1eed-4b75-a220-fef79052a8f9</vt:lpwstr>
  </property>
  <property fmtid="{D5CDD505-2E9C-101B-9397-08002B2CF9AE}" pid="7" name="SAEFCountryOfJurisdiction">
    <vt:lpwstr>5;#QATAR|e2d109e7-2cb5-4113-b7d5-1ab91a1be4d8</vt:lpwstr>
  </property>
  <property fmtid="{D5CDD505-2E9C-101B-9397-08002B2CF9AE}" pid="8" name="SAEFLanguage">
    <vt:lpwstr>4;#English|bd3ad5ee-f0c3-40aa-8cc8-36ef09940af3</vt:lpwstr>
  </property>
  <property fmtid="{D5CDD505-2E9C-101B-9397-08002B2CF9AE}" pid="9" name="SAEFDocumentType">
    <vt:lpwstr>8;#_Information of Temporary Value (IoTV) [ARM]|dc22de30-e040-4f6f-a405-8651aa46b527</vt:lpwstr>
  </property>
  <property fmtid="{D5CDD505-2E9C-101B-9397-08002B2CF9AE}" pid="10" name="_dlc_DocIdItemGuid">
    <vt:lpwstr>1b2acb6f-7c10-4cf9-bcaa-9ba1a471d9ae</vt:lpwstr>
  </property>
  <property fmtid="{D5CDD505-2E9C-101B-9397-08002B2CF9AE}" pid="11" name="SAEFBusiness">
    <vt:lpwstr>10;#Projects ＆ Technology|71ef976b-0896-446b-8541-fe6e77f226a6</vt:lpwstr>
  </property>
  <property fmtid="{D5CDD505-2E9C-101B-9397-08002B2CF9AE}" pid="12" name="SAEFSecurityClassification">
    <vt:lpwstr>6;#Restricted|21aa7f98-4035-4019-a764-107acb7269af</vt:lpwstr>
  </property>
  <property fmtid="{D5CDD505-2E9C-101B-9397-08002B2CF9AE}" pid="13" name="SAEFBusinessProcess">
    <vt:lpwstr>7;#All - Records Management|1f68a0f2-47ab-4887-8df5-7c0616d5ad90</vt:lpwstr>
  </property>
  <property fmtid="{D5CDD505-2E9C-101B-9397-08002B2CF9AE}" pid="14" name="SAEFGlobalFunction">
    <vt:lpwstr>12;#Not Applicable|ddce64fb-3cb8-4cd9-8e3d-0fe554247fd1</vt:lpwstr>
  </property>
</Properties>
</file>