
<file path=[Content_Types].xml><?xml version="1.0" encoding="utf-8"?>
<Types xmlns="http://schemas.openxmlformats.org/package/2006/content-types">
  <Default Extension="fntdata" ContentType="application/x-fontdata"/>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6"/>
  </p:sldMasterIdLst>
  <p:notesMasterIdLst>
    <p:notesMasterId r:id="rId8"/>
  </p:notesMasterIdLst>
  <p:handoutMasterIdLst>
    <p:handoutMasterId r:id="rId9"/>
  </p:handoutMasterIdLst>
  <p:sldIdLst>
    <p:sldId id="318" r:id="rId7"/>
  </p:sldIdLst>
  <p:sldSz cx="12192000" cy="6858000"/>
  <p:notesSz cx="7010400" cy="9296400"/>
  <p:embeddedFontLst>
    <p:embeddedFont>
      <p:font typeface="Calibri" panose="020F0502020204030204" pitchFamily="34" charset="0"/>
      <p:regular r:id="rId10"/>
      <p:bold r:id="rId11"/>
      <p:italic r:id="rId12"/>
      <p:boldItalic r:id="rId13"/>
    </p:embeddedFont>
    <p:embeddedFont>
      <p:font typeface="Futura Light" panose="00000400000000000000" pitchFamily="2" charset="0"/>
      <p:regular r:id="rId14"/>
    </p:embeddedFont>
    <p:embeddedFont>
      <p:font typeface="Futura Medium" panose="00000400000000000000"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4" userDrawn="1">
          <p15:clr>
            <a:srgbClr val="A4A3A4"/>
          </p15:clr>
        </p15:guide>
        <p15:guide id="2" orient="horz" pos="149" userDrawn="1">
          <p15:clr>
            <a:srgbClr val="A4A3A4"/>
          </p15:clr>
        </p15:guide>
        <p15:guide id="3" orient="horz" pos="831" userDrawn="1">
          <p15:clr>
            <a:srgbClr val="A4A3A4"/>
          </p15:clr>
        </p15:guide>
        <p15:guide id="4" orient="horz" pos="465" userDrawn="1">
          <p15:clr>
            <a:srgbClr val="A4A3A4"/>
          </p15:clr>
        </p15:guide>
        <p15:guide id="5" orient="horz" pos="4021" userDrawn="1">
          <p15:clr>
            <a:srgbClr val="A4A3A4"/>
          </p15:clr>
        </p15:guide>
        <p15:guide id="6" orient="horz" pos="2095" userDrawn="1">
          <p15:clr>
            <a:srgbClr val="A4A3A4"/>
          </p15:clr>
        </p15:guide>
        <p15:guide id="7" orient="horz" pos="2976" userDrawn="1">
          <p15:clr>
            <a:srgbClr val="A4A3A4"/>
          </p15:clr>
        </p15:guide>
        <p15:guide id="8" pos="765" userDrawn="1">
          <p15:clr>
            <a:srgbClr val="A4A3A4"/>
          </p15:clr>
        </p15:guide>
        <p15:guide id="9" pos="7287" userDrawn="1">
          <p15:clr>
            <a:srgbClr val="A4A3A4"/>
          </p15:clr>
        </p15:guide>
        <p15:guide id="10" pos="3907" userDrawn="1">
          <p15:clr>
            <a:srgbClr val="A4A3A4"/>
          </p15:clr>
        </p15:guide>
        <p15:guide id="11" pos="393" userDrawn="1">
          <p15:clr>
            <a:srgbClr val="A4A3A4"/>
          </p15:clr>
        </p15:guide>
        <p15:guide id="12" pos="4171" userDrawn="1">
          <p15:clr>
            <a:srgbClr val="A4A3A4"/>
          </p15:clr>
        </p15:guide>
        <p15:guide id="13" orient="horz" pos="4128" userDrawn="1">
          <p15:clr>
            <a:srgbClr val="A4A3A4"/>
          </p15:clr>
        </p15:guide>
        <p15:guide id="14" pos="192"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Veen, Angela SIPC-ITD" initials="vVAS" lastIdx="7" clrIdx="0"/>
  <p:cmAuthor id="2" name="Okanlawon, Adeolu BA SPDC-PTIZ/C/NA" initials="OABSP" lastIdx="1" clrIdx="1">
    <p:extLst>
      <p:ext uri="{19B8F6BF-5375-455C-9EA6-DF929625EA0E}">
        <p15:presenceInfo xmlns:p15="http://schemas.microsoft.com/office/powerpoint/2012/main" userId="S::Adeolu.Okanlawon@Shell.com::82f4b6d4-8529-4dc7-8c0a-895bf79df69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7D117"/>
    <a:srgbClr val="339966"/>
    <a:srgbClr val="FDEFED"/>
    <a:srgbClr val="FEF5F4"/>
    <a:srgbClr val="666699"/>
    <a:srgbClr val="008080"/>
    <a:srgbClr val="FFFF99"/>
    <a:srgbClr val="F9DB45"/>
    <a:srgbClr val="FEAA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6357" autoAdjust="0"/>
  </p:normalViewPr>
  <p:slideViewPr>
    <p:cSldViewPr showGuides="1">
      <p:cViewPr varScale="1">
        <p:scale>
          <a:sx n="110" d="100"/>
          <a:sy n="110" d="100"/>
        </p:scale>
        <p:origin x="630" y="96"/>
      </p:cViewPr>
      <p:guideLst>
        <p:guide orient="horz" pos="4144"/>
        <p:guide orient="horz" pos="149"/>
        <p:guide orient="horz" pos="831"/>
        <p:guide orient="horz" pos="465"/>
        <p:guide orient="horz" pos="4021"/>
        <p:guide orient="horz" pos="2095"/>
        <p:guide orient="horz" pos="2976"/>
        <p:guide pos="765"/>
        <p:guide pos="7287"/>
        <p:guide pos="3907"/>
        <p:guide pos="393"/>
        <p:guide pos="4171"/>
        <p:guide orient="horz" pos="4128"/>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9" d="100"/>
          <a:sy n="79" d="100"/>
        </p:scale>
        <p:origin x="-19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2.fntdata"/><Relationship Id="rId5" Type="http://schemas.openxmlformats.org/officeDocument/2006/relationships/customXml" Target="../customXml/item5.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30/08/2022</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136216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30/08/2022</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270964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945730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624418" y="226142"/>
            <a:ext cx="1094528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sz="1800"/>
                <a:t> </a:t>
              </a:r>
              <a:endParaRPr lang="en-GB" sz="1800" dirty="0"/>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sz="1800"/>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2263709" y="1400847"/>
            <a:ext cx="7592715" cy="12060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263709" y="2851200"/>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104085" y="5402512"/>
            <a:ext cx="7810528"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userDrawn="1">
            <p:ph type="body" sz="quarter" idx="11" hasCustomPrompt="1"/>
          </p:nvPr>
        </p:nvSpPr>
        <p:spPr>
          <a:xfrm>
            <a:off x="2104085" y="5627541"/>
            <a:ext cx="7810528"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userDrawn="1"/>
        </p:nvSpPr>
        <p:spPr bwMode="auto">
          <a:xfrm>
            <a:off x="624000"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9494399"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7" name="Rectangle 5"/>
          <p:cNvSpPr>
            <a:spLocks noGrp="1" noChangeArrowheads="1"/>
          </p:cNvSpPr>
          <p:nvPr>
            <p:ph type="ftr" sz="quarter" idx="3"/>
          </p:nvPr>
        </p:nvSpPr>
        <p:spPr bwMode="auto">
          <a:xfrm>
            <a:off x="4219200"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GB"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MY"/>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MY"/>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MY"/>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MY"/>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MY"/>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EA5DAFF3-D8AD-4446-BB8A-0917341FD398}" type="slidenum">
              <a:rPr lang="en-MY" smtClean="0"/>
              <a:pPr/>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1208682" y="1312201"/>
            <a:ext cx="10361017"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1"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6"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7" y="1310400"/>
            <a:ext cx="4976284"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1200790" y="1310400"/>
            <a:ext cx="4984751"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9"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1205430" y="6267689"/>
            <a:ext cx="4996405" cy="99509"/>
          </a:xfrm>
        </p:spPr>
        <p:txBody>
          <a:bodyPr wrap="square">
            <a:noAutofit/>
          </a:bodyPr>
          <a:lstStyle>
            <a:lvl1pPr>
              <a:defRPr sz="700">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userDrawn="1"/>
        </p:nvSpPr>
        <p:spPr bwMode="auto">
          <a:xfrm>
            <a:off x="0" y="228599"/>
            <a:ext cx="11567584"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1214967"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1214967"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userDrawn="1"/>
        </p:nvCxnSpPr>
        <p:spPr>
          <a:xfrm flipV="1">
            <a:off x="1214967"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1214967"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1205428"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1214967"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1214967"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userDrawn="1"/>
        </p:nvCxnSpPr>
        <p:spPr>
          <a:xfrm flipV="1">
            <a:off x="1214967"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1214967"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1205428"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620933" y="4179607"/>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6620933" y="3844644"/>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userDrawn="1"/>
        </p:nvCxnSpPr>
        <p:spPr>
          <a:xfrm flipV="1">
            <a:off x="6620933" y="4122457"/>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620933" y="4436263"/>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611395" y="5944860"/>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620933" y="1654176"/>
            <a:ext cx="4929600" cy="20403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6620933" y="1319213"/>
            <a:ext cx="4929600" cy="20403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userDrawn="1"/>
        </p:nvCxnSpPr>
        <p:spPr>
          <a:xfrm flipV="1">
            <a:off x="6620933" y="1597026"/>
            <a:ext cx="49296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620933" y="1910832"/>
            <a:ext cx="4929600" cy="1703279"/>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611395" y="3419429"/>
            <a:ext cx="49296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3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3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p:cNvGrpSpPr/>
          <p:nvPr userDrawn="1"/>
        </p:nvGrpSpPr>
        <p:grpSpPr>
          <a:xfrm>
            <a:off x="1200000" y="648001"/>
            <a:ext cx="984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sz="1800" noProof="0"/>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sz="1800" noProof="0"/>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sz="1800" noProof="0"/>
            </a:p>
          </p:txBody>
        </p:sp>
      </p:grpSp>
      <p:sp>
        <p:nvSpPr>
          <p:cNvPr id="18" name="Title 1"/>
          <p:cNvSpPr>
            <a:spLocks noGrp="1"/>
          </p:cNvSpPr>
          <p:nvPr>
            <p:ph type="title"/>
          </p:nvPr>
        </p:nvSpPr>
        <p:spPr>
          <a:xfrm>
            <a:off x="2376093" y="3198784"/>
            <a:ext cx="7471291"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2376093" y="2379407"/>
            <a:ext cx="7471291"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6"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20"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12192000" cy="516467"/>
          </a:xfrm>
          <a:prstGeom prst="rect">
            <a:avLst/>
          </a:prstGeom>
          <a:no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accent2"/>
                </a:solidFill>
              </a:defRPr>
            </a:lvl1pPr>
          </a:lstStyle>
          <a:p>
            <a:pPr lvl="0"/>
            <a:r>
              <a:rPr lang="en-US"/>
              <a:t>Click to edit Master title style</a:t>
            </a:r>
            <a:endParaRPr lang="en-US" dirty="0"/>
          </a:p>
        </p:txBody>
      </p:sp>
      <p:sp>
        <p:nvSpPr>
          <p:cNvPr id="8"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9"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5"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1" name="Group 10"/>
          <p:cNvGrpSpPr/>
          <p:nvPr userDrawn="1"/>
        </p:nvGrpSpPr>
        <p:grpSpPr>
          <a:xfrm>
            <a:off x="1200000" y="648001"/>
            <a:ext cx="984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sz="1800"/>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sz="1800"/>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sz="1800"/>
            </a:p>
          </p:txBody>
        </p:sp>
      </p:grpSp>
      <p:sp>
        <p:nvSpPr>
          <p:cNvPr id="34" name="Text Placeholder 13"/>
          <p:cNvSpPr>
            <a:spLocks noGrp="1"/>
          </p:cNvSpPr>
          <p:nvPr>
            <p:ph type="body" sz="quarter" idx="13" hasCustomPrompt="1"/>
          </p:nvPr>
        </p:nvSpPr>
        <p:spPr>
          <a:xfrm>
            <a:off x="2376094" y="1415008"/>
            <a:ext cx="2990836"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4"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7"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userDrawn="1"/>
        </p:nvSpPr>
        <p:spPr bwMode="auto">
          <a:xfrm>
            <a:off x="1214967" y="6470359"/>
            <a:ext cx="3360000" cy="324000"/>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0" name="Rectangle 6" descr="Rectangle 6"/>
          <p:cNvSpPr>
            <a:spLocks noGrp="1" noChangeArrowheads="1"/>
          </p:cNvSpPr>
          <p:nvPr>
            <p:ph type="sldNum" sz="quarter" idx="4"/>
          </p:nvPr>
        </p:nvSpPr>
        <p:spPr bwMode="auto">
          <a:xfrm>
            <a:off x="11208799" y="6470361"/>
            <a:ext cx="355564"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70343" y="6469200"/>
            <a:ext cx="144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endParaRPr lang="en-GB" dirty="0"/>
          </a:p>
        </p:txBody>
      </p:sp>
      <p:sp>
        <p:nvSpPr>
          <p:cNvPr id="12" name="Rectangle 5"/>
          <p:cNvSpPr>
            <a:spLocks noGrp="1" noChangeArrowheads="1"/>
          </p:cNvSpPr>
          <p:nvPr>
            <p:ph type="ftr" sz="quarter" idx="3"/>
          </p:nvPr>
        </p:nvSpPr>
        <p:spPr bwMode="auto">
          <a:xfrm>
            <a:off x="4673425" y="6469199"/>
            <a:ext cx="336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1212939" y="1310400"/>
            <a:ext cx="10329568"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1200150" y="295254"/>
            <a:ext cx="1026795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7" r:id="rId3"/>
    <p:sldLayoutId id="2147483694" r:id="rId4"/>
    <p:sldLayoutId id="2147483680" r:id="rId5"/>
    <p:sldLayoutId id="2147483678" r:id="rId6"/>
    <p:sldLayoutId id="2147483681" r:id="rId7"/>
    <p:sldLayoutId id="2147483682" r:id="rId8"/>
    <p:sldLayoutId id="2147483683" r:id="rId9"/>
    <p:sldLayoutId id="2147483695" r:id="rId10"/>
    <p:sldLayoutId id="2147483696" r:id="rId11"/>
  </p:sldLayoutIdLst>
  <p:transition>
    <p:fade/>
  </p:transition>
  <p:hf hdr="0" ftr="0" dt="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8" y="28096"/>
            <a:ext cx="8945222" cy="380999"/>
          </a:xfrm>
        </p:spPr>
        <p:txBody>
          <a:bodyPr/>
          <a:lstStyle/>
          <a:p>
            <a:r>
              <a:rPr lang="en-US" dirty="0">
                <a:solidFill>
                  <a:schemeClr val="dk1"/>
                </a:solidFill>
                <a:latin typeface="Calibri" pitchFamily="34" charset="0"/>
              </a:rPr>
              <a:t>Consolidated Material Management &amp; Tracking System (CMMTS) </a:t>
            </a:r>
            <a:endParaRPr lang="en-GB" dirty="0">
              <a:solidFill>
                <a:schemeClr val="tx1">
                  <a:lumMod val="75000"/>
                </a:schemeClr>
              </a:solidFill>
              <a:latin typeface="Calibri" pitchFamily="34" charset="0"/>
            </a:endParaRPr>
          </a:p>
        </p:txBody>
      </p:sp>
      <p:sp>
        <p:nvSpPr>
          <p:cNvPr id="3" name="Slide Number Placeholder 2"/>
          <p:cNvSpPr>
            <a:spLocks noGrp="1"/>
          </p:cNvSpPr>
          <p:nvPr>
            <p:ph type="sldNum" sz="quarter" idx="4"/>
          </p:nvPr>
        </p:nvSpPr>
        <p:spPr>
          <a:xfrm>
            <a:off x="11172351" y="6165558"/>
            <a:ext cx="355564" cy="169277"/>
          </a:xfrm>
        </p:spPr>
        <p:txBody>
          <a:bodyPr/>
          <a:lstStyle/>
          <a:p>
            <a:fld id="{D32BAE6A-B452-4007-8177-56DD051636F9}" type="slidenum">
              <a:rPr lang="en-GB" smtClean="0"/>
              <a:pPr/>
              <a:t>1</a:t>
            </a:fld>
            <a:endParaRPr lang="en-GB" dirty="0"/>
          </a:p>
        </p:txBody>
      </p:sp>
      <p:sp>
        <p:nvSpPr>
          <p:cNvPr id="11" name="Title 1">
            <a:extLst>
              <a:ext uri="{FF2B5EF4-FFF2-40B4-BE49-F238E27FC236}">
                <a16:creationId xmlns:a16="http://schemas.microsoft.com/office/drawing/2014/main" id="{5632AE45-ACB9-4580-8C91-71B9F522709B}"/>
              </a:ext>
            </a:extLst>
          </p:cNvPr>
          <p:cNvSpPr txBox="1">
            <a:spLocks/>
          </p:cNvSpPr>
          <p:nvPr/>
        </p:nvSpPr>
        <p:spPr bwMode="auto">
          <a:xfrm>
            <a:off x="8306935" y="28096"/>
            <a:ext cx="3838687" cy="3328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sz="2400" b="1" kern="1200" cap="none" baseline="0">
                <a:solidFill>
                  <a:schemeClr val="accent2"/>
                </a:solidFill>
                <a:latin typeface="+mj-lt"/>
                <a:ea typeface="+mj-ea"/>
                <a:cs typeface="+mj-cs"/>
              </a:defRPr>
            </a:lvl1pPr>
          </a:lstStyle>
          <a:p>
            <a:pPr algn="r"/>
            <a:r>
              <a:rPr lang="en-MY" sz="1200" dirty="0">
                <a:solidFill>
                  <a:schemeClr val="tx1">
                    <a:lumMod val="75000"/>
                  </a:schemeClr>
                </a:solidFill>
                <a:latin typeface="Calibri" pitchFamily="34" charset="0"/>
              </a:rPr>
              <a:t>Demand: DMND0023521    </a:t>
            </a:r>
          </a:p>
          <a:p>
            <a:pPr algn="r"/>
            <a:r>
              <a:rPr lang="en-MY" sz="1200" dirty="0">
                <a:solidFill>
                  <a:schemeClr val="tx1">
                    <a:lumMod val="75000"/>
                  </a:schemeClr>
                </a:solidFill>
                <a:latin typeface="Calibri" pitchFamily="34" charset="0"/>
              </a:rPr>
              <a:t>Project: PRJ2376957</a:t>
            </a:r>
            <a:endParaRPr lang="en-GB" sz="1200" dirty="0">
              <a:solidFill>
                <a:schemeClr val="tx1">
                  <a:lumMod val="75000"/>
                </a:schemeClr>
              </a:solidFill>
              <a:latin typeface="Calibri" pitchFamily="34" charset="0"/>
            </a:endParaRPr>
          </a:p>
        </p:txBody>
      </p:sp>
      <p:graphicFrame>
        <p:nvGraphicFramePr>
          <p:cNvPr id="9" name="Table 8">
            <a:extLst>
              <a:ext uri="{FF2B5EF4-FFF2-40B4-BE49-F238E27FC236}">
                <a16:creationId xmlns:a16="http://schemas.microsoft.com/office/drawing/2014/main" id="{20273E2A-635E-4743-9523-7BF4694727A3}"/>
              </a:ext>
            </a:extLst>
          </p:cNvPr>
          <p:cNvGraphicFramePr>
            <a:graphicFrameLocks noGrp="1"/>
          </p:cNvGraphicFramePr>
          <p:nvPr>
            <p:extLst>
              <p:ext uri="{D42A27DB-BD31-4B8C-83A1-F6EECF244321}">
                <p14:modId xmlns:p14="http://schemas.microsoft.com/office/powerpoint/2010/main" val="4271006511"/>
              </p:ext>
            </p:extLst>
          </p:nvPr>
        </p:nvGraphicFramePr>
        <p:xfrm>
          <a:off x="50940" y="413288"/>
          <a:ext cx="3955774" cy="6620554"/>
        </p:xfrm>
        <a:graphic>
          <a:graphicData uri="http://schemas.openxmlformats.org/drawingml/2006/table">
            <a:tbl>
              <a:tblPr firstRow="1" bandRow="1">
                <a:tableStyleId>{5C22544A-7EE6-4342-B048-85BDC9FD1C3A}</a:tableStyleId>
              </a:tblPr>
              <a:tblGrid>
                <a:gridCol w="3955774">
                  <a:extLst>
                    <a:ext uri="{9D8B030D-6E8A-4147-A177-3AD203B41FA5}">
                      <a16:colId xmlns:a16="http://schemas.microsoft.com/office/drawing/2014/main" val="20000"/>
                    </a:ext>
                  </a:extLst>
                </a:gridCol>
              </a:tblGrid>
              <a:tr h="278138">
                <a:tc>
                  <a:txBody>
                    <a:bodyPr/>
                    <a:lstStyle/>
                    <a:p>
                      <a:pPr algn="just"/>
                      <a:r>
                        <a:rPr lang="en-GB" sz="1200" dirty="0">
                          <a:solidFill>
                            <a:schemeClr val="tx1">
                              <a:lumMod val="75000"/>
                            </a:schemeClr>
                          </a:solidFill>
                          <a:latin typeface="Calibri" pitchFamily="34" charset="0"/>
                          <a:cs typeface="Arial" pitchFamily="34" charset="0"/>
                        </a:rPr>
                        <a:t>BACKGROUND</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471061">
                <a:tc>
                  <a:txBody>
                    <a:bodyPr/>
                    <a:lstStyle/>
                    <a:p>
                      <a:pPr marL="0" marR="0" indent="0" algn="just"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US" sz="950" dirty="0">
                          <a:latin typeface="Calibri" pitchFamily="34" charset="0"/>
                        </a:rPr>
                        <a:t>All materials are procured using SAP whereas only Stock items are completely managed using SAP while non-Stock items (including project and Real Estate materials) are managed with disparate tools that offer limited capabilities. Over time, it was observed that non-stock items often end up being no longer required by the procuring team, yet remain invisible to other business unit(s) who may require them, thus resulting in obsolesce, over stocking, wastage, etc. Consolidated Material Management &amp; Tracking System (CMMTS) will fill a gap in material visibility in </a:t>
                      </a:r>
                      <a:r>
                        <a:rPr lang="en-US" sz="950" dirty="0" err="1">
                          <a:latin typeface="Calibri" pitchFamily="34" charset="0"/>
                        </a:rPr>
                        <a:t>SCiN</a:t>
                      </a:r>
                      <a:r>
                        <a:rPr lang="en-US" sz="950">
                          <a:latin typeface="Calibri" pitchFamily="34" charset="0"/>
                        </a:rPr>
                        <a:t>, potentially unlock significant business value by consolidating all disparate stores, housing non-stock items, delivering the ability to visualize (stock and non-stock materials), track, monitor, authorize release, and control non-stock materials through the lifecycle.</a:t>
                      </a:r>
                      <a:endParaRPr lang="en-US" sz="950" dirty="0">
                        <a:latin typeface="Calibri"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1701">
                <a:tc>
                  <a:txBody>
                    <a:bodyPr/>
                    <a:lstStyle/>
                    <a:p>
                      <a:pPr algn="l"/>
                      <a:r>
                        <a:rPr lang="en-GB" sz="1200" b="1" kern="1200" dirty="0">
                          <a:solidFill>
                            <a:schemeClr val="tx1">
                              <a:lumMod val="75000"/>
                            </a:schemeClr>
                          </a:solidFill>
                          <a:latin typeface="Calibri" pitchFamily="34" charset="0"/>
                          <a:ea typeface="+mn-ea"/>
                          <a:cs typeface="Arial" pitchFamily="34" charset="0"/>
                        </a:rPr>
                        <a:t>OBJECTIVES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597705">
                <a:tc>
                  <a:txBody>
                    <a:bodyPr/>
                    <a:lstStyle/>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dirty="0">
                          <a:latin typeface="Calibri" pitchFamily="34" charset="0"/>
                        </a:rPr>
                        <a:t>Deliver a centralized solution and streamlined process for managing non-stock materials</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dirty="0">
                          <a:latin typeface="Calibri" pitchFamily="34" charset="0"/>
                        </a:rPr>
                        <a:t>Consolidate all non-stock material data on a single platform.  </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dirty="0">
                          <a:latin typeface="Calibri" pitchFamily="34" charset="0"/>
                        </a:rPr>
                        <a:t>Provide improved visibility, tracking, and reporting on non-stock material across the business.</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dirty="0">
                          <a:latin typeface="Calibri" pitchFamily="34" charset="0"/>
                        </a:rPr>
                        <a:t>Drive operational improvement and supply chain efficiency in materials management.</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3536">
                <a:tc>
                  <a:txBody>
                    <a:bodyPr/>
                    <a:lstStyle/>
                    <a:p>
                      <a:pPr algn="just"/>
                      <a:r>
                        <a:rPr lang="en-GB" sz="1200" b="1" kern="1200" dirty="0">
                          <a:solidFill>
                            <a:schemeClr val="tx1">
                              <a:lumMod val="75000"/>
                            </a:schemeClr>
                          </a:solidFill>
                          <a:latin typeface="Calibri" pitchFamily="34" charset="0"/>
                          <a:ea typeface="+mn-ea"/>
                          <a:cs typeface="Arial" pitchFamily="34" charset="0"/>
                        </a:rPr>
                        <a:t>BENEFITS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464473">
                <a:tc>
                  <a:txBody>
                    <a:bodyPr/>
                    <a:lstStyle/>
                    <a:p>
                      <a:pPr marL="173038" marR="0" lvl="0" indent="-173038"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b="1" i="0" kern="1200" dirty="0">
                          <a:solidFill>
                            <a:schemeClr val="tx1"/>
                          </a:solidFill>
                          <a:effectLst/>
                          <a:latin typeface="Calibri" pitchFamily="34" charset="0"/>
                          <a:ea typeface="+mn-ea"/>
                          <a:cs typeface="Arial" panose="020B0604020202020204" pitchFamily="34" charset="0"/>
                        </a:rPr>
                        <a:t>L1: </a:t>
                      </a:r>
                      <a:r>
                        <a:rPr lang="en-US" sz="950" b="0" i="0" kern="1200" dirty="0">
                          <a:solidFill>
                            <a:schemeClr val="tx1"/>
                          </a:solidFill>
                          <a:effectLst/>
                          <a:latin typeface="Calibri" pitchFamily="34" charset="0"/>
                          <a:ea typeface="+mn-ea"/>
                          <a:cs typeface="Arial" panose="020B0604020202020204" pitchFamily="34" charset="0"/>
                        </a:rPr>
                        <a:t>Cost avoidance on SAP license. Estimated 100 users’ License @ 3k per head, thus avoidance of $300k.</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1" i="0" kern="1200" dirty="0">
                          <a:solidFill>
                            <a:schemeClr val="tx1"/>
                          </a:solidFill>
                          <a:effectLst/>
                          <a:latin typeface="Calibri" pitchFamily="34" charset="0"/>
                          <a:ea typeface="+mn-ea"/>
                          <a:cs typeface="Arial" panose="020B0604020202020204" pitchFamily="34" charset="0"/>
                        </a:rPr>
                        <a:t>L2: </a:t>
                      </a:r>
                      <a:r>
                        <a:rPr lang="en-US" sz="950" b="0" i="0" kern="1200" dirty="0">
                          <a:solidFill>
                            <a:schemeClr val="tx1"/>
                          </a:solidFill>
                          <a:effectLst/>
                          <a:latin typeface="Calibri" pitchFamily="34" charset="0"/>
                          <a:ea typeface="+mn-ea"/>
                          <a:cs typeface="Arial" panose="020B0604020202020204" pitchFamily="34" charset="0"/>
                        </a:rPr>
                        <a:t>Potential to unlocking $15m in value  which is 10% of these Non-visible project and non-stocked materials (Estimated $150m).</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1" i="0" kern="1200" dirty="0">
                          <a:solidFill>
                            <a:schemeClr val="tx1"/>
                          </a:solidFill>
                          <a:effectLst/>
                          <a:latin typeface="Calibri" pitchFamily="34" charset="0"/>
                          <a:ea typeface="+mn-ea"/>
                          <a:cs typeface="Arial" panose="020B0604020202020204" pitchFamily="34" charset="0"/>
                        </a:rPr>
                        <a:t>L2: </a:t>
                      </a:r>
                      <a:r>
                        <a:rPr lang="en-US" sz="950" b="0" i="0" kern="1200" dirty="0">
                          <a:solidFill>
                            <a:schemeClr val="tx1"/>
                          </a:solidFill>
                          <a:effectLst/>
                          <a:latin typeface="Calibri" pitchFamily="34" charset="0"/>
                          <a:ea typeface="+mn-ea"/>
                          <a:cs typeface="Arial" panose="020B0604020202020204" pitchFamily="34" charset="0"/>
                        </a:rPr>
                        <a:t>15-25% improvement in operational efficiency through improved visibility on available material. on overstocking and/or wastage</a:t>
                      </a:r>
                    </a:p>
                    <a:p>
                      <a:pPr marL="173038" marR="0" lvl="0" indent="-173038"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1" i="0" kern="1200" dirty="0">
                          <a:solidFill>
                            <a:schemeClr val="tx1"/>
                          </a:solidFill>
                          <a:effectLst/>
                          <a:latin typeface="Calibri" pitchFamily="34" charset="0"/>
                          <a:ea typeface="+mn-ea"/>
                          <a:cs typeface="Arial" panose="020B0604020202020204" pitchFamily="34" charset="0"/>
                        </a:rPr>
                        <a:t>L3: </a:t>
                      </a:r>
                      <a:r>
                        <a:rPr lang="en-US" sz="950" b="0" i="0" kern="1200" dirty="0">
                          <a:solidFill>
                            <a:schemeClr val="tx1"/>
                          </a:solidFill>
                          <a:effectLst/>
                          <a:latin typeface="Calibri" pitchFamily="34" charset="0"/>
                          <a:ea typeface="+mn-ea"/>
                          <a:cs typeface="Arial" panose="020B0604020202020204" pitchFamily="34" charset="0"/>
                        </a:rPr>
                        <a:t>Further business automated processes. </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graphicFrame>
        <p:nvGraphicFramePr>
          <p:cNvPr id="14" name="Table 13">
            <a:extLst>
              <a:ext uri="{FF2B5EF4-FFF2-40B4-BE49-F238E27FC236}">
                <a16:creationId xmlns:a16="http://schemas.microsoft.com/office/drawing/2014/main" id="{1DF9930D-BB9C-4204-AC34-16E96A58047F}"/>
              </a:ext>
            </a:extLst>
          </p:cNvPr>
          <p:cNvGraphicFramePr>
            <a:graphicFrameLocks noGrp="1"/>
          </p:cNvGraphicFramePr>
          <p:nvPr>
            <p:extLst>
              <p:ext uri="{D42A27DB-BD31-4B8C-83A1-F6EECF244321}">
                <p14:modId xmlns:p14="http://schemas.microsoft.com/office/powerpoint/2010/main" val="243691858"/>
              </p:ext>
            </p:extLst>
          </p:nvPr>
        </p:nvGraphicFramePr>
        <p:xfrm>
          <a:off x="4038601" y="409097"/>
          <a:ext cx="3955774" cy="6380353"/>
        </p:xfrm>
        <a:graphic>
          <a:graphicData uri="http://schemas.openxmlformats.org/drawingml/2006/table">
            <a:tbl>
              <a:tblPr firstRow="1" bandRow="1">
                <a:tableStyleId>{5C22544A-7EE6-4342-B048-85BDC9FD1C3A}</a:tableStyleId>
              </a:tblPr>
              <a:tblGrid>
                <a:gridCol w="3955774">
                  <a:extLst>
                    <a:ext uri="{9D8B030D-6E8A-4147-A177-3AD203B41FA5}">
                      <a16:colId xmlns:a16="http://schemas.microsoft.com/office/drawing/2014/main" val="20000"/>
                    </a:ext>
                  </a:extLst>
                </a:gridCol>
              </a:tblGrid>
              <a:tr h="272409">
                <a:tc>
                  <a:txBody>
                    <a:bodyPr/>
                    <a:lstStyle/>
                    <a:p>
                      <a:r>
                        <a:rPr lang="en-GB" sz="1200" dirty="0">
                          <a:solidFill>
                            <a:schemeClr val="tx1">
                              <a:lumMod val="75000"/>
                            </a:schemeClr>
                          </a:solidFill>
                          <a:latin typeface="Calibri" pitchFamily="34" charset="0"/>
                          <a:cs typeface="Arial" pitchFamily="34" charset="0"/>
                        </a:rPr>
                        <a:t>SCOPE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2009397">
                <a:tc>
                  <a:txBody>
                    <a:bodyPr/>
                    <a:lstStyle/>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dirty="0">
                          <a:ln>
                            <a:noFill/>
                          </a:ln>
                          <a:solidFill>
                            <a:srgbClr val="595959"/>
                          </a:solidFill>
                          <a:effectLst/>
                          <a:uLnTx/>
                          <a:uFillTx/>
                          <a:latin typeface="Calibri" panose="020F0502020204030204" pitchFamily="34" charset="0"/>
                          <a:ea typeface="+mn-ea"/>
                          <a:cs typeface="Arial" panose="020B0604020202020204" pitchFamily="34" charset="0"/>
                        </a:rPr>
                        <a:t>Build and Deploy CMMTS on TOE in Nigeria. </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dirty="0">
                          <a:ln>
                            <a:noFill/>
                          </a:ln>
                          <a:solidFill>
                            <a:srgbClr val="595959"/>
                          </a:solidFill>
                          <a:effectLst/>
                          <a:uLnTx/>
                          <a:uFillTx/>
                          <a:latin typeface="Calibri" panose="020F0502020204030204" pitchFamily="34" charset="0"/>
                          <a:ea typeface="+mn-ea"/>
                          <a:cs typeface="Arial" panose="020B0604020202020204" pitchFamily="34" charset="0"/>
                        </a:rPr>
                        <a:t>Ensure visibility of stock and non-stock items.</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dirty="0">
                          <a:ln>
                            <a:noFill/>
                          </a:ln>
                          <a:solidFill>
                            <a:srgbClr val="595959"/>
                          </a:solidFill>
                          <a:effectLst/>
                          <a:uLnTx/>
                          <a:uFillTx/>
                          <a:latin typeface="Calibri" panose="020F0502020204030204" pitchFamily="34" charset="0"/>
                          <a:ea typeface="+mn-ea"/>
                          <a:cs typeface="Arial" panose="020B0604020202020204" pitchFamily="34" charset="0"/>
                        </a:rPr>
                        <a:t>Develop dashboard for data virtualization and report presentation</a:t>
                      </a:r>
                      <a:r>
                        <a:rPr kumimoji="0" lang="en-US" sz="95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rPr>
                        <a:t>.</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dirty="0">
                          <a:ln>
                            <a:noFill/>
                          </a:ln>
                          <a:solidFill>
                            <a:srgbClr val="595959"/>
                          </a:solidFill>
                          <a:effectLst/>
                          <a:uLnTx/>
                          <a:uFillTx/>
                          <a:latin typeface="Calibri" panose="020F0502020204030204" pitchFamily="34" charset="0"/>
                          <a:ea typeface="+mn-ea"/>
                          <a:cs typeface="Arial" panose="020B0604020202020204" pitchFamily="34" charset="0"/>
                        </a:rPr>
                        <a:t>Server provisioning for Development, Test and/or Acceptance, and Production environments.</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dirty="0">
                          <a:solidFill>
                            <a:schemeClr val="tx2">
                              <a:lumMod val="50000"/>
                            </a:schemeClr>
                          </a:solidFill>
                          <a:latin typeface="Calibri" panose="020F0502020204030204" pitchFamily="34" charset="0"/>
                          <a:ea typeface="+mn-ea"/>
                          <a:cs typeface="+mn-cs"/>
                        </a:rPr>
                        <a:t>User Acceptance Tests and sign-off.</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Data migration from data sources (SAP, SCV, Excel entries, Control tower, &amp; HD MMS ) to CMMTS. </a:t>
                      </a:r>
                    </a:p>
                    <a:p>
                      <a:pPr marL="171450" marR="0" lvl="0" indent="-171450" algn="just" defTabSz="121917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dirty="0">
                          <a:solidFill>
                            <a:schemeClr val="tx2">
                              <a:lumMod val="50000"/>
                            </a:schemeClr>
                          </a:solidFill>
                          <a:latin typeface="Calibri" panose="020F0502020204030204" pitchFamily="34" charset="0"/>
                          <a:ea typeface="+mn-ea"/>
                          <a:cs typeface="+mn-cs"/>
                        </a:rPr>
                        <a:t>Change management support (Training &amp; Hypercare).</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72409">
                <a:tc>
                  <a:txBody>
                    <a:bodyPr/>
                    <a:lstStyle/>
                    <a:p>
                      <a:r>
                        <a:rPr lang="en-GB" sz="1200" b="1" kern="1200" dirty="0">
                          <a:solidFill>
                            <a:schemeClr val="tx1">
                              <a:lumMod val="75000"/>
                            </a:schemeClr>
                          </a:solidFill>
                          <a:latin typeface="Calibri" pitchFamily="34" charset="0"/>
                          <a:ea typeface="+mn-ea"/>
                          <a:cs typeface="Arial" pitchFamily="34" charset="0"/>
                        </a:rPr>
                        <a:t>DELIVERABLES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1146768">
                <a:tc>
                  <a:txBody>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Standardized Materials Management process across the enterprise</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Functional CMMTS application to replace HDMMS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Hyper care and stabilization support. </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Product documentation, Support Model &amp; other mandatory PDF deliverables. </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72409">
                <a:tc>
                  <a:txBody>
                    <a:bodyPr/>
                    <a:lstStyle/>
                    <a:p>
                      <a:r>
                        <a:rPr lang="en-GB" sz="1200" b="1" kern="1200" dirty="0">
                          <a:solidFill>
                            <a:schemeClr val="tx1">
                              <a:lumMod val="75000"/>
                            </a:schemeClr>
                          </a:solidFill>
                          <a:latin typeface="Calibri" pitchFamily="34" charset="0"/>
                          <a:ea typeface="+mn-ea"/>
                          <a:cs typeface="Arial" pitchFamily="34" charset="0"/>
                        </a:rPr>
                        <a:t>DEPENDENCIES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715453">
                <a:tc>
                  <a:txBody>
                    <a:bodyPr/>
                    <a:lstStyle/>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Production server readiness.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Data sources capability for sync and/or migration.</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Budget &amp; resource (Labour and Non-</a:t>
                      </a:r>
                      <a:r>
                        <a:rPr lang="en-US" sz="950" kern="1200" baseline="0" noProof="0" dirty="0" err="1">
                          <a:solidFill>
                            <a:schemeClr val="dk1"/>
                          </a:solidFill>
                          <a:latin typeface="Calibri" pitchFamily="34" charset="0"/>
                          <a:ea typeface="+mn-ea"/>
                          <a:cs typeface="+mn-cs"/>
                        </a:rPr>
                        <a:t>labour</a:t>
                      </a:r>
                      <a:r>
                        <a:rPr lang="en-US" sz="950" kern="1200" baseline="0" noProof="0" dirty="0">
                          <a:solidFill>
                            <a:schemeClr val="dk1"/>
                          </a:solidFill>
                          <a:latin typeface="Calibri" pitchFamily="34" charset="0"/>
                          <a:ea typeface="+mn-ea"/>
                          <a:cs typeface="+mn-cs"/>
                        </a:rPr>
                        <a:t>) availability.</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r h="272409">
                <a:tc>
                  <a:txBody>
                    <a:bodyPr/>
                    <a:lstStyle/>
                    <a:p>
                      <a:r>
                        <a:rPr lang="en-GB" sz="1200" b="1" kern="1200" dirty="0">
                          <a:solidFill>
                            <a:schemeClr val="tx1">
                              <a:lumMod val="75000"/>
                            </a:schemeClr>
                          </a:solidFill>
                          <a:latin typeface="Calibri" pitchFamily="34" charset="0"/>
                          <a:ea typeface="+mn-ea"/>
                          <a:cs typeface="Arial" pitchFamily="34" charset="0"/>
                        </a:rPr>
                        <a:t>COST</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2650002082"/>
                  </a:ext>
                </a:extLst>
              </a:tr>
              <a:tr h="1374658">
                <a:tc>
                  <a:txBody>
                    <a:bodyPr/>
                    <a:lstStyle/>
                    <a:p>
                      <a:pPr marL="0" indent="0" algn="just">
                        <a:buFont typeface="+mj-lt"/>
                        <a:buNone/>
                      </a:pPr>
                      <a:endParaRPr lang="en-US" sz="1200" baseline="0" dirty="0">
                        <a:latin typeface="Calibri" pitchFamily="34" charset="0"/>
                        <a:cs typeface="Arial" pitchFamily="34" charset="0"/>
                      </a:endParaRPr>
                    </a:p>
                    <a:p>
                      <a:pPr marL="0" indent="0" algn="just">
                        <a:buFont typeface="+mj-lt"/>
                        <a:buNone/>
                      </a:pPr>
                      <a:endParaRPr lang="en-GB" sz="1200" baseline="0" dirty="0">
                        <a:latin typeface="Calibri" pitchFamily="34" charset="0"/>
                        <a:cs typeface="Arial" pitchFamily="34" charset="0"/>
                      </a:endParaRPr>
                    </a:p>
                    <a:p>
                      <a:pPr marL="0" indent="0" algn="just">
                        <a:buFont typeface="+mj-lt"/>
                        <a:buNone/>
                      </a:pPr>
                      <a:endParaRPr lang="en-GB" sz="1200" baseline="0" dirty="0">
                        <a:latin typeface="Calibri" pitchFamily="34" charset="0"/>
                        <a:cs typeface="Arial" pitchFamily="34" charset="0"/>
                      </a:endParaRPr>
                    </a:p>
                    <a:p>
                      <a:pPr marL="0" indent="0" algn="just">
                        <a:buFont typeface="+mj-lt"/>
                        <a:buNone/>
                      </a:pPr>
                      <a:endParaRPr lang="en-GB" sz="1200" baseline="0" dirty="0">
                        <a:latin typeface="Calibri" pitchFamily="34" charset="0"/>
                        <a:cs typeface="Arial" pitchFamily="34" charset="0"/>
                      </a:endParaRPr>
                    </a:p>
                    <a:p>
                      <a:pPr marL="0" indent="0" algn="just">
                        <a:buFont typeface="+mj-lt"/>
                        <a:buNone/>
                      </a:pPr>
                      <a:endParaRPr lang="en-GB" sz="1200" baseline="0" dirty="0">
                        <a:latin typeface="Calibri" pitchFamily="34" charset="0"/>
                        <a:cs typeface="Arial" pitchFamily="34" charset="0"/>
                      </a:endParaRPr>
                    </a:p>
                    <a:p>
                      <a:pPr marL="0" marR="0" lvl="0" indent="0" algn="l" defTabSz="1219170" rtl="0" eaLnBrk="1" fontAlgn="auto" latinLnBrk="0" hangingPunct="1">
                        <a:lnSpc>
                          <a:spcPct val="100000"/>
                        </a:lnSpc>
                        <a:spcBef>
                          <a:spcPts val="200"/>
                        </a:spcBef>
                        <a:spcAft>
                          <a:spcPts val="0"/>
                        </a:spcAft>
                        <a:buClrTx/>
                        <a:buSzTx/>
                        <a:buFont typeface="Arial" panose="020B0604020202020204" pitchFamily="34" charset="0"/>
                        <a:buNone/>
                        <a:tabLst/>
                        <a:defRPr/>
                      </a:pPr>
                      <a:endParaRPr kumimoji="0" lang="en-GB" sz="1200" b="0" i="0" u="none" strike="noStrike" kern="1200" cap="none" spc="0" normalizeH="0" baseline="0" noProof="0" dirty="0">
                        <a:ln>
                          <a:noFill/>
                        </a:ln>
                        <a:solidFill>
                          <a:schemeClr val="dk1"/>
                        </a:solidFill>
                        <a:effectLst/>
                        <a:uLnTx/>
                        <a:uFillTx/>
                        <a:latin typeface="Calibri" pitchFamily="34" charset="0"/>
                        <a:ea typeface="+mn-ea"/>
                        <a:cs typeface="Arial" pitchFamily="34" charset="0"/>
                      </a:endParaRPr>
                    </a:p>
                    <a:p>
                      <a:pPr marL="0" marR="0" lvl="0" indent="0" algn="l" defTabSz="1219170" rtl="0" eaLnBrk="1" fontAlgn="auto" latinLnBrk="0" hangingPunct="1">
                        <a:lnSpc>
                          <a:spcPct val="100000"/>
                        </a:lnSpc>
                        <a:spcBef>
                          <a:spcPts val="200"/>
                        </a:spcBef>
                        <a:spcAft>
                          <a:spcPts val="0"/>
                        </a:spcAft>
                        <a:buClrTx/>
                        <a:buSzTx/>
                        <a:buFont typeface="Arial" panose="020B0604020202020204" pitchFamily="34" charset="0"/>
                        <a:buNone/>
                        <a:tabLst/>
                        <a:defRPr/>
                      </a:pPr>
                      <a:r>
                        <a:rPr kumimoji="0" lang="en-US" sz="950" b="0" i="0" u="none" strike="noStrike" kern="1200" cap="none" spc="0" normalizeH="0" baseline="0" noProof="0" dirty="0">
                          <a:ln>
                            <a:noFill/>
                          </a:ln>
                          <a:solidFill>
                            <a:srgbClr val="595959"/>
                          </a:solidFill>
                          <a:effectLst/>
                          <a:uLnTx/>
                          <a:uFillTx/>
                          <a:latin typeface="Calibri" pitchFamily="34" charset="0"/>
                          <a:ea typeface="+mn-ea"/>
                          <a:cs typeface="Arial" panose="020B0604020202020204" pitchFamily="34" charset="0"/>
                        </a:rPr>
                        <a:t> </a:t>
                      </a:r>
                      <a:endParaRPr lang="en-GB" sz="1200" baseline="0" dirty="0">
                        <a:latin typeface="Calibri" pitchFamily="34" charset="0"/>
                        <a:cs typeface="Arial" pitchFamily="34" charset="0"/>
                      </a:endParaRP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9513727"/>
                  </a:ext>
                </a:extLst>
              </a:tr>
            </a:tbl>
          </a:graphicData>
        </a:graphic>
      </p:graphicFrame>
      <p:graphicFrame>
        <p:nvGraphicFramePr>
          <p:cNvPr id="15" name="Table 14">
            <a:extLst>
              <a:ext uri="{FF2B5EF4-FFF2-40B4-BE49-F238E27FC236}">
                <a16:creationId xmlns:a16="http://schemas.microsoft.com/office/drawing/2014/main" id="{6475FB72-80E7-4940-BDE8-0154757C1F95}"/>
              </a:ext>
            </a:extLst>
          </p:cNvPr>
          <p:cNvGraphicFramePr>
            <a:graphicFrameLocks noGrp="1"/>
          </p:cNvGraphicFramePr>
          <p:nvPr>
            <p:extLst>
              <p:ext uri="{D42A27DB-BD31-4B8C-83A1-F6EECF244321}">
                <p14:modId xmlns:p14="http://schemas.microsoft.com/office/powerpoint/2010/main" val="2981941038"/>
              </p:ext>
            </p:extLst>
          </p:nvPr>
        </p:nvGraphicFramePr>
        <p:xfrm>
          <a:off x="8038242" y="409094"/>
          <a:ext cx="4078350" cy="6548017"/>
        </p:xfrm>
        <a:graphic>
          <a:graphicData uri="http://schemas.openxmlformats.org/drawingml/2006/table">
            <a:tbl>
              <a:tblPr firstRow="1" bandRow="1">
                <a:tableStyleId>{5C22544A-7EE6-4342-B048-85BDC9FD1C3A}</a:tableStyleId>
              </a:tblPr>
              <a:tblGrid>
                <a:gridCol w="4078350">
                  <a:extLst>
                    <a:ext uri="{9D8B030D-6E8A-4147-A177-3AD203B41FA5}">
                      <a16:colId xmlns:a16="http://schemas.microsoft.com/office/drawing/2014/main" val="20000"/>
                    </a:ext>
                  </a:extLst>
                </a:gridCol>
              </a:tblGrid>
              <a:tr h="303150">
                <a:tc>
                  <a:txBody>
                    <a:bodyPr/>
                    <a:lstStyle/>
                    <a:p>
                      <a:r>
                        <a:rPr lang="en-GB" sz="1200" dirty="0">
                          <a:solidFill>
                            <a:schemeClr val="tx1">
                              <a:lumMod val="75000"/>
                            </a:schemeClr>
                          </a:solidFill>
                          <a:latin typeface="Calibri" pitchFamily="34" charset="0"/>
                          <a:cs typeface="Arial" pitchFamily="34" charset="0"/>
                        </a:rPr>
                        <a:t>HIGHLEVEL RISKS / ASSUMPTIONS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12700" cap="flat" cmpd="sng" algn="ctr">
                      <a:solidFill>
                        <a:srgbClr val="F7D117"/>
                      </a:solidFill>
                      <a:prstDash val="solid"/>
                      <a:round/>
                      <a:headEnd type="none" w="med" len="med"/>
                      <a:tailEnd type="none" w="med" len="med"/>
                    </a:lnB>
                  </a:tcPr>
                </a:tc>
                <a:extLst>
                  <a:ext uri="{0D108BD9-81ED-4DB2-BD59-A6C34878D82A}">
                    <a16:rowId xmlns:a16="http://schemas.microsoft.com/office/drawing/2014/main" val="10000"/>
                  </a:ext>
                </a:extLst>
              </a:tr>
              <a:tr h="1903457">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50" b="1" kern="1200" baseline="0" noProof="0" dirty="0">
                          <a:solidFill>
                            <a:schemeClr val="dk1"/>
                          </a:solidFill>
                          <a:latin typeface="Calibri" pitchFamily="34" charset="0"/>
                          <a:ea typeface="+mn-ea"/>
                          <a:cs typeface="+mn-cs"/>
                        </a:rPr>
                        <a:t>Assumptions: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Solution will be hosted on-prem. </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tx1"/>
                          </a:solidFill>
                          <a:latin typeface="Calibri" pitchFamily="34" charset="0"/>
                          <a:ea typeface="+mn-ea"/>
                          <a:cs typeface="+mn-cs"/>
                        </a:rPr>
                        <a:t>Solution will be built by local developers.</a:t>
                      </a:r>
                      <a:endParaRPr lang="en-US" sz="950" kern="1200" baseline="0" noProof="0" dirty="0">
                        <a:solidFill>
                          <a:schemeClr val="dk1"/>
                        </a:solidFill>
                        <a:latin typeface="Calibri" pitchFamily="34" charset="0"/>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Data sources are SAP, SCV, Excel entries, Control tower, &amp; HD MMS applications.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tx1"/>
                          </a:solidFill>
                          <a:latin typeface="Calibri" pitchFamily="34" charset="0"/>
                          <a:ea typeface="+mn-ea"/>
                          <a:cs typeface="+mn-cs"/>
                        </a:rPr>
                        <a:t>It is possible to interface with ERP tool to pull records without any violation.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50" b="1" kern="1200" baseline="0" noProof="0" dirty="0">
                          <a:solidFill>
                            <a:schemeClr val="dk1"/>
                          </a:solidFill>
                          <a:latin typeface="Calibri" pitchFamily="34" charset="0"/>
                          <a:ea typeface="+mn-ea"/>
                          <a:cs typeface="+mn-cs"/>
                        </a:rPr>
                        <a:t>Risks: </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Inadequate domain knowledge of data source platforms. </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Schedule delay due to availability of application Dev/SMEs.</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kern="1200" baseline="0" noProof="0" dirty="0">
                          <a:solidFill>
                            <a:schemeClr val="dk1"/>
                          </a:solidFill>
                          <a:latin typeface="Calibri" pitchFamily="34" charset="0"/>
                          <a:ea typeface="+mn-ea"/>
                          <a:cs typeface="+mn-cs"/>
                        </a:rPr>
                        <a:t>Resource availability and competency to handle workload. </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12700" cap="flat" cmpd="sng" algn="ctr">
                      <a:solidFill>
                        <a:srgbClr val="F7D117"/>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3150">
                <a:tc>
                  <a:txBody>
                    <a:bodyPr/>
                    <a:lstStyle/>
                    <a:p>
                      <a:r>
                        <a:rPr lang="en-GB" sz="1200" b="1" kern="1200" dirty="0">
                          <a:solidFill>
                            <a:schemeClr val="tx1">
                              <a:lumMod val="75000"/>
                            </a:schemeClr>
                          </a:solidFill>
                          <a:latin typeface="Calibri" pitchFamily="34" charset="0"/>
                          <a:ea typeface="+mn-ea"/>
                          <a:cs typeface="Arial" pitchFamily="34" charset="0"/>
                        </a:rPr>
                        <a:t>KEY ACTIVITIES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2"/>
                  </a:ext>
                </a:extLst>
              </a:tr>
              <a:tr h="2051090">
                <a:tc>
                  <a:txBody>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Kick-off Meeting                                                                                 </a:t>
                      </a:r>
                      <a:r>
                        <a:rPr lang="en-US" sz="950" b="1" kern="1200" baseline="0" dirty="0">
                          <a:solidFill>
                            <a:schemeClr val="dk1"/>
                          </a:solidFill>
                          <a:latin typeface="Calibri" pitchFamily="34" charset="0"/>
                          <a:ea typeface="+mn-ea"/>
                          <a:cs typeface="+mn-cs"/>
                        </a:rPr>
                        <a:t>        Dec 2021</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Planning/Req Analysis/Product Backlog dev                                       </a:t>
                      </a:r>
                      <a:r>
                        <a:rPr lang="en-US" sz="950" b="1" kern="1200" baseline="0" dirty="0">
                          <a:solidFill>
                            <a:schemeClr val="dk1"/>
                          </a:solidFill>
                          <a:latin typeface="Calibri" pitchFamily="34" charset="0"/>
                          <a:ea typeface="+mn-ea"/>
                          <a:cs typeface="+mn-cs"/>
                        </a:rPr>
                        <a:t>Mar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TOE infrastructure provisioning                                                              </a:t>
                      </a:r>
                      <a:r>
                        <a:rPr lang="en-US" sz="950" b="1" kern="1200" baseline="0" dirty="0">
                          <a:solidFill>
                            <a:schemeClr val="dk1"/>
                          </a:solidFill>
                          <a:latin typeface="Calibri" pitchFamily="34" charset="0"/>
                          <a:ea typeface="+mn-ea"/>
                          <a:cs typeface="+mn-cs"/>
                        </a:rPr>
                        <a:t>Mar 2022</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Build/Test/Releases (Iterative)                                                                </a:t>
                      </a:r>
                      <a:r>
                        <a:rPr lang="en-US" sz="950" b="1" kern="1200" baseline="0" dirty="0">
                          <a:solidFill>
                            <a:schemeClr val="dk1"/>
                          </a:solidFill>
                          <a:latin typeface="Calibri" pitchFamily="34" charset="0"/>
                          <a:ea typeface="+mn-ea"/>
                          <a:cs typeface="+mn-cs"/>
                        </a:rPr>
                        <a:t>July 2022</a:t>
                      </a:r>
                    </a:p>
                    <a:p>
                      <a:pPr marL="171450" marR="0" lvl="0" indent="-1714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User Acceptance &amp; Training (ATD)                                                          </a:t>
                      </a:r>
                      <a:r>
                        <a:rPr lang="en-US" sz="950" b="1" kern="1200" baseline="0" dirty="0">
                          <a:solidFill>
                            <a:schemeClr val="dk1"/>
                          </a:solidFill>
                          <a:latin typeface="Calibri" pitchFamily="34" charset="0"/>
                          <a:ea typeface="+mn-ea"/>
                          <a:cs typeface="+mn-cs"/>
                        </a:rPr>
                        <a:t>July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Cutover/Go-live                                                                                          </a:t>
                      </a:r>
                      <a:r>
                        <a:rPr lang="en-US" sz="950" b="1" kern="1200" baseline="0" dirty="0">
                          <a:solidFill>
                            <a:schemeClr val="dk1"/>
                          </a:solidFill>
                          <a:latin typeface="Calibri" pitchFamily="34" charset="0"/>
                          <a:ea typeface="+mn-ea"/>
                          <a:cs typeface="+mn-cs"/>
                        </a:rPr>
                        <a:t>Aug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Hypercare &amp; Stability Support                                                                </a:t>
                      </a:r>
                      <a:r>
                        <a:rPr lang="en-US" sz="950" b="1" kern="1200" baseline="0" dirty="0">
                          <a:solidFill>
                            <a:schemeClr val="dk1"/>
                          </a:solidFill>
                          <a:latin typeface="Calibri" pitchFamily="34" charset="0"/>
                          <a:ea typeface="+mn-ea"/>
                          <a:cs typeface="+mn-cs"/>
                        </a:rPr>
                        <a:t>  Aug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Agree to Operate.                                                                                      </a:t>
                      </a:r>
                      <a:r>
                        <a:rPr lang="en-US" sz="950" b="1" kern="1200" baseline="0" dirty="0">
                          <a:solidFill>
                            <a:schemeClr val="dk1"/>
                          </a:solidFill>
                          <a:latin typeface="Calibri" pitchFamily="34" charset="0"/>
                          <a:ea typeface="+mn-ea"/>
                          <a:cs typeface="+mn-cs"/>
                        </a:rPr>
                        <a:t>Sept 2022</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50" b="0" kern="1200" baseline="0" dirty="0">
                          <a:solidFill>
                            <a:schemeClr val="dk1"/>
                          </a:solidFill>
                          <a:latin typeface="Calibri" pitchFamily="34" charset="0"/>
                          <a:ea typeface="+mn-ea"/>
                          <a:cs typeface="+mn-cs"/>
                        </a:rPr>
                        <a:t>Project Close out.                                                                                        </a:t>
                      </a:r>
                      <a:r>
                        <a:rPr lang="en-US" sz="950" b="1" kern="1200" baseline="0" dirty="0">
                          <a:solidFill>
                            <a:schemeClr val="dk1"/>
                          </a:solidFill>
                          <a:latin typeface="Calibri" pitchFamily="34" charset="0"/>
                          <a:ea typeface="+mn-ea"/>
                          <a:cs typeface="+mn-cs"/>
                        </a:rPr>
                        <a:t>Nov 2022</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03150">
                <a:tc>
                  <a:txBody>
                    <a:bodyPr/>
                    <a:lstStyle/>
                    <a:p>
                      <a:r>
                        <a:rPr lang="en-GB" sz="1200" b="1" kern="1200" dirty="0">
                          <a:solidFill>
                            <a:schemeClr val="tx1">
                              <a:lumMod val="75000"/>
                            </a:schemeClr>
                          </a:solidFill>
                          <a:latin typeface="Calibri" pitchFamily="34" charset="0"/>
                          <a:ea typeface="+mn-ea"/>
                          <a:cs typeface="Arial" pitchFamily="34" charset="0"/>
                        </a:rPr>
                        <a:t>TEAM / STAKEHOLDERS</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D117"/>
                    </a:solidFill>
                  </a:tcPr>
                </a:tc>
                <a:extLst>
                  <a:ext uri="{0D108BD9-81ED-4DB2-BD59-A6C34878D82A}">
                    <a16:rowId xmlns:a16="http://schemas.microsoft.com/office/drawing/2014/main" val="10004"/>
                  </a:ext>
                </a:extLst>
              </a:tr>
              <a:tr h="1556809">
                <a:tc>
                  <a:txBody>
                    <a:bodyPr/>
                    <a:lstStyle/>
                    <a:p>
                      <a:pPr algn="just"/>
                      <a:r>
                        <a:rPr lang="en-GB" sz="950" b="1" u="sng" dirty="0">
                          <a:solidFill>
                            <a:srgbClr val="FF0000"/>
                          </a:solidFill>
                          <a:latin typeface="Calibri" pitchFamily="34" charset="0"/>
                          <a:cs typeface="Arial" pitchFamily="34" charset="0"/>
                        </a:rPr>
                        <a:t>SteerCo</a:t>
                      </a:r>
                      <a:r>
                        <a:rPr lang="en-GB" sz="950" b="1" dirty="0">
                          <a:solidFill>
                            <a:srgbClr val="FF0000"/>
                          </a:solidFill>
                          <a:latin typeface="Calibri" pitchFamily="34" charset="0"/>
                          <a:cs typeface="Arial" pitchFamily="34" charset="0"/>
                        </a:rPr>
                        <a:t>:</a:t>
                      </a:r>
                      <a:r>
                        <a:rPr lang="en-GB" sz="950" b="1" kern="1200" dirty="0">
                          <a:solidFill>
                            <a:srgbClr val="FF0000"/>
                          </a:solidFill>
                          <a:latin typeface="Calibri" pitchFamily="34" charset="0"/>
                          <a:ea typeface="+mn-ea"/>
                          <a:cs typeface="Arial" pitchFamily="34" charset="0"/>
                        </a:rPr>
                        <a:t> </a:t>
                      </a:r>
                      <a:r>
                        <a:rPr lang="en-GB" sz="950" b="1" dirty="0">
                          <a:solidFill>
                            <a:srgbClr val="FF0000"/>
                          </a:solidFill>
                          <a:latin typeface="Calibri" pitchFamily="34" charset="0"/>
                          <a:cs typeface="Arial" pitchFamily="34" charset="0"/>
                        </a:rPr>
                        <a:t> </a:t>
                      </a:r>
                    </a:p>
                    <a:p>
                      <a:pPr algn="just"/>
                      <a:r>
                        <a:rPr lang="en-GB" sz="950" b="0" dirty="0">
                          <a:latin typeface="Calibri" pitchFamily="34" charset="0"/>
                          <a:cs typeface="Arial" pitchFamily="34" charset="0"/>
                        </a:rPr>
                        <a:t>Odiase, Arese </a:t>
                      </a:r>
                      <a:r>
                        <a:rPr lang="en-GB" sz="950" b="1" dirty="0">
                          <a:latin typeface="Calibri" pitchFamily="34" charset="0"/>
                          <a:cs typeface="Arial" pitchFamily="34" charset="0"/>
                        </a:rPr>
                        <a:t>(BAO/Sponsor)</a:t>
                      </a:r>
                      <a:r>
                        <a:rPr lang="en-GB" sz="950" b="0" dirty="0">
                          <a:latin typeface="Calibri" pitchFamily="34" charset="0"/>
                          <a:cs typeface="Arial" pitchFamily="34" charset="0"/>
                        </a:rPr>
                        <a:t>; Ginigeme, Ferdinand </a:t>
                      </a:r>
                      <a:r>
                        <a:rPr lang="en-GB" sz="950" b="1" dirty="0">
                          <a:latin typeface="Calibri" pitchFamily="34" charset="0"/>
                          <a:cs typeface="Arial" pitchFamily="34" charset="0"/>
                        </a:rPr>
                        <a:t>(SOM)</a:t>
                      </a:r>
                      <a:r>
                        <a:rPr lang="en-GB" sz="950" b="0" dirty="0">
                          <a:latin typeface="Calibri" pitchFamily="34" charset="0"/>
                          <a:cs typeface="Arial" pitchFamily="34" charset="0"/>
                        </a:rPr>
                        <a:t>; </a:t>
                      </a:r>
                      <a:r>
                        <a:rPr lang="pt-BR" sz="950" b="0" dirty="0">
                          <a:latin typeface="Calibri" pitchFamily="34" charset="0"/>
                          <a:cs typeface="Arial" pitchFamily="34" charset="0"/>
                        </a:rPr>
                        <a:t>Adeboye, Joseph </a:t>
                      </a:r>
                      <a:r>
                        <a:rPr lang="pt-BR" sz="950" b="1" dirty="0">
                          <a:latin typeface="Calibri" pitchFamily="34" charset="0"/>
                          <a:cs typeface="Arial" pitchFamily="34" charset="0"/>
                        </a:rPr>
                        <a:t>(IDT Portfolio Manager); </a:t>
                      </a:r>
                      <a:r>
                        <a:rPr lang="pt-BR" sz="950" b="0" dirty="0">
                          <a:latin typeface="Calibri" pitchFamily="34" charset="0"/>
                          <a:cs typeface="Arial" pitchFamily="34" charset="0"/>
                        </a:rPr>
                        <a:t>Okanlawon, Adeolu </a:t>
                      </a:r>
                      <a:r>
                        <a:rPr lang="pt-BR" sz="950" b="1" dirty="0">
                          <a:latin typeface="Calibri" pitchFamily="34" charset="0"/>
                          <a:cs typeface="Arial" pitchFamily="34" charset="0"/>
                        </a:rPr>
                        <a:t>(Product Manager)</a:t>
                      </a:r>
                      <a:endParaRPr lang="en-GB" sz="950" b="1" u="sng" dirty="0">
                        <a:latin typeface="Calibri" pitchFamily="34" charset="0"/>
                        <a:cs typeface="Arial" pitchFamily="34" charset="0"/>
                      </a:endParaRPr>
                    </a:p>
                    <a:p>
                      <a:pPr algn="just"/>
                      <a:r>
                        <a:rPr lang="en-GB" sz="950" b="1" u="sng" dirty="0">
                          <a:solidFill>
                            <a:srgbClr val="FF0000"/>
                          </a:solidFill>
                          <a:latin typeface="Calibri" pitchFamily="34" charset="0"/>
                          <a:cs typeface="Arial" pitchFamily="34" charset="0"/>
                        </a:rPr>
                        <a:t>Project Team:</a:t>
                      </a:r>
                    </a:p>
                    <a:p>
                      <a:pPr marL="0" marR="0" lvl="0" indent="0" algn="just" defTabSz="914400" rtl="0" eaLnBrk="1" fontAlgn="ctr" latinLnBrk="0" hangingPunct="1">
                        <a:lnSpc>
                          <a:spcPct val="100000"/>
                        </a:lnSpc>
                        <a:spcBef>
                          <a:spcPts val="0"/>
                        </a:spcBef>
                        <a:spcAft>
                          <a:spcPts val="0"/>
                        </a:spcAft>
                        <a:buClrTx/>
                        <a:buSzTx/>
                        <a:buFontTx/>
                        <a:buNone/>
                        <a:tabLst/>
                        <a:defRPr/>
                      </a:pPr>
                      <a:r>
                        <a:rPr lang="en-GB" sz="950" b="0" u="none" dirty="0">
                          <a:latin typeface="Calibri" pitchFamily="34" charset="0"/>
                          <a:cs typeface="Arial" pitchFamily="34" charset="0"/>
                        </a:rPr>
                        <a:t>Chigozie Nwosu </a:t>
                      </a:r>
                      <a:r>
                        <a:rPr lang="en-GB" sz="950" b="1" u="none" dirty="0">
                          <a:latin typeface="Calibri" pitchFamily="34" charset="0"/>
                          <a:cs typeface="Arial" pitchFamily="34" charset="0"/>
                        </a:rPr>
                        <a:t>(Project Manager)</a:t>
                      </a:r>
                      <a:r>
                        <a:rPr lang="en-GB" sz="950" b="0" u="none" dirty="0">
                          <a:latin typeface="Calibri" pitchFamily="34" charset="0"/>
                          <a:cs typeface="Arial" pitchFamily="34" charset="0"/>
                        </a:rPr>
                        <a:t>; </a:t>
                      </a:r>
                      <a:r>
                        <a:rPr lang="en-GB" sz="950" b="0" dirty="0">
                          <a:latin typeface="Calibri" pitchFamily="34" charset="0"/>
                          <a:cs typeface="Arial" pitchFamily="34" charset="0"/>
                        </a:rPr>
                        <a:t>Okoroafor, Uchenna Okoroafor </a:t>
                      </a:r>
                      <a:r>
                        <a:rPr lang="en-GB" sz="950" b="1" dirty="0">
                          <a:latin typeface="Calibri" pitchFamily="34" charset="0"/>
                          <a:cs typeface="Arial" pitchFamily="34" charset="0"/>
                        </a:rPr>
                        <a:t>(Product Owner)</a:t>
                      </a:r>
                      <a:r>
                        <a:rPr lang="en-GB" sz="950" b="0" dirty="0">
                          <a:latin typeface="Calibri" pitchFamily="34" charset="0"/>
                          <a:cs typeface="Arial" pitchFamily="34" charset="0"/>
                        </a:rPr>
                        <a:t>; </a:t>
                      </a:r>
                      <a:r>
                        <a:rPr lang="en-US" sz="950" b="0" i="0" u="none" strike="noStrike" kern="1200" baseline="0" dirty="0">
                          <a:solidFill>
                            <a:schemeClr val="tx1"/>
                          </a:solidFill>
                          <a:effectLst/>
                          <a:latin typeface="Calibri" panose="020F0502020204030204" pitchFamily="34" charset="0"/>
                          <a:ea typeface="+mn-ea"/>
                          <a:cs typeface="+mn-cs"/>
                        </a:rPr>
                        <a:t>Lovelyn Chikwendu </a:t>
                      </a:r>
                      <a:r>
                        <a:rPr lang="en-US" sz="950" b="1" i="0" u="none" strike="noStrike" kern="1200" baseline="0" dirty="0">
                          <a:solidFill>
                            <a:schemeClr val="tx1"/>
                          </a:solidFill>
                          <a:effectLst/>
                          <a:latin typeface="Calibri" panose="020F0502020204030204" pitchFamily="34" charset="0"/>
                          <a:ea typeface="+mn-ea"/>
                          <a:cs typeface="+mn-cs"/>
                        </a:rPr>
                        <a:t>(</a:t>
                      </a:r>
                      <a:r>
                        <a:rPr lang="en-US" sz="950" b="1" i="0" u="none" strike="noStrike" kern="1200" baseline="0" dirty="0" err="1">
                          <a:solidFill>
                            <a:schemeClr val="tx1"/>
                          </a:solidFill>
                          <a:effectLst/>
                          <a:latin typeface="Calibri" panose="020F0502020204030204" pitchFamily="34" charset="0"/>
                          <a:ea typeface="+mn-ea"/>
                          <a:cs typeface="+mn-cs"/>
                        </a:rPr>
                        <a:t>AppSME</a:t>
                      </a:r>
                      <a:r>
                        <a:rPr lang="en-US" sz="950" b="1" i="0" u="none" strike="noStrike" kern="1200" baseline="0" dirty="0">
                          <a:solidFill>
                            <a:schemeClr val="tx1"/>
                          </a:solidFill>
                          <a:effectLst/>
                          <a:latin typeface="Calibri" panose="020F0502020204030204" pitchFamily="34" charset="0"/>
                          <a:ea typeface="+mn-ea"/>
                          <a:cs typeface="+mn-cs"/>
                        </a:rPr>
                        <a:t>-SAP)</a:t>
                      </a:r>
                      <a:r>
                        <a:rPr lang="en-US" sz="950" b="0" i="0" u="none" strike="noStrike" kern="1200" baseline="0" dirty="0">
                          <a:solidFill>
                            <a:schemeClr val="tx1"/>
                          </a:solidFill>
                          <a:effectLst/>
                          <a:latin typeface="Calibri" panose="020F0502020204030204" pitchFamily="34" charset="0"/>
                          <a:ea typeface="+mn-ea"/>
                          <a:cs typeface="+mn-cs"/>
                        </a:rPr>
                        <a:t>;</a:t>
                      </a:r>
                      <a:r>
                        <a:rPr lang="en-GB" sz="950" b="0" dirty="0">
                          <a:latin typeface="Calibri" pitchFamily="34" charset="0"/>
                          <a:cs typeface="Arial" pitchFamily="34" charset="0"/>
                        </a:rPr>
                        <a:t> Awotorebo, Daisy-Sharon </a:t>
                      </a:r>
                      <a:r>
                        <a:rPr lang="en-GB" sz="950" b="1" dirty="0">
                          <a:latin typeface="Calibri" pitchFamily="34" charset="0"/>
                          <a:cs typeface="Arial" pitchFamily="34" charset="0"/>
                        </a:rPr>
                        <a:t>(BA); </a:t>
                      </a:r>
                      <a:r>
                        <a:rPr lang="en-GB" sz="950" b="0" u="none" dirty="0">
                          <a:latin typeface="Calibri" pitchFamily="34" charset="0"/>
                          <a:cs typeface="Arial" pitchFamily="34" charset="0"/>
                        </a:rPr>
                        <a:t>Nwala, Karl</a:t>
                      </a:r>
                      <a:r>
                        <a:rPr lang="en-GB" sz="950" b="0" u="none" baseline="0" dirty="0">
                          <a:latin typeface="Calibri" pitchFamily="34" charset="0"/>
                          <a:cs typeface="Arial" pitchFamily="34" charset="0"/>
                        </a:rPr>
                        <a:t> </a:t>
                      </a:r>
                      <a:r>
                        <a:rPr lang="en-GB" sz="950" b="1" u="none" baseline="0" dirty="0">
                          <a:latin typeface="Calibri" pitchFamily="34" charset="0"/>
                          <a:cs typeface="Arial" pitchFamily="34" charset="0"/>
                        </a:rPr>
                        <a:t>(Backend Dev)</a:t>
                      </a:r>
                      <a:r>
                        <a:rPr lang="en-GB" sz="950" b="0" u="none" baseline="0" dirty="0">
                          <a:latin typeface="Calibri" pitchFamily="34" charset="0"/>
                          <a:cs typeface="Arial" pitchFamily="34" charset="0"/>
                        </a:rPr>
                        <a:t>; </a:t>
                      </a:r>
                      <a:r>
                        <a:rPr lang="en-US" sz="950" b="0" i="0" u="none" strike="noStrike" kern="1200" baseline="0" dirty="0">
                          <a:solidFill>
                            <a:schemeClr val="tx1"/>
                          </a:solidFill>
                          <a:effectLst/>
                          <a:latin typeface="Calibri" panose="020F0502020204030204" pitchFamily="34" charset="0"/>
                          <a:ea typeface="+mn-ea"/>
                          <a:cs typeface="+mn-cs"/>
                        </a:rPr>
                        <a:t>Ishola, Oluwasegun</a:t>
                      </a:r>
                      <a:r>
                        <a:rPr lang="en-US" sz="950" dirty="0">
                          <a:latin typeface="Calibri" pitchFamily="34" charset="0"/>
                        </a:rPr>
                        <a:t> </a:t>
                      </a:r>
                      <a:r>
                        <a:rPr lang="en-US" sz="950" b="1" dirty="0">
                          <a:latin typeface="Calibri" pitchFamily="34" charset="0"/>
                        </a:rPr>
                        <a:t>(Frontend Dev)</a:t>
                      </a:r>
                      <a:r>
                        <a:rPr lang="en-US" sz="950" dirty="0">
                          <a:latin typeface="Calibri" pitchFamily="34" charset="0"/>
                        </a:rPr>
                        <a:t>; Isodje, Dafe </a:t>
                      </a:r>
                      <a:r>
                        <a:rPr lang="en-US" sz="950" b="1" dirty="0">
                          <a:latin typeface="Calibri" pitchFamily="34" charset="0"/>
                        </a:rPr>
                        <a:t>(SME SAP Integration)</a:t>
                      </a:r>
                      <a:r>
                        <a:rPr lang="en-US" sz="950" dirty="0">
                          <a:latin typeface="Calibri" pitchFamily="34" charset="0"/>
                        </a:rPr>
                        <a:t>; </a:t>
                      </a:r>
                      <a:r>
                        <a:rPr lang="en-US" sz="950" b="0" i="0" u="none" strike="noStrike" kern="1200" baseline="0" dirty="0">
                          <a:solidFill>
                            <a:schemeClr val="tx1"/>
                          </a:solidFill>
                          <a:effectLst/>
                          <a:latin typeface="Calibri" panose="020F0502020204030204" pitchFamily="34" charset="0"/>
                          <a:ea typeface="+mn-ea"/>
                          <a:cs typeface="+mn-cs"/>
                        </a:rPr>
                        <a:t>Osatohanmwen Odigie </a:t>
                      </a:r>
                      <a:r>
                        <a:rPr lang="en-US" sz="950" b="1" i="0" u="none" strike="noStrike" kern="1200" baseline="0" dirty="0">
                          <a:solidFill>
                            <a:schemeClr val="tx1"/>
                          </a:solidFill>
                          <a:effectLst/>
                          <a:latin typeface="Calibri" panose="020F0502020204030204" pitchFamily="34" charset="0"/>
                          <a:ea typeface="+mn-ea"/>
                          <a:cs typeface="+mn-cs"/>
                        </a:rPr>
                        <a:t>(</a:t>
                      </a:r>
                      <a:r>
                        <a:rPr lang="en-US" sz="950" b="1" i="0" u="none" strike="noStrike" kern="1200" baseline="0" dirty="0" err="1">
                          <a:solidFill>
                            <a:schemeClr val="tx1"/>
                          </a:solidFill>
                          <a:effectLst/>
                          <a:latin typeface="Calibri" panose="020F0502020204030204" pitchFamily="34" charset="0"/>
                          <a:ea typeface="+mn-ea"/>
                          <a:cs typeface="+mn-cs"/>
                        </a:rPr>
                        <a:t>HnS</a:t>
                      </a:r>
                      <a:r>
                        <a:rPr lang="en-US" sz="950" b="1" i="0" u="none" strike="noStrike" kern="1200" baseline="0" dirty="0">
                          <a:solidFill>
                            <a:schemeClr val="tx1"/>
                          </a:solidFill>
                          <a:effectLst/>
                          <a:latin typeface="Calibri" panose="020F0502020204030204" pitchFamily="34" charset="0"/>
                          <a:ea typeface="+mn-ea"/>
                          <a:cs typeface="+mn-cs"/>
                        </a:rPr>
                        <a:t> Focal)</a:t>
                      </a:r>
                      <a:r>
                        <a:rPr lang="en-US" sz="950" b="0" i="0" u="none" strike="noStrike" kern="1200" baseline="0" dirty="0">
                          <a:solidFill>
                            <a:schemeClr val="tx1"/>
                          </a:solidFill>
                          <a:effectLst/>
                          <a:latin typeface="Calibri" panose="020F0502020204030204" pitchFamily="34" charset="0"/>
                          <a:ea typeface="+mn-ea"/>
                          <a:cs typeface="+mn-cs"/>
                        </a:rPr>
                        <a:t>; </a:t>
                      </a:r>
                      <a:r>
                        <a:rPr lang="en-US" sz="950" b="0" i="0" u="none" strike="noStrike" kern="1200" dirty="0">
                          <a:solidFill>
                            <a:schemeClr val="tx1"/>
                          </a:solidFill>
                          <a:effectLst/>
                          <a:latin typeface="Calibri" panose="020F0502020204030204" pitchFamily="34" charset="0"/>
                          <a:ea typeface="+mn-ea"/>
                          <a:cs typeface="+mn-cs"/>
                        </a:rPr>
                        <a:t>Andrew Ezeamama </a:t>
                      </a:r>
                      <a:r>
                        <a:rPr lang="en-US" sz="950" b="1" i="0" u="none" strike="noStrike" kern="1200" baseline="0" dirty="0">
                          <a:solidFill>
                            <a:schemeClr val="tx1"/>
                          </a:solidFill>
                          <a:effectLst/>
                          <a:latin typeface="Calibri" panose="020F0502020204030204" pitchFamily="34" charset="0"/>
                          <a:ea typeface="+mn-ea"/>
                          <a:cs typeface="+mn-cs"/>
                        </a:rPr>
                        <a:t>(DB Focal)</a:t>
                      </a:r>
                      <a:r>
                        <a:rPr lang="en-GB" sz="950" b="0" i="0" u="none" strike="sngStrike" kern="1200" baseline="0" dirty="0">
                          <a:solidFill>
                            <a:schemeClr val="tx1"/>
                          </a:solidFill>
                          <a:effectLst/>
                          <a:latin typeface="Calibri" pitchFamily="34" charset="0"/>
                          <a:ea typeface="+mn-ea"/>
                          <a:cs typeface="Arial" pitchFamily="34" charset="0"/>
                        </a:rPr>
                        <a:t>;</a:t>
                      </a:r>
                      <a:r>
                        <a:rPr lang="en-GB" sz="950" b="0" i="0" u="none" strike="noStrike" kern="1200" baseline="0" dirty="0">
                          <a:solidFill>
                            <a:schemeClr val="tx1"/>
                          </a:solidFill>
                          <a:effectLst/>
                          <a:latin typeface="Calibri" pitchFamily="34" charset="0"/>
                          <a:ea typeface="+mn-ea"/>
                          <a:cs typeface="Arial" pitchFamily="34" charset="0"/>
                        </a:rPr>
                        <a:t> </a:t>
                      </a:r>
                      <a:r>
                        <a:rPr lang="en-GB" sz="950" b="0" strike="noStrike" dirty="0">
                          <a:latin typeface="Calibri" pitchFamily="34" charset="0"/>
                          <a:cs typeface="Arial" pitchFamily="34" charset="0"/>
                        </a:rPr>
                        <a:t>Amechi</a:t>
                      </a:r>
                      <a:r>
                        <a:rPr lang="en-GB" sz="950" b="0" dirty="0">
                          <a:latin typeface="Calibri" pitchFamily="34" charset="0"/>
                          <a:cs typeface="Arial" pitchFamily="34" charset="0"/>
                        </a:rPr>
                        <a:t>, Uche </a:t>
                      </a:r>
                      <a:r>
                        <a:rPr lang="en-GB" sz="950" b="1" dirty="0">
                          <a:latin typeface="Calibri" pitchFamily="34" charset="0"/>
                          <a:cs typeface="Arial" pitchFamily="34" charset="0"/>
                        </a:rPr>
                        <a:t>(ITSO Rep)</a:t>
                      </a:r>
                      <a:r>
                        <a:rPr lang="en-GB" sz="950" b="0" dirty="0">
                          <a:latin typeface="Calibri" pitchFamily="34" charset="0"/>
                          <a:cs typeface="Arial" pitchFamily="34" charset="0"/>
                        </a:rPr>
                        <a:t>; </a:t>
                      </a:r>
                      <a:r>
                        <a:rPr lang="en-US" sz="950" dirty="0">
                          <a:latin typeface="Calibri" pitchFamily="34" charset="0"/>
                        </a:rPr>
                        <a:t>Okey Ogwo </a:t>
                      </a:r>
                      <a:r>
                        <a:rPr lang="en-US" sz="950" b="1" i="0" u="none" strike="noStrike" kern="1200" dirty="0">
                          <a:solidFill>
                            <a:schemeClr val="tx1"/>
                          </a:solidFill>
                          <a:effectLst/>
                          <a:latin typeface="Calibri" panose="020F0502020204030204" pitchFamily="34" charset="0"/>
                          <a:ea typeface="+mn-ea"/>
                          <a:cs typeface="+mn-cs"/>
                        </a:rPr>
                        <a:t>(App OLM)</a:t>
                      </a:r>
                      <a:r>
                        <a:rPr lang="en-US" sz="950" b="0" i="0" u="none" strike="noStrike" kern="1200" dirty="0">
                          <a:solidFill>
                            <a:schemeClr val="tx1"/>
                          </a:solidFill>
                          <a:effectLst/>
                          <a:latin typeface="Calibri" panose="020F0502020204030204" pitchFamily="34" charset="0"/>
                          <a:ea typeface="+mn-ea"/>
                          <a:cs typeface="+mn-cs"/>
                        </a:rPr>
                        <a:t>; Jayeola, Funmilola </a:t>
                      </a:r>
                      <a:r>
                        <a:rPr lang="en-US" sz="950" b="1" i="0" u="none" strike="noStrike" kern="1200" dirty="0">
                          <a:solidFill>
                            <a:schemeClr val="tx1"/>
                          </a:solidFill>
                          <a:effectLst/>
                          <a:latin typeface="Calibri" panose="020F0502020204030204" pitchFamily="34" charset="0"/>
                          <a:ea typeface="+mn-ea"/>
                          <a:cs typeface="+mn-cs"/>
                        </a:rPr>
                        <a:t>(STM Focal); </a:t>
                      </a:r>
                      <a:r>
                        <a:rPr lang="en-US" sz="950" b="0" i="0" u="none" strike="noStrike" kern="1200" dirty="0" err="1">
                          <a:solidFill>
                            <a:schemeClr val="tx1"/>
                          </a:solidFill>
                          <a:effectLst/>
                          <a:latin typeface="Calibri" panose="020F0502020204030204" pitchFamily="34" charset="0"/>
                          <a:ea typeface="+mn-ea"/>
                          <a:cs typeface="+mn-cs"/>
                        </a:rPr>
                        <a:t>Ogunbowale</a:t>
                      </a:r>
                      <a:r>
                        <a:rPr lang="en-US" sz="950" b="0" i="0" u="none" strike="noStrike" kern="1200" dirty="0">
                          <a:solidFill>
                            <a:schemeClr val="tx1"/>
                          </a:solidFill>
                          <a:effectLst/>
                          <a:latin typeface="Calibri" panose="020F0502020204030204" pitchFamily="34" charset="0"/>
                          <a:ea typeface="+mn-ea"/>
                          <a:cs typeface="+mn-cs"/>
                        </a:rPr>
                        <a:t>, </a:t>
                      </a:r>
                      <a:r>
                        <a:rPr lang="en-US" sz="950" b="0" i="0" u="none" strike="noStrike" kern="1200" dirty="0" err="1">
                          <a:solidFill>
                            <a:schemeClr val="tx1"/>
                          </a:solidFill>
                          <a:effectLst/>
                          <a:latin typeface="Calibri" panose="020F0502020204030204" pitchFamily="34" charset="0"/>
                          <a:ea typeface="+mn-ea"/>
                          <a:cs typeface="+mn-cs"/>
                        </a:rPr>
                        <a:t>Oluwakayode</a:t>
                      </a:r>
                      <a:r>
                        <a:rPr lang="en-US" sz="950" b="0" i="0" u="none" strike="noStrike" kern="1200" dirty="0">
                          <a:solidFill>
                            <a:schemeClr val="tx1"/>
                          </a:solidFill>
                          <a:effectLst/>
                          <a:latin typeface="Calibri" panose="020F0502020204030204" pitchFamily="34" charset="0"/>
                          <a:ea typeface="+mn-ea"/>
                          <a:cs typeface="+mn-cs"/>
                        </a:rPr>
                        <a:t> </a:t>
                      </a:r>
                      <a:r>
                        <a:rPr lang="en-US" sz="950" b="1" i="0" u="none" strike="noStrike" kern="1200" dirty="0">
                          <a:solidFill>
                            <a:schemeClr val="tx1"/>
                          </a:solidFill>
                          <a:effectLst/>
                          <a:latin typeface="Calibri" panose="020F0502020204030204" pitchFamily="34" charset="0"/>
                          <a:ea typeface="+mn-ea"/>
                          <a:cs typeface="+mn-cs"/>
                        </a:rPr>
                        <a:t>(Alteryx SME); </a:t>
                      </a:r>
                      <a:r>
                        <a:rPr lang="en-US" sz="950" b="0" i="0" u="none" strike="noStrike" kern="1200" dirty="0">
                          <a:solidFill>
                            <a:schemeClr val="tx1"/>
                          </a:solidFill>
                          <a:effectLst/>
                          <a:latin typeface="Calibri" panose="020F0502020204030204" pitchFamily="34" charset="0"/>
                          <a:ea typeface="+mn-ea"/>
                          <a:cs typeface="+mn-cs"/>
                        </a:rPr>
                        <a:t>Enyinnaya, Ikedichi </a:t>
                      </a:r>
                      <a:r>
                        <a:rPr lang="en-US" sz="950" b="1" i="0" u="none" strike="noStrike" kern="1200" dirty="0">
                          <a:solidFill>
                            <a:schemeClr val="tx1"/>
                          </a:solidFill>
                          <a:effectLst/>
                          <a:latin typeface="Calibri" panose="020F0502020204030204" pitchFamily="34" charset="0"/>
                          <a:ea typeface="+mn-ea"/>
                          <a:cs typeface="+mn-cs"/>
                        </a:rPr>
                        <a:t>(Architect); </a:t>
                      </a:r>
                      <a:r>
                        <a:rPr lang="en-US" sz="950" b="0" i="0" u="none" strike="noStrike" kern="1200" dirty="0">
                          <a:solidFill>
                            <a:schemeClr val="tx1"/>
                          </a:solidFill>
                          <a:effectLst/>
                          <a:latin typeface="Calibri" panose="020F0502020204030204" pitchFamily="34" charset="0"/>
                          <a:ea typeface="+mn-ea"/>
                          <a:cs typeface="+mn-cs"/>
                        </a:rPr>
                        <a:t>Nonso Omoko </a:t>
                      </a:r>
                      <a:r>
                        <a:rPr lang="en-US" sz="950" b="1" i="0" u="none" strike="noStrike" kern="1200" dirty="0">
                          <a:solidFill>
                            <a:schemeClr val="tx1"/>
                          </a:solidFill>
                          <a:effectLst/>
                          <a:latin typeface="Calibri" panose="020F0502020204030204" pitchFamily="34" charset="0"/>
                          <a:ea typeface="+mn-ea"/>
                          <a:cs typeface="+mn-cs"/>
                        </a:rPr>
                        <a:t>(IDT Advisor)</a:t>
                      </a:r>
                    </a:p>
                  </a:txBody>
                  <a:tcPr>
                    <a:lnL w="12700" cap="flat" cmpd="sng" algn="ctr">
                      <a:solidFill>
                        <a:srgbClr val="F7D117"/>
                      </a:solidFill>
                      <a:prstDash val="solid"/>
                      <a:round/>
                      <a:headEnd type="none" w="med" len="med"/>
                      <a:tailEnd type="none" w="med" len="med"/>
                    </a:lnL>
                    <a:lnR w="12700" cap="flat" cmpd="sng" algn="ctr">
                      <a:solidFill>
                        <a:srgbClr val="F7D117"/>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solidFill>
                        <a:srgbClr val="F7D117"/>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101970"/>
                  </a:ext>
                </a:extLst>
              </a:tr>
            </a:tbl>
          </a:graphicData>
        </a:graphic>
      </p:graphicFrame>
      <p:graphicFrame>
        <p:nvGraphicFramePr>
          <p:cNvPr id="5" name="Table 5">
            <a:extLst>
              <a:ext uri="{FF2B5EF4-FFF2-40B4-BE49-F238E27FC236}">
                <a16:creationId xmlns:a16="http://schemas.microsoft.com/office/drawing/2014/main" id="{240FA8FF-E909-46CD-9B5B-6E6449037835}"/>
              </a:ext>
            </a:extLst>
          </p:cNvPr>
          <p:cNvGraphicFramePr>
            <a:graphicFrameLocks noGrp="1"/>
          </p:cNvGraphicFramePr>
          <p:nvPr>
            <p:extLst>
              <p:ext uri="{D42A27DB-BD31-4B8C-83A1-F6EECF244321}">
                <p14:modId xmlns:p14="http://schemas.microsoft.com/office/powerpoint/2010/main" val="1260868682"/>
              </p:ext>
            </p:extLst>
          </p:nvPr>
        </p:nvGraphicFramePr>
        <p:xfrm>
          <a:off x="4108366" y="5486400"/>
          <a:ext cx="3828224" cy="1258610"/>
        </p:xfrm>
        <a:graphic>
          <a:graphicData uri="http://schemas.openxmlformats.org/drawingml/2006/table">
            <a:tbl>
              <a:tblPr firstRow="1" bandRow="1">
                <a:tableStyleId>{21E4AEA4-8DFA-4A89-87EB-49C32662AFE0}</a:tableStyleId>
              </a:tblPr>
              <a:tblGrid>
                <a:gridCol w="1389823">
                  <a:extLst>
                    <a:ext uri="{9D8B030D-6E8A-4147-A177-3AD203B41FA5}">
                      <a16:colId xmlns:a16="http://schemas.microsoft.com/office/drawing/2014/main" val="3227507516"/>
                    </a:ext>
                  </a:extLst>
                </a:gridCol>
                <a:gridCol w="1005091">
                  <a:extLst>
                    <a:ext uri="{9D8B030D-6E8A-4147-A177-3AD203B41FA5}">
                      <a16:colId xmlns:a16="http://schemas.microsoft.com/office/drawing/2014/main" val="2434233770"/>
                    </a:ext>
                  </a:extLst>
                </a:gridCol>
                <a:gridCol w="1433310">
                  <a:extLst>
                    <a:ext uri="{9D8B030D-6E8A-4147-A177-3AD203B41FA5}">
                      <a16:colId xmlns:a16="http://schemas.microsoft.com/office/drawing/2014/main" val="1635271797"/>
                    </a:ext>
                  </a:extLst>
                </a:gridCol>
              </a:tblGrid>
              <a:tr h="179003">
                <a:tc>
                  <a:txBody>
                    <a:bodyPr/>
                    <a:lstStyle/>
                    <a:p>
                      <a:r>
                        <a:rPr lang="en-US" sz="900" dirty="0">
                          <a:latin typeface="Calibri" pitchFamily="34" charset="0"/>
                        </a:rPr>
                        <a:t>Cost Item</a:t>
                      </a:r>
                    </a:p>
                  </a:txBody>
                  <a:tcPr/>
                </a:tc>
                <a:tc>
                  <a:txBody>
                    <a:bodyPr/>
                    <a:lstStyle/>
                    <a:p>
                      <a:r>
                        <a:rPr lang="en-US" sz="900" dirty="0">
                          <a:latin typeface="Calibri" pitchFamily="34" charset="0"/>
                        </a:rPr>
                        <a:t>Budget</a:t>
                      </a:r>
                    </a:p>
                  </a:txBody>
                  <a:tcPr/>
                </a:tc>
                <a:tc>
                  <a:txBody>
                    <a:bodyPr/>
                    <a:lstStyle/>
                    <a:p>
                      <a:r>
                        <a:rPr lang="en-US" sz="900" dirty="0">
                          <a:latin typeface="Calibri" pitchFamily="34" charset="0"/>
                        </a:rPr>
                        <a:t>Comment</a:t>
                      </a:r>
                    </a:p>
                  </a:txBody>
                  <a:tcPr/>
                </a:tc>
                <a:extLst>
                  <a:ext uri="{0D108BD9-81ED-4DB2-BD59-A6C34878D82A}">
                    <a16:rowId xmlns:a16="http://schemas.microsoft.com/office/drawing/2014/main" val="2184917515"/>
                  </a:ext>
                </a:extLst>
              </a:tr>
              <a:tr h="286405">
                <a:tc>
                  <a:txBody>
                    <a:bodyPr/>
                    <a:lstStyle/>
                    <a:p>
                      <a:r>
                        <a:rPr lang="en-US" sz="800" dirty="0">
                          <a:latin typeface="Calibri" pitchFamily="34" charset="0"/>
                        </a:rPr>
                        <a:t>Build, Installation, and setup costs </a:t>
                      </a:r>
                    </a:p>
                  </a:txBody>
                  <a:tcPr/>
                </a:tc>
                <a:tc>
                  <a:txBody>
                    <a:bodyPr/>
                    <a:lstStyle/>
                    <a:p>
                      <a:r>
                        <a:rPr lang="en-US" sz="800" dirty="0">
                          <a:latin typeface="Calibri" pitchFamily="34" charset="0"/>
                        </a:rPr>
                        <a:t>$95,000</a:t>
                      </a:r>
                    </a:p>
                  </a:txBody>
                  <a:tcPr/>
                </a:tc>
                <a:tc>
                  <a:txBody>
                    <a:bodyPr/>
                    <a:lstStyle/>
                    <a:p>
                      <a:r>
                        <a:rPr lang="en-US" sz="800" dirty="0">
                          <a:latin typeface="Calibri" pitchFamily="34" charset="0"/>
                        </a:rPr>
                        <a:t>Includes consultancy costs for IRM, SAP, &amp; Architecture Design.</a:t>
                      </a:r>
                    </a:p>
                  </a:txBody>
                  <a:tcPr/>
                </a:tc>
                <a:extLst>
                  <a:ext uri="{0D108BD9-81ED-4DB2-BD59-A6C34878D82A}">
                    <a16:rowId xmlns:a16="http://schemas.microsoft.com/office/drawing/2014/main" val="4273053464"/>
                  </a:ext>
                </a:extLst>
              </a:tr>
              <a:tr h="286405">
                <a:tc>
                  <a:txBody>
                    <a:bodyPr/>
                    <a:lstStyle/>
                    <a:p>
                      <a:r>
                        <a:rPr lang="en-US" sz="800" dirty="0">
                          <a:latin typeface="Calibri" pitchFamily="34" charset="0"/>
                        </a:rPr>
                        <a:t>Infrastructure provisioning</a:t>
                      </a:r>
                    </a:p>
                  </a:txBody>
                  <a:tcPr/>
                </a:tc>
                <a:tc>
                  <a:txBody>
                    <a:bodyPr/>
                    <a:lstStyle/>
                    <a:p>
                      <a:r>
                        <a:rPr lang="en-US" sz="800" dirty="0">
                          <a:latin typeface="Calibri" pitchFamily="34" charset="0"/>
                        </a:rPr>
                        <a:t>$40,000</a:t>
                      </a:r>
                    </a:p>
                  </a:txBody>
                  <a:tcPr/>
                </a:tc>
                <a:tc>
                  <a:txBody>
                    <a:bodyPr/>
                    <a:lstStyle/>
                    <a:p>
                      <a:r>
                        <a:rPr lang="en-US" sz="800" dirty="0">
                          <a:latin typeface="Calibri" pitchFamily="34" charset="0"/>
                        </a:rPr>
                        <a:t>TOE infrastructure needs.</a:t>
                      </a:r>
                    </a:p>
                  </a:txBody>
                  <a:tcPr/>
                </a:tc>
                <a:extLst>
                  <a:ext uri="{0D108BD9-81ED-4DB2-BD59-A6C34878D82A}">
                    <a16:rowId xmlns:a16="http://schemas.microsoft.com/office/drawing/2014/main" val="790921475"/>
                  </a:ext>
                </a:extLst>
              </a:tr>
              <a:tr h="286405">
                <a:tc>
                  <a:txBody>
                    <a:bodyPr/>
                    <a:lstStyle/>
                    <a:p>
                      <a:r>
                        <a:rPr lang="en-US" sz="1100" b="1" dirty="0">
                          <a:latin typeface="Calibri" pitchFamily="34" charset="0"/>
                        </a:rPr>
                        <a:t>TOTAL</a:t>
                      </a:r>
                    </a:p>
                  </a:txBody>
                  <a:tcPr/>
                </a:tc>
                <a:tc gridSpan="2">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595959"/>
                          </a:solidFill>
                          <a:effectLst/>
                          <a:uLnTx/>
                          <a:uFillTx/>
                          <a:latin typeface="Calibri" pitchFamily="34" charset="0"/>
                          <a:ea typeface="+mn-ea"/>
                          <a:cs typeface="Arial" panose="020B0604020202020204" pitchFamily="34" charset="0"/>
                        </a:rPr>
                        <a:t>$135,000.00 </a:t>
                      </a:r>
                      <a:endParaRPr kumimoji="0" lang="en-US" sz="1100" b="1" i="0" u="none" strike="noStrike" kern="1200" cap="none" spc="0" normalizeH="0" baseline="0" noProof="0" dirty="0">
                        <a:ln>
                          <a:noFill/>
                        </a:ln>
                        <a:solidFill>
                          <a:srgbClr val="595959"/>
                        </a:solidFill>
                        <a:effectLst/>
                        <a:uLnTx/>
                        <a:uFillTx/>
                        <a:latin typeface="Calibri" pitchFamily="34" charset="0"/>
                        <a:ea typeface="+mn-ea"/>
                        <a:cs typeface="+mn-cs"/>
                      </a:endParaRPr>
                    </a:p>
                  </a:txBody>
                  <a:tcPr/>
                </a:tc>
                <a:tc hMerge="1">
                  <a:txBody>
                    <a:bodyPr/>
                    <a:lstStyle/>
                    <a:p>
                      <a:endParaRPr lang="en-US" sz="800" dirty="0">
                        <a:latin typeface="Calibri" pitchFamily="34" charset="0"/>
                      </a:endParaRPr>
                    </a:p>
                  </a:txBody>
                  <a:tcPr/>
                </a:tc>
                <a:extLst>
                  <a:ext uri="{0D108BD9-81ED-4DB2-BD59-A6C34878D82A}">
                    <a16:rowId xmlns:a16="http://schemas.microsoft.com/office/drawing/2014/main" val="780159769"/>
                  </a:ext>
                </a:extLst>
              </a:tr>
            </a:tbl>
          </a:graphicData>
        </a:graphic>
      </p:graphicFrame>
    </p:spTree>
    <p:extLst>
      <p:ext uri="{BB962C8B-B14F-4D97-AF65-F5344CB8AC3E}">
        <p14:creationId xmlns:p14="http://schemas.microsoft.com/office/powerpoint/2010/main" val="2552545943"/>
      </p:ext>
    </p:extLst>
  </p:cSld>
  <p:clrMapOvr>
    <a:masterClrMapping/>
  </p:clrMapOvr>
  <p:transition/>
</p:sld>
</file>

<file path=ppt/theme/theme1.xml><?xml version="1.0" encoding="utf-8"?>
<a:theme xmlns:a="http://schemas.openxmlformats.org/drawingml/2006/main" name="Donece">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79CCFC84922CB45BF45809AC4F2D404" ma:contentTypeVersion="276" ma:contentTypeDescription="Shell Document Content Type" ma:contentTypeScope="" ma:versionID="ff9a53f5fd76c07d792112422da63bf0">
  <xsd:schema xmlns:xsd="http://www.w3.org/2001/XMLSchema" xmlns:xs="http://www.w3.org/2001/XMLSchema" xmlns:p="http://schemas.microsoft.com/office/2006/metadata/properties" xmlns:ns1="http://schemas.microsoft.com/sharepoint/v3" xmlns:ns2="b79248b8-f07b-4a80-9e17-b443508051f2" xmlns:ns4="866942f8-f6cf-498a-bdb4-0cbfcdd6b857" xmlns:ns5="75448844-cfff-4ae9-9a1d-f5cb1c4e84d1" targetNamespace="http://schemas.microsoft.com/office/2006/metadata/properties" ma:root="true" ma:fieldsID="f2fcb5458faaa99fdca5e033a2dbdafa" ns1:_="" ns2:_="" ns4:_="" ns5:_="">
    <xsd:import namespace="http://schemas.microsoft.com/sharepoint/v3"/>
    <xsd:import namespace="b79248b8-f07b-4a80-9e17-b443508051f2"/>
    <xsd:import namespace="866942f8-f6cf-498a-bdb4-0cbfcdd6b857"/>
    <xsd:import namespace="75448844-cfff-4ae9-9a1d-f5cb1c4e84d1"/>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SiteCollectionName"/>
                <xsd:element ref="ns1:Shell_x0020_SharePoint_x0020_SAEF_x0020_SiteOwner"/>
                <xsd:element ref="ns1:Shell_x0020_SharePoint_x0020_SAEF_x0020_Collection"/>
                <xsd:element ref="ns2:_dlc_DocId" minOccurs="0"/>
                <xsd:element ref="ns2:_dlc_DocIdPersistId"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h404df514bc7464da2c9c50343e4330d" minOccurs="0"/>
                <xsd:element ref="ns2:TaxCatchAll" minOccurs="0"/>
                <xsd:element ref="ns2:TaxCatchAllLabel" minOccurs="0"/>
                <xsd:element ref="ns1:Shell_x0020_SharePoint_x0020_SAEF_x0020_AssetIdentifier" minOccurs="0"/>
                <xsd:element ref="ns2:l6cbad2a5ebe41a2a8c4b6f9a5862160" minOccurs="0"/>
                <xsd:element ref="ns2:m2c43deff46a42be8a2dd3ddfc2d9ad1" minOccurs="0"/>
                <xsd:element ref="ns2:le02c90f3f034df3910bb66b16e6b0b8"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LanguageTaxHTField0" minOccurs="0"/>
                <xsd:element ref="ns1:Shell_x0020_SharePoint_x0020_SAEF_x0020_CountryOfJurisdictionTaxHTField0" minOccurs="0"/>
                <xsd:element ref="ns4:Category" minOccurs="0"/>
                <xsd:element ref="ns5:SharedWithUsers" minOccurs="0"/>
                <xsd:element ref="ns5:SharedWithDetails" minOccurs="0"/>
                <xsd:element ref="ns4:MediaServiceMetadata" minOccurs="0"/>
                <xsd:element ref="ns4:MediaServiceFastMetadata" minOccurs="0"/>
                <xsd:element ref="ns4:MediaServiceEventHashCode" minOccurs="0"/>
                <xsd:element ref="ns4: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7" nillable="true" ma:displayName="Owner" ma:hidden="true" ma:internalName="Shell_x0020_SharePoint_x0020_SAEF_x0020_Owner">
      <xsd:simpleType>
        <xsd:restriction base="dms:Text"/>
      </xsd:simpleType>
    </xsd:element>
    <xsd:element name="Shell_x0020_SharePoint_x0020_SAEF_x0020_SiteCollectionName" ma:index="15" ma:displayName="Site Collection Name" ma:default="IT Project Delivery Communities" ma:hidden="true" ma:internalName="Shell_x0020_SharePoint_x0020_SAEF_x0020_SiteCollectionName">
      <xsd:simpleType>
        <xsd:restriction base="dms:Text"/>
      </xsd:simpleType>
    </xsd:element>
    <xsd:element name="Shell_x0020_SharePoint_x0020_SAEF_x0020_SiteOwner" ma:index="16" ma:displayName="Site Owner" ma:default="europe\d.greenstreet" ma:hidden="true" ma:internalName="Shell_x0020_SharePoint_x0020_SAEF_x0020_SiteOwner">
      <xsd:simpleType>
        <xsd:restriction base="dms:Text"/>
      </xsd:simpleType>
    </xsd:element>
    <xsd:element name="Shell_x0020_SharePoint_x0020_SAEF_x0020_Collection" ma:index="19" ma:displayName="Collection" ma:default="0" ma:hidden="true" ma:internalName="Shell_x0020_SharePoint_x0020_SAEF_x0020_Collection">
      <xsd:simpleType>
        <xsd:restriction base="dms:Boolean"/>
      </xsd:simpleType>
    </xsd:element>
    <xsd:element name="Shell_x0020_SharePoint_x0020_SAEF_x0020_IsRecord" ma:index="27" nillable="true" ma:displayName="Is Archived" ma:hidden="true" ma:internalName="Shell_x0020_SharePoint_x0020_SAEF_x0020_IsRecord">
      <xsd:simpleType>
        <xsd:restriction base="dms:Text"/>
      </xsd:simpleType>
    </xsd:element>
    <xsd:element name="Shell_x0020_SharePoint_x0020_SAEF_x0020_TRIMRecordNumber" ma:index="28" nillable="true" ma:displayName="TRIM Record Number" ma:hidden="true" ma:internalName="Shell_x0020_SharePoint_x0020_SAEF_x0020_TRIMRecordNumber">
      <xsd:simpleType>
        <xsd:restriction base="dms:Text"/>
      </xsd:simpleType>
    </xsd:element>
    <xsd:element name="_dlc_Exempt" ma:index="29" nillable="true" ma:displayName="Exempt from Policy" ma:hidden="true" ma:internalName="_dlc_Exempt" ma:readOnly="true">
      <xsd:simpleType>
        <xsd:restriction base="dms:Unknown"/>
      </xsd:simpleType>
    </xsd:element>
    <xsd:element name="_dlc_ExpireDateSaved" ma:index="30" nillable="true" ma:displayName="Original Expiration Date" ma:hidden="true" ma:internalName="_dlc_ExpireDateSaved" ma:readOnly="true">
      <xsd:simpleType>
        <xsd:restriction base="dms:DateTime"/>
      </xsd:simpleType>
    </xsd:element>
    <xsd:element name="_dlc_ExpireDate" ma:index="31" nillable="true" ma:displayName="Expiration Date" ma:hidden="true" ma:internalName="_dlc_ExpireDate" ma:readOnly="true">
      <xsd:simpleType>
        <xsd:restriction base="dms:DateTime"/>
      </xsd:simpleType>
    </xsd:element>
    <xsd:element name="Shell_x0020_SharePoint_x0020_SAEF_x0020_AssetIdentifier" ma:index="35" nillable="true" ma:displayName="Asset Identifier" ma:hidden="true" ma:internalName="Shell_x0020_SharePoint_x0020_SAEF_x0020_AssetIdentifier">
      <xsd:simpleType>
        <xsd:restriction base="dms:Text"/>
      </xsd:simpleType>
    </xsd:element>
    <xsd:element name="Shell_x0020_SharePoint_x0020_SAEF_x0020_SecurityClassificationTaxHTField0" ma:index="42" ma:taxonomy="true" ma:internalName="Shell_x0020_SharePoint_x0020_SAEF_x0020_SecurityClassificationTaxHTField0" ma:taxonomyFieldName="Shell_x0020_SharePoint_x0020_SAEF_x0020_SecurityClassification" ma:displayName="Security Classification" ma:default="22;#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43" nillable="true" ma:taxonomy="true" ma:internalName="Shell_x0020_SharePoint_x0020_SAEF_x0020_ExportControlClassificationTaxHTField0" ma:taxonomyFieldName="Shell_x0020_SharePoint_x0020_SAEF_x0020_ExportControlClassification" ma:displayName="Export Control" ma:readOnly="false" ma:default="8;#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44" ma:taxonomy="true" ma:internalName="Shell_x0020_SharePoint_x0020_SAEF_x0020_DocumentStatusTaxHTField0" ma:taxonomyFieldName="Shell_x0020_SharePoint_x0020_SAEF_x0020_DocumentStatus" ma:displayName="Document Status" ma:default="14;#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BusinessTaxHTField0" ma:index="45" ma:taxonomy="true" ma:internalName="Shell_x0020_SharePoint_x0020_SAEF_x0020_BusinessTaxHTField0" ma:taxonomyFieldName="Shell_x0020_SharePoint_x0020_SAEF_x0020_Business" ma:displayName="Business" ma:default="1;#Global Functions|97a538f4-23ff-40fe-9c6e-c1dbb686729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46" ma:taxonomy="true" ma:internalName="Shell_x0020_SharePoint_x0020_SAEF_x0020_BusinessUnitRegionTaxHTField0" ma:taxonomyFieldName="Shell_x0020_SharePoint_x0020_SAEF_x0020_BusinessUnitRegion" ma:displayName="Business Unit/Region" ma:default="1;#Global Functions|97a538f4-23ff-40fe-9c6e-c1dbb6867298"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47" ma:taxonomy="true" ma:internalName="Shell_x0020_SharePoint_x0020_SAEF_x0020_GlobalFunctionTaxHTField0" ma:taxonomyFieldName="Shell_x0020_SharePoint_x0020_SAEF_x0020_GlobalFunction" ma:displayName="Business Function" ma:default="2;#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48" nillable="true" ma:taxonomy="true" ma:internalName="Shell_x0020_SharePoint_x0020_SAEF_x0020_BusinessProcessTaxHTField0" ma:taxonomyFieldName="Shell_x0020_SharePoint_x0020_SAEF_x0020_BusinessProcess" ma:displayName="Business Process" ma:default="7;#IT - IT Project Delivery|b0369313-618e-46dc-b841-86c955d7e44c"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49" ma:taxonomy="true" ma:internalName="Shell_x0020_SharePoint_x0020_SAEF_x0020_LegalEntityTaxHTField0" ma:taxonomyFieldName="Shell_x0020_SharePoint_x0020_SAEF_x0020_LegalEntity" ma:displayName="Legal Entity" ma:default="3;#Shell Information Technology International Limited|37bd2d0f-9d1b-43d9-8180-544e607adc00"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LanguageTaxHTField0" ma:index="50" ma:taxonomy="true" ma:internalName="Shell_x0020_SharePoint_x0020_SAEF_x0020_LanguageTaxHTField0" ma:taxonomyFieldName="Shell_x0020_SharePoint_x0020_SAEF_x0020_Language" ma:displayName="Language" ma:default="5;#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51" ma:taxonomy="true" ma:internalName="Shell_x0020_SharePoint_x0020_SAEF_x0020_CountryOfJurisdictionTaxHTField0" ma:taxonomyFieldName="Shell_x0020_SharePoint_x0020_SAEF_x0020_CountryOfJurisdiction" ma:displayName="Country of Jurisdiction" ma:default="6;#UNITED KINGDOM|a641b02c-ea62-4b2d-a926-5e7208151dda"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9248b8-f07b-4a80-9e17-b443508051f2"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4" nillable="true" ma:displayName="Document ID Value" ma:description="The value of the document ID assigned to this item." ma:internalName="_dlc_DocId" ma:readOnly="true">
      <xsd:simpleType>
        <xsd:restriction base="dms:Text"/>
      </xsd:simpleType>
    </xsd:element>
    <xsd:element name="_dlc_DocIdPersistId" ma:index="26" nillable="true" ma:displayName="Persist ID" ma:description="Keep ID on add." ma:hidden="true" ma:internalName="_dlc_DocIdPersistId" ma:readOnly="true">
      <xsd:simpleType>
        <xsd:restriction base="dms:Boolean"/>
      </xsd:simpleType>
    </xsd:element>
    <xsd:element name="h404df514bc7464da2c9c50343e4330d" ma:index="32" nillable="true" ma:taxonomy="true" ma:internalName="h404df514bc7464da2c9c50343e4330d" ma:taxonomyFieldName="Shell_x0020_SharePoint_x0020_SIS_x0020_Activity" ma:displayName="Activity" ma:default="10;#PPM Project Management|ba351f76-aa4d-4c57-8a49-3d6c02178d16" ma:fieldId="{1404df51-4bc7-464d-a2c9-c50343e4330d}" ma:sspId="e3aebf70-341c-4d91-bdd3-aba9df361687" ma:termSetId="01e782f9-cf83-4185-8cc5-d1cba418be33" ma:anchorId="6cd5ae2c-8bef-4b52-8c61-41615b0c1c50" ma:open="false" ma:isKeyword="false">
      <xsd:complexType>
        <xsd:sequence>
          <xsd:element ref="pc:Terms" minOccurs="0" maxOccurs="1"/>
        </xsd:sequence>
      </xsd:complexType>
    </xsd:element>
    <xsd:element name="TaxCatchAll" ma:index="33" nillable="true" ma:displayName="Taxonomy Catch All Column" ma:hidden="true" ma:list="{594bfa7b-29ff-46e9-9283-034517daa39c}" ma:internalName="TaxCatchAll" ma:showField="CatchAllData"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TaxCatchAllLabel" ma:index="34" nillable="true" ma:displayName="Taxonomy Catch All Column1" ma:hidden="true" ma:list="{594bfa7b-29ff-46e9-9283-034517daa39c}" ma:internalName="TaxCatchAllLabel" ma:readOnly="true" ma:showField="CatchAllDataLabel"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l6cbad2a5ebe41a2a8c4b6f9a5862160" ma:index="36" nillable="true" ma:taxonomy="true" ma:internalName="l6cbad2a5ebe41a2a8c4b6f9a5862160" ma:taxonomyFieldName="Shell_x0020_SharePoint_x0020_SIS_x0020_ITDomain" ma:displayName="IT Domain" ma:default="11;#Project Delivery|c9de3b69-09e7-403f-a718-1a1fcc1dfc16" ma:fieldId="{56cbad2a-5ebe-41a2-a8c4-b6f9a5862160}" ma:sspId="e3aebf70-341c-4d91-bdd3-aba9df361687" ma:termSetId="01e782f9-cf83-4185-8cc5-d1cba418be33" ma:anchorId="96b25db2-f870-46de-95a3-b3445cf0973d" ma:open="false" ma:isKeyword="false">
      <xsd:complexType>
        <xsd:sequence>
          <xsd:element ref="pc:Terms" minOccurs="0" maxOccurs="1"/>
        </xsd:sequence>
      </xsd:complexType>
    </xsd:element>
    <xsd:element name="m2c43deff46a42be8a2dd3ddfc2d9ad1" ma:index="38" nillable="true" ma:taxonomy="true" ma:internalName="m2c43deff46a42be8a2dd3ddfc2d9ad1" ma:taxonomyFieldName="Shell_x0020_SharePoint_x0020_SIS_x0020_ITDMProcess" ma:displayName="ITDM Process" ma:default="12;#Deliver Solutions|5538e1ef-ca09-4371-b859-92a9dbd93b32" ma:fieldId="{62c43def-f46a-42be-8a2d-d3ddfc2d9ad1}" ma:sspId="e3aebf70-341c-4d91-bdd3-aba9df361687" ma:termSetId="01e782f9-cf83-4185-8cc5-d1cba418be33" ma:anchorId="45492f64-f426-458c-8390-7e12cfda01f6" ma:open="false" ma:isKeyword="false">
      <xsd:complexType>
        <xsd:sequence>
          <xsd:element ref="pc:Terms" minOccurs="0" maxOccurs="1"/>
        </xsd:sequence>
      </xsd:complexType>
    </xsd:element>
    <xsd:element name="le02c90f3f034df3910bb66b16e6b0b8" ma:index="40" nillable="true" ma:taxonomy="true" ma:internalName="le02c90f3f034df3910bb66b16e6b0b8" ma:taxonomyFieldName="Shell_x0020_SharePoint_x0020_SIS_x0020_PDFStage" ma:displayName="PDF Stage" ma:default="13;#Stage 1 (Setup)|d70e5ca5-dff3-4a31-8ebc-28eaffe7720e" ma:fieldId="{5e02c90f-3f03-4df3-910b-b66b16e6b0b8}" ma:sspId="e3aebf70-341c-4d91-bdd3-aba9df361687" ma:termSetId="01e782f9-cf83-4185-8cc5-d1cba418be33" ma:anchorId="aacfb96a-8cf6-4b95-a014-0d0d3a7d5c5a"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6942f8-f6cf-498a-bdb4-0cbfcdd6b857" elementFormDefault="qualified">
    <xsd:import namespace="http://schemas.microsoft.com/office/2006/documentManagement/types"/>
    <xsd:import namespace="http://schemas.microsoft.com/office/infopath/2007/PartnerControls"/>
    <xsd:element name="Category" ma:index="52" nillable="true" ma:displayName="Category" ma:default="Guide Documentation" ma:format="Dropdown" ma:internalName="Category">
      <xsd:simpleType>
        <xsd:restriction base="dms:Choice">
          <xsd:enumeration value="Guide Documentation"/>
          <xsd:enumeration value="Other Supporting Documentation"/>
          <xsd:enumeration value="_Project Delivery Guides"/>
          <xsd:enumeration value="z_Learning"/>
          <xsd:enumeration value="Supporting Links"/>
          <xsd:enumeration value="New Updates - Other Supporting Documentation"/>
          <xsd:enumeration value="Sample Documents"/>
        </xsd:restriction>
      </xsd:simpleType>
    </xsd:element>
    <xsd:element name="MediaServiceMetadata" ma:index="55" nillable="true" ma:displayName="MediaServiceMetadata" ma:description="" ma:hidden="true" ma:internalName="MediaServiceMetadata" ma:readOnly="true">
      <xsd:simpleType>
        <xsd:restriction base="dms:Note"/>
      </xsd:simpleType>
    </xsd:element>
    <xsd:element name="MediaServiceFastMetadata" ma:index="56" nillable="true" ma:displayName="MediaServiceFastMetadata" ma:description="" ma:hidden="true" ma:internalName="MediaServiceFastMetadata" ma:readOnly="true">
      <xsd:simpleType>
        <xsd:restriction base="dms:Note"/>
      </xsd:simpleType>
    </xsd:element>
    <xsd:element name="MediaServiceEventHashCode" ma:index="57" nillable="true" ma:displayName="MediaServiceEventHashCode" ma:hidden="true" ma:internalName="MediaServiceEventHashCode" ma:readOnly="true">
      <xsd:simpleType>
        <xsd:restriction base="dms:Text"/>
      </xsd:simpleType>
    </xsd:element>
    <xsd:element name="MediaServiceGenerationTime" ma:index="58"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448844-cfff-4ae9-9a1d-f5cb1c4e84d1" elementFormDefault="qualified">
    <xsd:import namespace="http://schemas.microsoft.com/office/2006/documentManagement/types"/>
    <xsd:import namespace="http://schemas.microsoft.com/office/infopath/2007/PartnerControls"/>
    <xsd:element name="SharedWithUsers" ma:index="5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4"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6" ma:displayName="Author"/>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Shell Document Base</p:Name>
  <p:Description/>
  <p:Statement/>
  <p:PolicyItems/>
</p:Policy>
</file>

<file path=customXml/item5.xml><?xml version="1.0" encoding="utf-8"?>
<p:properties xmlns:p="http://schemas.microsoft.com/office/2006/metadata/properties" xmlns:xsi="http://www.w3.org/2001/XMLSchema-instance" xmlns:pc="http://schemas.microsoft.com/office/infopath/2007/PartnerControls">
  <documentManagement>
    <Shell_x0020_SharePoint_x0020_SAEF_x0020_SiteCollectionName xmlns="http://schemas.microsoft.com/sharepoint/v3">Enterprise Services Project Services and Common Execution</Shell_x0020_SharePoint_x0020_SAEF_x0020_SiteCollectionName>
    <Shell_x0020_SharePoint_x0020_SAEF_x0020_Owner xmlns="http://schemas.microsoft.com/sharepoint/v3">Project Services</Shell_x0020_SharePoint_x0020_SAEF_x0020_Owner>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_dlc_ExpireDateSaved xmlns="http://schemas.microsoft.com/sharepoint/v3" xsi:nil="true"/>
    <Shell_x0020_SharePoint_x0020_SAEF_x0020_SiteOwner xmlns="http://schemas.microsoft.com/sharepoint/v3">europe\d.greenstreet</Shell_x0020_SharePoint_x0020_SAEF_x0020_SiteOwner>
    <Shell_x0020_SharePoint_x0020_SAEF_x0020_AssetIdentifier xmlns="http://schemas.microsoft.com/sharepoint/v3"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_dlc_ExpireDate xmlns="http://schemas.microsoft.com/sharepoint/v3"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KINGDOM</TermName>
          <TermId xmlns="http://schemas.microsoft.com/office/infopath/2007/PartnerControls">a641b02c-ea62-4b2d-a926-5e7208151dda</TermId>
        </TermInfo>
      </Terms>
    </Shell_x0020_SharePoint_x0020_SAEF_x0020_CountryOfJurisdic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UnitReg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TaxHTField0>
    <Shell_x0020_SharePoint_x0020_SAEF_x0020_Collection xmlns="http://schemas.microsoft.com/sharepoint/v3">false</Shell_x0020_SharePoint_x0020_SAEF_x0020_Collection>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Non Business Process, Managed Collection, WorkGroup Fileplan and Other</TermName>
          <TermId xmlns="http://schemas.microsoft.com/office/infopath/2007/PartnerControls">11fe3673-f831-4081-aef0-d53cc062a3b9</TermId>
        </TermInfo>
      </Terms>
    </Shell_x0020_SharePoint_x0020_SAEF_x0020_BusinessProcess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Information Technology International Ltd</TermName>
          <TermId xmlns="http://schemas.microsoft.com/office/infopath/2007/PartnerControls">9070e151-d8ef-4923-bc94-5286c98d23c1</TermId>
        </TermInfo>
      </Terms>
    </Shell_x0020_SharePoint_x0020_SAEF_x0020_LegalEntity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TRIMRecordNumber xmlns="http://schemas.microsoft.com/sharepoint/v3" xsi:nil="true"/>
    <Shell_x0020_SharePoint_x0020_SAEF_x0020_IsRecord xmlns="http://schemas.microsoft.com/sharepoint/v3" xsi:nil="true"/>
    <_dlc_DocId xmlns="b79248b8-f07b-4a80-9e17-b443508051f2">AAAAA4901-803440801-35</_dlc_DocId>
    <TaxCatchAll xmlns="b79248b8-f07b-4a80-9e17-b443508051f2">
      <Value>25</Value>
      <Value>24</Value>
      <Value>22</Value>
      <Value>20</Value>
      <Value>14</Value>
      <Value>13</Value>
      <Value>12</Value>
      <Value>11</Value>
      <Value>10</Value>
      <Value>8</Value>
      <Value>6</Value>
      <Value>5</Value>
      <Value>2</Value>
      <Value>1</Value>
    </TaxCatchAll>
    <_dlc_DocIdUrl xmlns="b79248b8-f07b-4a80-9e17-b443508051f2">
      <Url>https://eu001-sp.shell.com/sites/AAAAA4901/FIT_PDF/_layouts/15/DocIdRedir.aspx?ID=AAAAA4901-803440801-35</Url>
      <Description>AAAAA4901-803440801-35</Description>
    </_dlc_DocIdUrl>
    <l6cbad2a5ebe41a2a8c4b6f9a5862160 xmlns="b79248b8-f07b-4a80-9e17-b443508051f2">
      <Terms xmlns="http://schemas.microsoft.com/office/infopath/2007/PartnerControls">
        <TermInfo xmlns="http://schemas.microsoft.com/office/infopath/2007/PartnerControls">
          <TermName xmlns="http://schemas.microsoft.com/office/infopath/2007/PartnerControls">Project Delivery</TermName>
          <TermId xmlns="http://schemas.microsoft.com/office/infopath/2007/PartnerControls">c9de3b69-09e7-403f-a718-1a1fcc1dfc16</TermId>
        </TermInfo>
      </Terms>
    </l6cbad2a5ebe41a2a8c4b6f9a5862160>
    <m2c43deff46a42be8a2dd3ddfc2d9ad1 xmlns="b79248b8-f07b-4a80-9e17-b443508051f2">
      <Terms xmlns="http://schemas.microsoft.com/office/infopath/2007/PartnerControls">
        <TermInfo xmlns="http://schemas.microsoft.com/office/infopath/2007/PartnerControls">
          <TermName xmlns="http://schemas.microsoft.com/office/infopath/2007/PartnerControls">Deliver Solutions</TermName>
          <TermId xmlns="http://schemas.microsoft.com/office/infopath/2007/PartnerControls">5538e1ef-ca09-4371-b859-92a9dbd93b32</TermId>
        </TermInfo>
      </Terms>
    </m2c43deff46a42be8a2dd3ddfc2d9ad1>
    <h404df514bc7464da2c9c50343e4330d xmlns="b79248b8-f07b-4a80-9e17-b443508051f2">
      <Terms xmlns="http://schemas.microsoft.com/office/infopath/2007/PartnerControls">
        <TermInfo xmlns="http://schemas.microsoft.com/office/infopath/2007/PartnerControls">
          <TermName xmlns="http://schemas.microsoft.com/office/infopath/2007/PartnerControls">PPM Project Management</TermName>
          <TermId xmlns="http://schemas.microsoft.com/office/infopath/2007/PartnerControls">ba351f76-aa4d-4c57-8a49-3d6c02178d16</TermId>
        </TermInfo>
      </Terms>
    </h404df514bc7464da2c9c50343e4330d>
    <le02c90f3f034df3910bb66b16e6b0b8 xmlns="b79248b8-f07b-4a80-9e17-b443508051f2">
      <Terms xmlns="http://schemas.microsoft.com/office/infopath/2007/PartnerControls">
        <TermInfo xmlns="http://schemas.microsoft.com/office/infopath/2007/PartnerControls">
          <TermName xmlns="http://schemas.microsoft.com/office/infopath/2007/PartnerControls">Stage 1 (Setup)</TermName>
          <TermId xmlns="http://schemas.microsoft.com/office/infopath/2007/PartnerControls">d70e5ca5-dff3-4a31-8ebc-28eaffe7720e</TermId>
        </TermInfo>
      </Terms>
    </le02c90f3f034df3910bb66b16e6b0b8>
    <Category xmlns="866942f8-f6cf-498a-bdb4-0cbfcdd6b857">Guide Documentation</Category>
    <SharedWithUsers xmlns="75448844-cfff-4ae9-9a1d-f5cb1c4e84d1">
      <UserInfo>
        <DisplayName>Kumar, Suresh Kumar SBOBNG-ITV/ID</DisplayName>
        <AccountId>19038</AccountId>
        <AccountType/>
      </UserInfo>
      <UserInfo>
        <DisplayName>De Marco, Karrie H SCC-ITD/MS</DisplayName>
        <AccountId>3125</AccountId>
        <AccountType/>
      </UserInfo>
      <UserInfo>
        <DisplayName>Sethumadavan, Hariharasudan SBOBNG-ITPT/FD</DisplayName>
        <AccountId>22380</AccountId>
        <AccountType/>
      </UserInfo>
      <UserInfo>
        <DisplayName>Singh, Shashank SBOBNG-ITD/EB</DisplayName>
        <AccountId>8776</AccountId>
        <AccountType/>
      </UserInfo>
      <UserInfo>
        <DisplayName>Ravi, Vignesh SBOBNG-ITPT/DD</DisplayName>
        <AccountId>28649</AccountId>
        <AccountType/>
      </UserInfo>
    </SharedWithUsers>
  </documentManagement>
</p:properties>
</file>

<file path=customXml/itemProps1.xml><?xml version="1.0" encoding="utf-8"?>
<ds:datastoreItem xmlns:ds="http://schemas.openxmlformats.org/officeDocument/2006/customXml" ds:itemID="{847E091D-E5AE-469A-AF43-28540231CA3E}">
  <ds:schemaRefs>
    <ds:schemaRef ds:uri="http://schemas.microsoft.com/sharepoint/v3/contenttype/forms"/>
  </ds:schemaRefs>
</ds:datastoreItem>
</file>

<file path=customXml/itemProps2.xml><?xml version="1.0" encoding="utf-8"?>
<ds:datastoreItem xmlns:ds="http://schemas.openxmlformats.org/officeDocument/2006/customXml" ds:itemID="{4E734D5B-2B27-434D-9FC4-B88DE156E4E0}">
  <ds:schemaRefs>
    <ds:schemaRef ds:uri="http://schemas.microsoft.com/sharepoint/events"/>
  </ds:schemaRefs>
</ds:datastoreItem>
</file>

<file path=customXml/itemProps3.xml><?xml version="1.0" encoding="utf-8"?>
<ds:datastoreItem xmlns:ds="http://schemas.openxmlformats.org/officeDocument/2006/customXml" ds:itemID="{4F5702AB-4450-4CF0-B18F-925E569BD3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9248b8-f07b-4a80-9e17-b443508051f2"/>
    <ds:schemaRef ds:uri="866942f8-f6cf-498a-bdb4-0cbfcdd6b857"/>
    <ds:schemaRef ds:uri="75448844-cfff-4ae9-9a1d-f5cb1c4e84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EE646FC-59D7-4FFE-8AFF-17BD209BC56A}">
  <ds:schemaRefs>
    <ds:schemaRef ds:uri="office.server.policy"/>
  </ds:schemaRefs>
</ds:datastoreItem>
</file>

<file path=customXml/itemProps5.xml><?xml version="1.0" encoding="utf-8"?>
<ds:datastoreItem xmlns:ds="http://schemas.openxmlformats.org/officeDocument/2006/customXml" ds:itemID="{E529F335-96D0-469E-A237-E99C304DF5BF}">
  <ds:schemaRefs>
    <ds:schemaRef ds:uri="75448844-cfff-4ae9-9a1d-f5cb1c4e84d1"/>
    <ds:schemaRef ds:uri="http://schemas.microsoft.com/office/2006/documentManagement/types"/>
    <ds:schemaRef ds:uri="http://schemas.microsoft.com/office/infopath/2007/PartnerControls"/>
    <ds:schemaRef ds:uri="b79248b8-f07b-4a80-9e17-b443508051f2"/>
    <ds:schemaRef ds:uri="http://purl.org/dc/elements/1.1/"/>
    <ds:schemaRef ds:uri="http://schemas.microsoft.com/office/2006/metadata/properties"/>
    <ds:schemaRef ds:uri="http://schemas.microsoft.com/sharepoint/v3"/>
    <ds:schemaRef ds:uri="http://schemas.openxmlformats.org/package/2006/metadata/core-properties"/>
    <ds:schemaRef ds:uri="http://purl.org/dc/terms/"/>
    <ds:schemaRef ds:uri="866942f8-f6cf-498a-bdb4-0cbfcdd6b85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Donece</Template>
  <TotalTime>43012</TotalTime>
  <Words>742</Words>
  <Application>Microsoft Office PowerPoint</Application>
  <PresentationFormat>Widescreen</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Futura Medium</vt:lpstr>
      <vt:lpstr>Wingdings</vt:lpstr>
      <vt:lpstr>Calibri</vt:lpstr>
      <vt:lpstr>Futura Light</vt:lpstr>
      <vt:lpstr>Donece</vt:lpstr>
      <vt:lpstr>Consolidated Material Management &amp; Tracking System (CMMTS)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Impact Project Charter Template</dc:title>
  <dc:creator>Value Management</dc:creator>
  <cp:lastModifiedBy>Nwosu, Chigozie C SNBO-PTIZ/C/ND</cp:lastModifiedBy>
  <cp:revision>658</cp:revision>
  <cp:lastPrinted>2016-08-17T10:32:08Z</cp:lastPrinted>
  <dcterms:created xsi:type="dcterms:W3CDTF">2014-03-19T19:37:29Z</dcterms:created>
  <dcterms:modified xsi:type="dcterms:W3CDTF">2022-08-30T07:50:14Z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Shell SharePoint SAEF SecurityClassification">
    <vt:lpwstr>22;#Restricted|21aa7f98-4035-4019-a764-107acb7269af</vt:lpwstr>
  </property>
  <property fmtid="{D5CDD505-2E9C-101B-9397-08002B2CF9AE}" pid="5" name="Shell SharePoint SAEF BusinessProcess">
    <vt:lpwstr>24;#All - Non Business Process, Managed Collection, WorkGroup Fileplan and Other|11fe3673-f831-4081-aef0-d53cc062a3b9</vt:lpwstr>
  </property>
  <property fmtid="{D5CDD505-2E9C-101B-9397-08002B2CF9AE}" pid="6" name="_dlc_policyId">
    <vt:lpwstr/>
  </property>
  <property fmtid="{D5CDD505-2E9C-101B-9397-08002B2CF9AE}" pid="7" name="Shell SharePoint SAEF DocumentType">
    <vt:lpwstr>20;#Other [ITPD]|5aa2db51-e0e5-4faf-bd6f-60300998e0c5</vt:lpwstr>
  </property>
  <property fmtid="{D5CDD505-2E9C-101B-9397-08002B2CF9AE}" pid="8" name="ContentTypeId">
    <vt:lpwstr>0x0101006F0A470EEB1140E7AA14F4CE8A50B54C0001CB1477F4DD432AA86DD56CC3887AF400E79CCFC84922CB45BF45809AC4F2D404</vt:lpwstr>
  </property>
  <property fmtid="{D5CDD505-2E9C-101B-9397-08002B2CF9AE}" pid="9" name="Shell SharePoint SAEF LegalEntity">
    <vt:lpwstr>25;#Shell Information Technology International Ltd|9070e151-d8ef-4923-bc94-5286c98d23c1</vt:lpwstr>
  </property>
  <property fmtid="{D5CDD505-2E9C-101B-9397-08002B2CF9AE}" pid="10" name="Shell SharePoint SAEF GlobalFunction">
    <vt:lpwstr>2;#Information Technology|d388b442-0f35-4ef7-bb6d-ea4386749e1a</vt:lpwstr>
  </property>
  <property fmtid="{D5CDD505-2E9C-101B-9397-08002B2CF9AE}" pid="11" name="Shell SharePoint SAEF BusinessUnitRegion">
    <vt:lpwstr>1;#Global Functions|97a538f4-23ff-40fe-9c6e-c1dbb6867298</vt:lpwstr>
  </property>
  <property fmtid="{D5CDD505-2E9C-101B-9397-08002B2CF9AE}" pid="12" name="Shell SharePoint SAEF WorkgroupID">
    <vt:lpwstr>4;#Not Applicable|7efdb303-c932-401b-96dd-5d8c8895f6d1</vt:lpwstr>
  </property>
  <property fmtid="{D5CDD505-2E9C-101B-9397-08002B2CF9AE}" pid="13" name="ItemRetentionFormula">
    <vt:lpwstr/>
  </property>
  <property fmtid="{D5CDD505-2E9C-101B-9397-08002B2CF9AE}" pid="14" name="Shell SharePoint SAEF CountryOfJurisdiction">
    <vt:lpwstr>6;#UNITED KINGDOM|a641b02c-ea62-4b2d-a926-5e7208151dda</vt:lpwstr>
  </property>
  <property fmtid="{D5CDD505-2E9C-101B-9397-08002B2CF9AE}" pid="15" name="Shell SharePoint SAEF ExportControlClassification">
    <vt:lpwstr>8;#Non-US content - Non Controlled|2ac8835e-0587-4096-a6e2-1f68da1e6cb3</vt:lpwstr>
  </property>
  <property fmtid="{D5CDD505-2E9C-101B-9397-08002B2CF9AE}" pid="16" name="_dlc_DocIdItemGuid">
    <vt:lpwstr>cba64a6b-a1ef-494b-abc4-821972f04750</vt:lpwstr>
  </property>
  <property fmtid="{D5CDD505-2E9C-101B-9397-08002B2CF9AE}" pid="17" name="Shell SharePoint SAEF Language">
    <vt:lpwstr>5;#English|bd3ad5ee-f0c3-40aa-8cc8-36ef09940af3</vt:lpwstr>
  </property>
  <property fmtid="{D5CDD505-2E9C-101B-9397-08002B2CF9AE}" pid="18" name="Shell SharePoint SAEF Business">
    <vt:lpwstr>1;#Global Functions|97a538f4-23ff-40fe-9c6e-c1dbb6867298</vt:lpwstr>
  </property>
  <property fmtid="{D5CDD505-2E9C-101B-9397-08002B2CF9AE}" pid="19" name="Shell SharePoint SIS ITDomain">
    <vt:lpwstr>11;#Project Delivery|c9de3b69-09e7-403f-a718-1a1fcc1dfc16</vt:lpwstr>
  </property>
  <property fmtid="{D5CDD505-2E9C-101B-9397-08002B2CF9AE}" pid="20" name="Shell SharePoint SIS PDFStage">
    <vt:lpwstr>13;#Stage 1 (Setup)|d70e5ca5-dff3-4a31-8ebc-28eaffe7720e</vt:lpwstr>
  </property>
  <property fmtid="{D5CDD505-2E9C-101B-9397-08002B2CF9AE}" pid="21" name="Shell SharePoint SAEF DocumentStatus">
    <vt:lpwstr>14;#Draft|1c86f377-7d91-4c95-bd5b-c18c83fe0aa5</vt:lpwstr>
  </property>
  <property fmtid="{D5CDD505-2E9C-101B-9397-08002B2CF9AE}" pid="22" name="Shell SharePoint SIS ITDMProcess">
    <vt:lpwstr>12;#Deliver Solutions|5538e1ef-ca09-4371-b859-92a9dbd93b32</vt:lpwstr>
  </property>
  <property fmtid="{D5CDD505-2E9C-101B-9397-08002B2CF9AE}" pid="23" name="Shell SharePoint SIS Activity">
    <vt:lpwstr>10;#PPM Project Management|ba351f76-aa4d-4c57-8a49-3d6c02178d16</vt:lpwstr>
  </property>
  <property fmtid="{D5CDD505-2E9C-101B-9397-08002B2CF9AE}" pid="24" name="Shell SharePoint SAEF DocumentTypeTaxHTField0">
    <vt:lpwstr>Other [ITPD]|5aa2db51-e0e5-4faf-bd6f-60300998e0c5</vt:lpwstr>
  </property>
  <property fmtid="{D5CDD505-2E9C-101B-9397-08002B2CF9AE}" pid="25" name="Shell SharePoint SAEF KeepFileLocal">
    <vt:bool>false</vt:bool>
  </property>
  <property fmtid="{D5CDD505-2E9C-101B-9397-08002B2CF9AE}" pid="26" name="Shell SharePoint SAEF WorkgroupIDTaxHTField0">
    <vt:lpwstr>Not Applicable|7efdb303-c932-401b-96dd-5d8c8895f6d1</vt:lpwstr>
  </property>
</Properties>
</file>