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4"/>
  </p:notesMasterIdLst>
  <p:sldIdLst>
    <p:sldId id="747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EEB1-F83D-45D7-9ED8-1AC5A32FB6E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BA92-625A-4260-9CE8-C3F709E1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4456" y="5139339"/>
            <a:ext cx="5518958" cy="2460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85024" y="8869447"/>
            <a:ext cx="172317" cy="184571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9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657082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503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019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5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799391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900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778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6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heme" Target="../theme/theme2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vmlDrawing" Target="../drawings/vmlDrawing4.v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5507285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7064230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51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1" Type="http://schemas.openxmlformats.org/officeDocument/2006/relationships/vmlDrawing" Target="../drawings/vmlDrawing7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oleObject" Target="../embeddings/oleObject7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think-cell Slide" r:id="rId32" imgW="353" imgH="353" progId="TCLayout.ActiveDocument.1">
                  <p:embed/>
                </p:oleObj>
              </mc:Choice>
              <mc:Fallback>
                <p:oleObj name="think-cell Slide" r:id="rId32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2589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BE0BF02-1221-48DB-AC6C-07E16A3818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200" dirty="0">
              <a:latin typeface="Futura Medium" panose="00000400000000000000" pitchFamily="2" charset="0"/>
              <a:ea typeface="Arial Unicode MS" panose="020B0604020202020204"/>
              <a:sym typeface="Futura Medium" panose="000004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1" y="598188"/>
            <a:ext cx="8423987" cy="33855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Cost lever tree – EA Supply Base move To Ogunu, 2020 </a:t>
            </a:r>
          </a:p>
        </p:txBody>
      </p:sp>
      <p:sp>
        <p:nvSpPr>
          <p:cNvPr id="79" name="Arc 39" hidden="1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7847203" y="973090"/>
            <a:ext cx="213806" cy="213807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folHlink"/>
          </a:solidFill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18">
              <a:latin typeface="+mn-lt"/>
              <a:sym typeface="Futura Medium"/>
            </a:endParaRPr>
          </a:p>
        </p:txBody>
      </p:sp>
      <p:sp>
        <p:nvSpPr>
          <p:cNvPr id="45" name="1. On-page tracker"/>
          <p:cNvSpPr>
            <a:spLocks noChangeArrowheads="1"/>
          </p:cNvSpPr>
          <p:nvPr/>
        </p:nvSpPr>
        <p:spPr bwMode="auto">
          <a:xfrm>
            <a:off x="508012" y="290022"/>
            <a:ext cx="15276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n-lt"/>
                <a:ea typeface="+mj-ea"/>
              </a:rPr>
              <a:t>EA TO OGUNU MOVE</a:t>
            </a:r>
          </a:p>
        </p:txBody>
      </p:sp>
      <p:cxnSp>
        <p:nvCxnSpPr>
          <p:cNvPr id="63" name="AutoShape 7"/>
          <p:cNvCxnSpPr>
            <a:cxnSpLocks noChangeShapeType="1"/>
          </p:cNvCxnSpPr>
          <p:nvPr/>
        </p:nvCxnSpPr>
        <p:spPr bwMode="gray">
          <a:xfrm flipV="1">
            <a:off x="2101851" y="5534285"/>
            <a:ext cx="222688" cy="50665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12858" y="1165392"/>
            <a:ext cx="1611313" cy="2043218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Operate From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Onne</a:t>
            </a: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(With Bonga) </a:t>
            </a:r>
            <a:endParaRPr lang="en-US" sz="2000" dirty="0">
              <a:solidFill>
                <a:srgbClr val="FFFF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1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00063" y="5021751"/>
            <a:ext cx="1611313" cy="168778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Move to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Ogunu</a:t>
            </a: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(EA Alone)</a:t>
            </a:r>
          </a:p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7656D2-813D-4B86-9B2D-0FEE74B7420E}"/>
              </a:ext>
            </a:extLst>
          </p:cNvPr>
          <p:cNvGrpSpPr/>
          <p:nvPr/>
        </p:nvGrpSpPr>
        <p:grpSpPr>
          <a:xfrm>
            <a:off x="528638" y="785864"/>
            <a:ext cx="1761341" cy="339676"/>
            <a:chOff x="1511317" y="1229814"/>
            <a:chExt cx="1401519" cy="209345"/>
          </a:xfrm>
        </p:grpSpPr>
        <p:sp>
          <p:nvSpPr>
            <p:cNvPr id="82" name="AutoShape 14"/>
            <p:cNvSpPr>
              <a:spLocks noChangeArrowheads="1"/>
            </p:cNvSpPr>
            <p:nvPr/>
          </p:nvSpPr>
          <p:spPr bwMode="gray">
            <a:xfrm>
              <a:off x="1643328" y="1229814"/>
              <a:ext cx="1269508" cy="20350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657" anchor="b">
              <a:no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+mn-lt"/>
                  <a:ea typeface="Gulim" pitchFamily="34" charset="-127"/>
                  <a:cs typeface="Arial" panose="020B0604020202020204" pitchFamily="34" charset="0"/>
                </a:rPr>
                <a:t>Categories</a:t>
              </a:r>
            </a:p>
          </p:txBody>
        </p:sp>
        <p:cxnSp>
          <p:nvCxnSpPr>
            <p:cNvPr id="83" name="AutoShape 70"/>
            <p:cNvCxnSpPr>
              <a:cxnSpLocks noChangeShapeType="1"/>
            </p:cNvCxnSpPr>
            <p:nvPr/>
          </p:nvCxnSpPr>
          <p:spPr bwMode="auto">
            <a:xfrm>
              <a:off x="1511317" y="1439159"/>
              <a:ext cx="1269508" cy="0"/>
            </a:xfrm>
            <a:prstGeom prst="straightConnector1">
              <a:avLst/>
            </a:prstGeom>
            <a:ln w="9525">
              <a:solidFill>
                <a:schemeClr val="tx2"/>
              </a:solidFill>
              <a:headEnd/>
              <a:tailEnd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933657F-7ABA-46B2-BA69-602484DA1C9A}"/>
              </a:ext>
            </a:extLst>
          </p:cNvPr>
          <p:cNvGrpSpPr/>
          <p:nvPr/>
        </p:nvGrpSpPr>
        <p:grpSpPr>
          <a:xfrm>
            <a:off x="2316852" y="912279"/>
            <a:ext cx="2257296" cy="204790"/>
            <a:chOff x="2724406" y="1224625"/>
            <a:chExt cx="2258454" cy="203505"/>
          </a:xfrm>
        </p:grpSpPr>
        <p:sp>
          <p:nvSpPr>
            <p:cNvPr id="104" name="AutoShape 14"/>
            <p:cNvSpPr>
              <a:spLocks noChangeArrowheads="1"/>
            </p:cNvSpPr>
            <p:nvPr/>
          </p:nvSpPr>
          <p:spPr bwMode="gray">
            <a:xfrm>
              <a:off x="2776690" y="1224625"/>
              <a:ext cx="2206170" cy="20350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657" anchor="b">
              <a:spAutoFit/>
            </a:bodyPr>
            <a:lstStyle/>
            <a:p>
              <a:r>
                <a:rPr lang="en-US" altLang="ko-KR" sz="1200" b="1" dirty="0">
                  <a:solidFill>
                    <a:schemeClr val="tx2"/>
                  </a:solidFill>
                  <a:latin typeface="+mn-lt"/>
                  <a:ea typeface="Gulim" pitchFamily="34" charset="-127"/>
                  <a:cs typeface="Arial" panose="020B0604020202020204" pitchFamily="34" charset="0"/>
                </a:rPr>
                <a:t>Drivers</a:t>
              </a:r>
            </a:p>
          </p:txBody>
        </p:sp>
        <p:cxnSp>
          <p:nvCxnSpPr>
            <p:cNvPr id="105" name="AutoShape 70"/>
            <p:cNvCxnSpPr>
              <a:cxnSpLocks noChangeShapeType="1"/>
            </p:cNvCxnSpPr>
            <p:nvPr/>
          </p:nvCxnSpPr>
          <p:spPr bwMode="auto">
            <a:xfrm>
              <a:off x="2724406" y="1427949"/>
              <a:ext cx="1840357" cy="0"/>
            </a:xfrm>
            <a:prstGeom prst="straightConnector1">
              <a:avLst/>
            </a:prstGeom>
            <a:ln w="9525">
              <a:solidFill>
                <a:schemeClr val="tx2"/>
              </a:solidFill>
              <a:headEnd/>
              <a:tailEnd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2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345739" y="4990558"/>
            <a:ext cx="2349509" cy="20930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100" dirty="0">
                <a:latin typeface="+mn-lt"/>
                <a:cs typeface="Arial" panose="020B0604020202020204" pitchFamily="34" charset="0"/>
              </a:rPr>
              <a:t>Supply</a:t>
            </a:r>
            <a:r>
              <a:rPr lang="en-US" sz="1100" dirty="0">
                <a:cs typeface="Arial" panose="020B0604020202020204" pitchFamily="34" charset="0"/>
              </a:rPr>
              <a:t> Base/ Warehouse Cost</a:t>
            </a:r>
          </a:p>
        </p:txBody>
      </p:sp>
      <p:cxnSp>
        <p:nvCxnSpPr>
          <p:cNvPr id="253" name="AutoShape 70">
            <a:extLst>
              <a:ext uri="{FF2B5EF4-FFF2-40B4-BE49-F238E27FC236}">
                <a16:creationId xmlns:a16="http://schemas.microsoft.com/office/drawing/2014/main" id="{BD04363E-DE29-4DD6-B631-3CA07FEC5B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82437" y="1127344"/>
            <a:ext cx="1497013" cy="1588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AutoShape 70">
            <a:extLst>
              <a:ext uri="{FF2B5EF4-FFF2-40B4-BE49-F238E27FC236}">
                <a16:creationId xmlns:a16="http://schemas.microsoft.com/office/drawing/2014/main" id="{2F125807-45C2-4472-95F5-ADB09CB353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6596" y="1125540"/>
            <a:ext cx="5799027" cy="0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C11668-7F3B-4E3E-8BA7-92C79600E5D3}"/>
              </a:ext>
            </a:extLst>
          </p:cNvPr>
          <p:cNvSpPr txBox="1">
            <a:spLocks/>
          </p:cNvSpPr>
          <p:nvPr/>
        </p:nvSpPr>
        <p:spPr>
          <a:xfrm>
            <a:off x="8801100" y="195508"/>
            <a:ext cx="2716640" cy="21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GB" sz="1200" b="1" dirty="0">
                <a:solidFill>
                  <a:schemeClr val="accent3"/>
                </a:solidFill>
              </a:rPr>
              <a:t>Projected Annual Savings / </a:t>
            </a:r>
            <a:r>
              <a:rPr lang="en-GB" sz="1200" b="1" dirty="0">
                <a:solidFill>
                  <a:srgbClr val="FFC000"/>
                </a:solidFill>
              </a:rPr>
              <a:t>2020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E6B135-1B84-457B-9217-6E77DFE7B7C9}"/>
              </a:ext>
            </a:extLst>
          </p:cNvPr>
          <p:cNvSpPr txBox="1">
            <a:spLocks/>
          </p:cNvSpPr>
          <p:nvPr/>
        </p:nvSpPr>
        <p:spPr>
          <a:xfrm>
            <a:off x="8801100" y="502306"/>
            <a:ext cx="2740053" cy="21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 algn="ctr">
              <a:buNone/>
            </a:pPr>
            <a:r>
              <a:rPr lang="en-GB" sz="1200" b="1" dirty="0">
                <a:solidFill>
                  <a:schemeClr val="accent3"/>
                </a:solidFill>
              </a:rPr>
              <a:t>$6.5M /</a:t>
            </a:r>
            <a:r>
              <a:rPr lang="en-GB" sz="1200" b="1" dirty="0">
                <a:solidFill>
                  <a:srgbClr val="FFC000"/>
                </a:solidFill>
              </a:rPr>
              <a:t> $4.9M </a:t>
            </a:r>
            <a:r>
              <a:rPr lang="en-GB" sz="1200" b="1" dirty="0">
                <a:solidFill>
                  <a:schemeClr val="tx1">
                    <a:lumMod val="50000"/>
                  </a:schemeClr>
                </a:solidFill>
              </a:rPr>
              <a:t>($1.23M for 3months)  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91896201-8FAD-4B2F-8E8C-71A0A6914F2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08127" y="3317079"/>
            <a:ext cx="1611313" cy="156330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Move to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Ladol</a:t>
            </a: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marL="131763" algn="ctr" defTabSz="913526">
              <a:buClr>
                <a:schemeClr val="tx2"/>
              </a:buClr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(With Bonga) 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2AC129-292E-4489-86B1-D9F8B44AD88A}"/>
              </a:ext>
            </a:extLst>
          </p:cNvPr>
          <p:cNvCxnSpPr>
            <a:cxnSpLocks/>
          </p:cNvCxnSpPr>
          <p:nvPr/>
        </p:nvCxnSpPr>
        <p:spPr>
          <a:xfrm flipV="1">
            <a:off x="531424" y="4936624"/>
            <a:ext cx="11009729" cy="29908"/>
          </a:xfrm>
          <a:prstGeom prst="line">
            <a:avLst/>
          </a:prstGeom>
          <a:ln w="63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F185D73-469C-44B2-8A32-53722ADA450C}"/>
              </a:ext>
            </a:extLst>
          </p:cNvPr>
          <p:cNvCxnSpPr>
            <a:cxnSpLocks/>
          </p:cNvCxnSpPr>
          <p:nvPr/>
        </p:nvCxnSpPr>
        <p:spPr>
          <a:xfrm flipH="1">
            <a:off x="631947" y="3261406"/>
            <a:ext cx="110647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920424-0E6B-4A19-BA2F-4194C5D08331}"/>
              </a:ext>
            </a:extLst>
          </p:cNvPr>
          <p:cNvCxnSpPr/>
          <p:nvPr/>
        </p:nvCxnSpPr>
        <p:spPr>
          <a:xfrm>
            <a:off x="4886325" y="1258939"/>
            <a:ext cx="0" cy="55836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FD249-184B-406B-A6E1-E749921D60E7}"/>
              </a:ext>
            </a:extLst>
          </p:cNvPr>
          <p:cNvCxnSpPr/>
          <p:nvPr/>
        </p:nvCxnSpPr>
        <p:spPr>
          <a:xfrm>
            <a:off x="6410325" y="1249363"/>
            <a:ext cx="0" cy="56086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36AF5A-0BDE-44FD-8626-DE123E9C6BC8}"/>
              </a:ext>
            </a:extLst>
          </p:cNvPr>
          <p:cNvSpPr/>
          <p:nvPr/>
        </p:nvSpPr>
        <p:spPr>
          <a:xfrm>
            <a:off x="6439756" y="3313515"/>
            <a:ext cx="557846" cy="128268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4BB79-5972-4895-8053-99367171C9DD}"/>
              </a:ext>
            </a:extLst>
          </p:cNvPr>
          <p:cNvSpPr txBox="1"/>
          <p:nvPr/>
        </p:nvSpPr>
        <p:spPr>
          <a:xfrm>
            <a:off x="7100712" y="3782777"/>
            <a:ext cx="12734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4.9M p.a.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73E5C8-3519-4419-9283-6C21B40B7BE4}"/>
              </a:ext>
            </a:extLst>
          </p:cNvPr>
          <p:cNvSpPr/>
          <p:nvPr/>
        </p:nvSpPr>
        <p:spPr>
          <a:xfrm>
            <a:off x="6436977" y="5430820"/>
            <a:ext cx="557845" cy="53001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DA1D-1EE5-4D28-A0BE-B03C3088C3DC}"/>
              </a:ext>
            </a:extLst>
          </p:cNvPr>
          <p:cNvSpPr txBox="1"/>
          <p:nvPr/>
        </p:nvSpPr>
        <p:spPr>
          <a:xfrm>
            <a:off x="7159953" y="5481207"/>
            <a:ext cx="1117262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1.7M p.a.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A5FE6A2-76EC-495E-857F-2E448C1DA81C}"/>
              </a:ext>
            </a:extLst>
          </p:cNvPr>
          <p:cNvSpPr/>
          <p:nvPr/>
        </p:nvSpPr>
        <p:spPr>
          <a:xfrm>
            <a:off x="6426522" y="1159736"/>
            <a:ext cx="652585" cy="205694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72A330-8516-4D97-82A7-3789CC232EF4}"/>
              </a:ext>
            </a:extLst>
          </p:cNvPr>
          <p:cNvSpPr txBox="1"/>
          <p:nvPr/>
        </p:nvSpPr>
        <p:spPr>
          <a:xfrm>
            <a:off x="7153954" y="2093616"/>
            <a:ext cx="148712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8.2M p.a.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329FB54-F230-432F-A755-89478FBC6C68}"/>
              </a:ext>
            </a:extLst>
          </p:cNvPr>
          <p:cNvGrpSpPr/>
          <p:nvPr/>
        </p:nvGrpSpPr>
        <p:grpSpPr>
          <a:xfrm>
            <a:off x="2095095" y="1132715"/>
            <a:ext cx="4306206" cy="2081920"/>
            <a:chOff x="2085067" y="1333208"/>
            <a:chExt cx="4306206" cy="2426028"/>
          </a:xfrm>
        </p:grpSpPr>
        <p:sp>
          <p:nvSpPr>
            <p:cNvPr id="315" name="Rectangle 24">
              <a:extLst>
                <a:ext uri="{FF2B5EF4-FFF2-40B4-BE49-F238E27FC236}">
                  <a16:creationId xmlns:a16="http://schemas.microsoft.com/office/drawing/2014/main" id="{932C2F56-8B67-474A-8872-AA513000893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42360" y="1333208"/>
              <a:ext cx="1068733" cy="1230973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200" dirty="0">
                  <a:latin typeface="+mn-lt"/>
                  <a:cs typeface="Arial" panose="020B0604020202020204" pitchFamily="34" charset="0"/>
                </a:rPr>
                <a:t>Cost of Supply Base Use</a:t>
              </a:r>
            </a:p>
          </p:txBody>
        </p:sp>
        <p:sp>
          <p:nvSpPr>
            <p:cNvPr id="98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3603955" y="1343236"/>
              <a:ext cx="1090537" cy="36120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100" dirty="0">
                  <a:latin typeface="+mn-lt"/>
                  <a:cs typeface="Arial" panose="020B0604020202020204" pitchFamily="34" charset="0"/>
                </a:rPr>
                <a:t>Supply Base Rental Cost</a:t>
              </a:r>
            </a:p>
          </p:txBody>
        </p:sp>
        <p:sp>
          <p:nvSpPr>
            <p:cNvPr id="101" name="Rectangle 24">
              <a:extLst>
                <a:ext uri="{FF2B5EF4-FFF2-40B4-BE49-F238E27FC236}">
                  <a16:creationId xmlns:a16="http://schemas.microsoft.com/office/drawing/2014/main" id="{362FE632-6768-43DB-B07A-AE519B74B4F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3594701" y="1771560"/>
              <a:ext cx="1103590" cy="34185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100" dirty="0">
                  <a:latin typeface="+mn-lt"/>
                  <a:cs typeface="Arial" panose="020B0604020202020204" pitchFamily="34" charset="0"/>
                </a:rPr>
                <a:t>Port Charges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68FF0D-F71A-418C-A62F-C64B882C29AF}"/>
                </a:ext>
              </a:extLst>
            </p:cNvPr>
            <p:cNvSpPr txBox="1"/>
            <p:nvPr/>
          </p:nvSpPr>
          <p:spPr>
            <a:xfrm>
              <a:off x="4915780" y="3400588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0.636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462EFD-85C1-4081-9058-AF30B3413F8A}"/>
                </a:ext>
              </a:extLst>
            </p:cNvPr>
            <p:cNvSpPr txBox="1"/>
            <p:nvPr/>
          </p:nvSpPr>
          <p:spPr>
            <a:xfrm>
              <a:off x="4920880" y="1759873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1.602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1E785F-03F8-440A-8CB0-1FABE9C05175}"/>
                </a:ext>
              </a:extLst>
            </p:cNvPr>
            <p:cNvSpPr txBox="1"/>
            <p:nvPr/>
          </p:nvSpPr>
          <p:spPr>
            <a:xfrm>
              <a:off x="4914900" y="1367407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1.681</a:t>
              </a: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2287532F-7B98-4156-8F66-2B532F0957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3598227" y="2654382"/>
              <a:ext cx="1099255" cy="32848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100" dirty="0">
                  <a:latin typeface="+mn-lt"/>
                  <a:cs typeface="Arial" panose="020B0604020202020204" pitchFamily="34" charset="0"/>
                </a:rPr>
                <a:t>Vessel Hire Cost</a:t>
              </a:r>
            </a:p>
          </p:txBody>
        </p:sp>
        <p:sp>
          <p:nvSpPr>
            <p:cNvPr id="69" name="Rectangle 24">
              <a:extLst>
                <a:ext uri="{FF2B5EF4-FFF2-40B4-BE49-F238E27FC236}">
                  <a16:creationId xmlns:a16="http://schemas.microsoft.com/office/drawing/2014/main" id="{58F759CC-09C8-4E21-A242-555DD3A7758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48415" y="2652735"/>
              <a:ext cx="1074678" cy="1094844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200" dirty="0">
                  <a:latin typeface="+mn-lt"/>
                  <a:cs typeface="Arial" panose="020B0604020202020204" pitchFamily="34" charset="0"/>
                </a:rPr>
                <a:t>Vessel Related Cost</a:t>
              </a:r>
            </a:p>
          </p:txBody>
        </p:sp>
        <p:sp>
          <p:nvSpPr>
            <p:cNvPr id="73" name="Rectangle 24">
              <a:extLst>
                <a:ext uri="{FF2B5EF4-FFF2-40B4-BE49-F238E27FC236}">
                  <a16:creationId xmlns:a16="http://schemas.microsoft.com/office/drawing/2014/main" id="{4B877A12-6504-4E04-9C7A-0A5C8EBD1D5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3601705" y="2220736"/>
              <a:ext cx="1103590" cy="33509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100" dirty="0">
                  <a:latin typeface="+mn-lt"/>
                  <a:cs typeface="Arial" panose="020B0604020202020204" pitchFamily="34" charset="0"/>
                </a:rPr>
                <a:t>Base Mgt Cost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E7FEF1E-012C-45E3-B73C-DA5747980509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3595237" y="3083558"/>
              <a:ext cx="1099255" cy="23962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200" dirty="0">
                  <a:latin typeface="+mn-lt"/>
                  <a:cs typeface="Arial" panose="020B0604020202020204" pitchFamily="34" charset="0"/>
                </a:rPr>
                <a:t>Fuel Cost</a:t>
              </a:r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315460B-9A59-4DAC-8F1D-820D8ECC961F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3594371" y="3416035"/>
              <a:ext cx="1099255" cy="33056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100" dirty="0">
                  <a:latin typeface="+mn-lt"/>
                  <a:cs typeface="Arial" panose="020B0604020202020204" pitchFamily="34" charset="0"/>
                </a:rPr>
                <a:t>Security Vessel (Escort) Cost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933EB86-48BA-4D37-AC44-2E6C35887C82}"/>
                </a:ext>
              </a:extLst>
            </p:cNvPr>
            <p:cNvGrpSpPr/>
            <p:nvPr/>
          </p:nvGrpSpPr>
          <p:grpSpPr>
            <a:xfrm>
              <a:off x="2085067" y="2141550"/>
              <a:ext cx="270430" cy="1142377"/>
              <a:chOff x="2085067" y="2141550"/>
              <a:chExt cx="270430" cy="1142377"/>
            </a:xfrm>
          </p:grpSpPr>
          <p:cxnSp>
            <p:nvCxnSpPr>
              <p:cNvPr id="291" name="AutoShape 6">
                <a:extLst>
                  <a:ext uri="{FF2B5EF4-FFF2-40B4-BE49-F238E27FC236}">
                    <a16:creationId xmlns:a16="http://schemas.microsoft.com/office/drawing/2014/main" id="{0EF39165-4AA2-4E0B-8721-40F36B601E45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16200000" flipH="1">
                <a:off x="1715308" y="2656872"/>
                <a:ext cx="1135731" cy="118380"/>
              </a:xfrm>
              <a:prstGeom prst="bentConnector2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E6E3EC7-12EE-4C2D-99CD-F11DEB8500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19326" y="2141550"/>
                <a:ext cx="136171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8900F9-43BC-4C9B-BCFE-FA302E398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5067" y="2717530"/>
                <a:ext cx="138915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B2D1871-8382-4331-94D4-B59550D6617D}"/>
                </a:ext>
              </a:extLst>
            </p:cNvPr>
            <p:cNvGrpSpPr/>
            <p:nvPr/>
          </p:nvGrpSpPr>
          <p:grpSpPr>
            <a:xfrm>
              <a:off x="3411085" y="1439167"/>
              <a:ext cx="210757" cy="928867"/>
              <a:chOff x="3431190" y="1439167"/>
              <a:chExt cx="190657" cy="928867"/>
            </a:xfrm>
          </p:grpSpPr>
          <p:cxnSp>
            <p:nvCxnSpPr>
              <p:cNvPr id="107" name="AutoShape 6">
                <a:extLst>
                  <a:ext uri="{FF2B5EF4-FFF2-40B4-BE49-F238E27FC236}">
                    <a16:creationId xmlns:a16="http://schemas.microsoft.com/office/drawing/2014/main" id="{231AFF2C-3599-4087-A2E7-5739D7CEC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16200000" flipH="1">
                <a:off x="3093425" y="1839613"/>
                <a:ext cx="920957" cy="135886"/>
              </a:xfrm>
              <a:prstGeom prst="bentConnector2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0EA5F96-C1D5-44BA-9919-80769DFBF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5959" y="1439167"/>
                <a:ext cx="127560" cy="59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CE374EE-BDEF-4787-A9FF-AFA211DB4838}"/>
                  </a:ext>
                </a:extLst>
              </p:cNvPr>
              <p:cNvCxnSpPr>
                <a:cxnSpLocks/>
                <a:stCxn id="101" idx="1"/>
                <a:endCxn id="315" idx="3"/>
              </p:cNvCxnSpPr>
              <p:nvPr/>
            </p:nvCxnSpPr>
            <p:spPr>
              <a:xfrm flipH="1">
                <a:off x="3431190" y="1942489"/>
                <a:ext cx="166097" cy="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77E278A-913D-4945-A4B8-2E78AAA73F74}"/>
                </a:ext>
              </a:extLst>
            </p:cNvPr>
            <p:cNvGrpSpPr/>
            <p:nvPr/>
          </p:nvGrpSpPr>
          <p:grpSpPr>
            <a:xfrm>
              <a:off x="3410764" y="2710822"/>
              <a:ext cx="202435" cy="928901"/>
              <a:chOff x="3411084" y="1339273"/>
              <a:chExt cx="202435" cy="928901"/>
            </a:xfrm>
          </p:grpSpPr>
          <p:cxnSp>
            <p:nvCxnSpPr>
              <p:cNvPr id="140" name="AutoShape 6">
                <a:extLst>
                  <a:ext uri="{FF2B5EF4-FFF2-40B4-BE49-F238E27FC236}">
                    <a16:creationId xmlns:a16="http://schemas.microsoft.com/office/drawing/2014/main" id="{829854CB-DA92-40D3-ABD8-39161B82584D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16200000" flipH="1">
                <a:off x="3082542" y="1739753"/>
                <a:ext cx="920957" cy="135886"/>
              </a:xfrm>
              <a:prstGeom prst="bentConnector2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884B6F4-4E79-4662-BFFA-17188F386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5959" y="1339273"/>
                <a:ext cx="127560" cy="59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C4E7FFB-CDF0-4C00-9541-F2DA661E7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11084" y="1836522"/>
                <a:ext cx="183607" cy="19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D12413C-66C3-4A81-836F-7C99E3C8EC87}"/>
                </a:ext>
              </a:extLst>
            </p:cNvPr>
            <p:cNvSpPr txBox="1"/>
            <p:nvPr/>
          </p:nvSpPr>
          <p:spPr>
            <a:xfrm>
              <a:off x="4912051" y="2184133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0.336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9BB437B-8558-4AA0-A79E-AC60AEF16BA4}"/>
                </a:ext>
              </a:extLst>
            </p:cNvPr>
            <p:cNvSpPr txBox="1"/>
            <p:nvPr/>
          </p:nvSpPr>
          <p:spPr>
            <a:xfrm>
              <a:off x="4924427" y="2600648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D9F189F-2796-4DF4-9C99-DADD503781C2}"/>
                </a:ext>
              </a:extLst>
            </p:cNvPr>
            <p:cNvSpPr txBox="1"/>
            <p:nvPr/>
          </p:nvSpPr>
          <p:spPr>
            <a:xfrm>
              <a:off x="4918584" y="3014125"/>
              <a:ext cx="1466846" cy="358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2.3725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294F6A2-F238-4405-802F-A9806317B0C4}"/>
              </a:ext>
            </a:extLst>
          </p:cNvPr>
          <p:cNvGrpSpPr/>
          <p:nvPr/>
        </p:nvGrpSpPr>
        <p:grpSpPr>
          <a:xfrm>
            <a:off x="2084632" y="3308430"/>
            <a:ext cx="4300945" cy="1614635"/>
            <a:chOff x="2085067" y="1404991"/>
            <a:chExt cx="4300945" cy="2383176"/>
          </a:xfrm>
        </p:grpSpPr>
        <p:sp>
          <p:nvSpPr>
            <p:cNvPr id="194" name="Rectangle 24">
              <a:extLst>
                <a:ext uri="{FF2B5EF4-FFF2-40B4-BE49-F238E27FC236}">
                  <a16:creationId xmlns:a16="http://schemas.microsoft.com/office/drawing/2014/main" id="{F02F7049-544D-46A9-B0EC-8FFDE543D9A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80081" y="1404991"/>
              <a:ext cx="2324008" cy="531832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050" dirty="0">
                  <a:latin typeface="+mn-lt"/>
                  <a:cs typeface="Arial" panose="020B0604020202020204" pitchFamily="34" charset="0"/>
                </a:rPr>
                <a:t>Supply Base/ Warehouse Cost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FABAB23-70AC-40BD-9F26-B55D8FABA66B}"/>
                </a:ext>
              </a:extLst>
            </p:cNvPr>
            <p:cNvSpPr txBox="1"/>
            <p:nvPr/>
          </p:nvSpPr>
          <p:spPr>
            <a:xfrm>
              <a:off x="4893163" y="2923781"/>
              <a:ext cx="1466846" cy="386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1.4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3A2953C-9635-4CD2-B250-DEFE90A4455C}"/>
                </a:ext>
              </a:extLst>
            </p:cNvPr>
            <p:cNvSpPr txBox="1"/>
            <p:nvPr/>
          </p:nvSpPr>
          <p:spPr>
            <a:xfrm>
              <a:off x="4922514" y="1417757"/>
              <a:ext cx="1463498" cy="4542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0.7</a:t>
              </a:r>
            </a:p>
          </p:txBody>
        </p:sp>
        <p:sp>
          <p:nvSpPr>
            <p:cNvPr id="199" name="Rectangle 24">
              <a:extLst>
                <a:ext uri="{FF2B5EF4-FFF2-40B4-BE49-F238E27FC236}">
                  <a16:creationId xmlns:a16="http://schemas.microsoft.com/office/drawing/2014/main" id="{11AADD45-7841-42E4-8D71-2358D2B7758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3632305" y="2093783"/>
              <a:ext cx="1099255" cy="32848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latin typeface="+mn-lt"/>
                  <a:cs typeface="Arial" panose="020B0604020202020204" pitchFamily="34" charset="0"/>
                </a:rPr>
                <a:t>Vessel Hire Cost</a:t>
              </a:r>
            </a:p>
          </p:txBody>
        </p:sp>
        <p:sp>
          <p:nvSpPr>
            <p:cNvPr id="200" name="Rectangle 24">
              <a:extLst>
                <a:ext uri="{FF2B5EF4-FFF2-40B4-BE49-F238E27FC236}">
                  <a16:creationId xmlns:a16="http://schemas.microsoft.com/office/drawing/2014/main" id="{2149D486-29D3-4D1E-A9AA-956023EFC8F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74613" y="2102415"/>
              <a:ext cx="1074678" cy="1135731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sz="1000" dirty="0">
                  <a:latin typeface="+mn-lt"/>
                  <a:cs typeface="Arial" panose="020B0604020202020204" pitchFamily="34" charset="0"/>
                </a:rPr>
                <a:t>Vessel Related Cost</a:t>
              </a:r>
            </a:p>
          </p:txBody>
        </p:sp>
        <p:sp>
          <p:nvSpPr>
            <p:cNvPr id="202" name="Rectangle 24">
              <a:extLst>
                <a:ext uri="{FF2B5EF4-FFF2-40B4-BE49-F238E27FC236}">
                  <a16:creationId xmlns:a16="http://schemas.microsoft.com/office/drawing/2014/main" id="{50638212-42B5-47B0-B812-53FB7D735179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3632158" y="2489550"/>
              <a:ext cx="1099255" cy="313713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latin typeface="+mn-lt"/>
                  <a:cs typeface="Arial" panose="020B0604020202020204" pitchFamily="34" charset="0"/>
                </a:rPr>
                <a:t>Fuel Cost</a:t>
              </a:r>
            </a:p>
          </p:txBody>
        </p:sp>
        <p:sp>
          <p:nvSpPr>
            <p:cNvPr id="203" name="Rectangle 24">
              <a:extLst>
                <a:ext uri="{FF2B5EF4-FFF2-40B4-BE49-F238E27FC236}">
                  <a16:creationId xmlns:a16="http://schemas.microsoft.com/office/drawing/2014/main" id="{7202C7A0-6EF8-4F63-985F-BB1BC3715F48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3620044" y="2851203"/>
              <a:ext cx="1099255" cy="388956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46649" tIns="46649" rIns="46649" bIns="46649" anchor="ctr">
              <a:no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000" dirty="0">
                  <a:latin typeface="+mn-lt"/>
                  <a:cs typeface="Arial" panose="020B0604020202020204" pitchFamily="34" charset="0"/>
                </a:rPr>
                <a:t>Port Charges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C1738B1-7A11-459E-9458-693B9149E050}"/>
                </a:ext>
              </a:extLst>
            </p:cNvPr>
            <p:cNvGrpSpPr/>
            <p:nvPr/>
          </p:nvGrpSpPr>
          <p:grpSpPr>
            <a:xfrm>
              <a:off x="2085067" y="1627048"/>
              <a:ext cx="322201" cy="2161119"/>
              <a:chOff x="2085067" y="1627048"/>
              <a:chExt cx="322201" cy="2161119"/>
            </a:xfrm>
          </p:grpSpPr>
          <p:cxnSp>
            <p:nvCxnSpPr>
              <p:cNvPr id="216" name="AutoShape 6">
                <a:extLst>
                  <a:ext uri="{FF2B5EF4-FFF2-40B4-BE49-F238E27FC236}">
                    <a16:creationId xmlns:a16="http://schemas.microsoft.com/office/drawing/2014/main" id="{83EA26AB-7823-4F2B-A846-104BE37003FE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16200000" flipH="1">
                <a:off x="1251879" y="2632777"/>
                <a:ext cx="2148642" cy="162137"/>
              </a:xfrm>
              <a:prstGeom prst="bentConnector3">
                <a:avLst>
                  <a:gd name="adj1" fmla="val 89198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26BF311-B2FE-43FA-96F3-EE4C0E7C5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3305" y="1627048"/>
                <a:ext cx="136171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818EA2A-E30C-4A88-8CEF-AD0B15111E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5067" y="2651502"/>
                <a:ext cx="138915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C1A6436-E3FF-447C-8EBF-4BE0B5902BD0}"/>
                </a:ext>
              </a:extLst>
            </p:cNvPr>
            <p:cNvGrpSpPr/>
            <p:nvPr/>
          </p:nvGrpSpPr>
          <p:grpSpPr>
            <a:xfrm>
              <a:off x="3389472" y="2194274"/>
              <a:ext cx="267345" cy="928868"/>
              <a:chOff x="3389792" y="822725"/>
              <a:chExt cx="267345" cy="928868"/>
            </a:xfrm>
          </p:grpSpPr>
          <p:cxnSp>
            <p:nvCxnSpPr>
              <p:cNvPr id="210" name="AutoShape 6">
                <a:extLst>
                  <a:ext uri="{FF2B5EF4-FFF2-40B4-BE49-F238E27FC236}">
                    <a16:creationId xmlns:a16="http://schemas.microsoft.com/office/drawing/2014/main" id="{16523BE3-BB78-43A4-A99D-31FEF5563D6E}"/>
                  </a:ext>
                </a:extLst>
              </p:cNvPr>
              <p:cNvCxnSpPr>
                <a:cxnSpLocks noChangeShapeType="1"/>
              </p:cNvCxnSpPr>
              <p:nvPr/>
            </p:nvCxnSpPr>
            <p:spPr bwMode="gray">
              <a:xfrm rot="16200000" flipH="1">
                <a:off x="3128715" y="1223171"/>
                <a:ext cx="920958" cy="135886"/>
              </a:xfrm>
              <a:prstGeom prst="bentConnector2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8166A70-817A-47E4-86F9-CAED06951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21249" y="822725"/>
                <a:ext cx="127560" cy="59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993E7D-1667-4BA4-B5A9-6B2D61802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9792" y="1274857"/>
                <a:ext cx="183607" cy="193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E146E51-C488-4E91-8667-7C1B1DB9454A}"/>
                </a:ext>
              </a:extLst>
            </p:cNvPr>
            <p:cNvSpPr txBox="1"/>
            <p:nvPr/>
          </p:nvSpPr>
          <p:spPr>
            <a:xfrm>
              <a:off x="4893163" y="2058930"/>
              <a:ext cx="1466846" cy="386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1.6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97BE590-3F12-4600-8669-0685224A60C7}"/>
                </a:ext>
              </a:extLst>
            </p:cNvPr>
            <p:cNvSpPr txBox="1"/>
            <p:nvPr/>
          </p:nvSpPr>
          <p:spPr>
            <a:xfrm>
              <a:off x="4900166" y="2499494"/>
              <a:ext cx="1466846" cy="386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1.2</a:t>
              </a:r>
            </a:p>
          </p:txBody>
        </p:sp>
      </p:grpSp>
      <p:sp>
        <p:nvSpPr>
          <p:cNvPr id="219" name="Rectangle 24">
            <a:extLst>
              <a:ext uri="{FF2B5EF4-FFF2-40B4-BE49-F238E27FC236}">
                <a16:creationId xmlns:a16="http://schemas.microsoft.com/office/drawing/2014/main" id="{84FCCA71-40BE-4E8A-A04D-5E48AFB291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384764" y="4651034"/>
            <a:ext cx="2334791" cy="240621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Materials Movement Cost (One off)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67BC1CD-FF1E-4E66-BA04-C7C751AF1694}"/>
              </a:ext>
            </a:extLst>
          </p:cNvPr>
          <p:cNvSpPr txBox="1"/>
          <p:nvPr/>
        </p:nvSpPr>
        <p:spPr>
          <a:xfrm>
            <a:off x="4906972" y="4660164"/>
            <a:ext cx="146684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0.72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57CAEAD-9315-4AE0-A16A-B64709797878}"/>
              </a:ext>
            </a:extLst>
          </p:cNvPr>
          <p:cNvSpPr txBox="1"/>
          <p:nvPr/>
        </p:nvSpPr>
        <p:spPr>
          <a:xfrm>
            <a:off x="4912051" y="6596479"/>
            <a:ext cx="142747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0.8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D5F987A-36FC-4FFF-8A6B-4DA6D1A8A631}"/>
              </a:ext>
            </a:extLst>
          </p:cNvPr>
          <p:cNvCxnSpPr>
            <a:cxnSpLocks/>
          </p:cNvCxnSpPr>
          <p:nvPr/>
        </p:nvCxnSpPr>
        <p:spPr>
          <a:xfrm flipH="1">
            <a:off x="2242817" y="4151614"/>
            <a:ext cx="13617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3C68896-DD16-4409-9B34-CC8C86C3B4C9}"/>
              </a:ext>
            </a:extLst>
          </p:cNvPr>
          <p:cNvCxnSpPr/>
          <p:nvPr/>
        </p:nvCxnSpPr>
        <p:spPr>
          <a:xfrm>
            <a:off x="6505733" y="4755684"/>
            <a:ext cx="59328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5C518B5-FA49-4E5B-B581-C3CA232F6651}"/>
              </a:ext>
            </a:extLst>
          </p:cNvPr>
          <p:cNvCxnSpPr/>
          <p:nvPr/>
        </p:nvCxnSpPr>
        <p:spPr>
          <a:xfrm>
            <a:off x="6505733" y="6641749"/>
            <a:ext cx="593285" cy="65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DAA12108-738C-450F-80DA-BC2C33665566}"/>
              </a:ext>
            </a:extLst>
          </p:cNvPr>
          <p:cNvSpPr txBox="1"/>
          <p:nvPr/>
        </p:nvSpPr>
        <p:spPr>
          <a:xfrm>
            <a:off x="7159777" y="4554810"/>
            <a:ext cx="111727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FF"/>
                </a:highlight>
              </a:rPr>
              <a:t>One off cost.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6673B36-085D-4D43-A1A1-3B0CE3EE5C48}"/>
              </a:ext>
            </a:extLst>
          </p:cNvPr>
          <p:cNvSpPr txBox="1"/>
          <p:nvPr/>
        </p:nvSpPr>
        <p:spPr>
          <a:xfrm>
            <a:off x="7149528" y="6523523"/>
            <a:ext cx="1117263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FF"/>
                </a:highlight>
              </a:rPr>
              <a:t>One off cost.</a:t>
            </a:r>
          </a:p>
        </p:txBody>
      </p:sp>
      <p:sp>
        <p:nvSpPr>
          <p:cNvPr id="275" name="Rectangle 24">
            <a:extLst>
              <a:ext uri="{FF2B5EF4-FFF2-40B4-BE49-F238E27FC236}">
                <a16:creationId xmlns:a16="http://schemas.microsoft.com/office/drawing/2014/main" id="{DAFCB966-8549-4BB2-813C-6E898BA1A3F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316852" y="6608885"/>
            <a:ext cx="2353185" cy="22557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Warehouse Upgrade Cost (One off)</a:t>
            </a:r>
          </a:p>
        </p:txBody>
      </p:sp>
      <p:sp>
        <p:nvSpPr>
          <p:cNvPr id="279" name="Rectangle 24">
            <a:extLst>
              <a:ext uri="{FF2B5EF4-FFF2-40B4-BE49-F238E27FC236}">
                <a16:creationId xmlns:a16="http://schemas.microsoft.com/office/drawing/2014/main" id="{C3CAFA92-58E2-4D12-B48F-708AD933D92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324539" y="6359329"/>
            <a:ext cx="2360773" cy="19304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Materials Movement Cost (One off)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F1B2EEC-48F4-404D-9C45-257658A13EAB}"/>
              </a:ext>
            </a:extLst>
          </p:cNvPr>
          <p:cNvSpPr txBox="1"/>
          <p:nvPr/>
        </p:nvSpPr>
        <p:spPr>
          <a:xfrm>
            <a:off x="7159777" y="6190781"/>
            <a:ext cx="1117263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FF"/>
                </a:highlight>
              </a:rPr>
              <a:t>One off cost.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3258FB69-61A1-49B8-B3EC-B6ABC9C82DDC}"/>
              </a:ext>
            </a:extLst>
          </p:cNvPr>
          <p:cNvCxnSpPr/>
          <p:nvPr/>
        </p:nvCxnSpPr>
        <p:spPr>
          <a:xfrm>
            <a:off x="6462743" y="6373493"/>
            <a:ext cx="593285" cy="65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AutoShape 6">
            <a:extLst>
              <a:ext uri="{FF2B5EF4-FFF2-40B4-BE49-F238E27FC236}">
                <a16:creationId xmlns:a16="http://schemas.microsoft.com/office/drawing/2014/main" id="{641D666D-A1C0-4EBF-AAC5-6250EFB5E084}"/>
              </a:ext>
            </a:extLst>
          </p:cNvPr>
          <p:cNvCxnSpPr>
            <a:cxnSpLocks noChangeShapeType="1"/>
            <a:endCxn id="275" idx="1"/>
          </p:cNvCxnSpPr>
          <p:nvPr/>
        </p:nvCxnSpPr>
        <p:spPr bwMode="gray">
          <a:xfrm rot="16200000" flipH="1">
            <a:off x="1902952" y="6307772"/>
            <a:ext cx="734528" cy="93271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" name="Right Brace 319">
            <a:extLst>
              <a:ext uri="{FF2B5EF4-FFF2-40B4-BE49-F238E27FC236}">
                <a16:creationId xmlns:a16="http://schemas.microsoft.com/office/drawing/2014/main" id="{406DA2E2-9963-4653-8179-DAAEB8508AF3}"/>
              </a:ext>
            </a:extLst>
          </p:cNvPr>
          <p:cNvSpPr/>
          <p:nvPr/>
        </p:nvSpPr>
        <p:spPr>
          <a:xfrm>
            <a:off x="8374152" y="3843180"/>
            <a:ext cx="557846" cy="85323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B7C9B-205F-427C-B99B-99B354DF2E13}"/>
              </a:ext>
            </a:extLst>
          </p:cNvPr>
          <p:cNvSpPr txBox="1"/>
          <p:nvPr/>
        </p:nvSpPr>
        <p:spPr>
          <a:xfrm>
            <a:off x="9094173" y="4081392"/>
            <a:ext cx="122563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5.6M p.a.</a:t>
            </a:r>
          </a:p>
        </p:txBody>
      </p:sp>
      <p:sp>
        <p:nvSpPr>
          <p:cNvPr id="322" name="Right Brace 321">
            <a:extLst>
              <a:ext uri="{FF2B5EF4-FFF2-40B4-BE49-F238E27FC236}">
                <a16:creationId xmlns:a16="http://schemas.microsoft.com/office/drawing/2014/main" id="{D8A6EAC0-6544-4687-9385-3A0CCAEC5245}"/>
              </a:ext>
            </a:extLst>
          </p:cNvPr>
          <p:cNvSpPr/>
          <p:nvPr/>
        </p:nvSpPr>
        <p:spPr>
          <a:xfrm>
            <a:off x="8495667" y="5490733"/>
            <a:ext cx="557846" cy="127201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C036360-2789-4755-BF90-5D85E9211DF3}"/>
              </a:ext>
            </a:extLst>
          </p:cNvPr>
          <p:cNvSpPr txBox="1"/>
          <p:nvPr/>
        </p:nvSpPr>
        <p:spPr>
          <a:xfrm>
            <a:off x="9040187" y="5925088"/>
            <a:ext cx="12796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3.3Mp.a.</a:t>
            </a:r>
          </a:p>
        </p:txBody>
      </p:sp>
      <p:sp>
        <p:nvSpPr>
          <p:cNvPr id="116" name="Rectangle 24">
            <a:extLst>
              <a:ext uri="{FF2B5EF4-FFF2-40B4-BE49-F238E27FC236}">
                <a16:creationId xmlns:a16="http://schemas.microsoft.com/office/drawing/2014/main" id="{2BA6EBFA-07D3-407F-9B68-F6E4AF77AF48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593067" y="5243149"/>
            <a:ext cx="1099255" cy="22255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 dirty="0">
                <a:latin typeface="+mn-lt"/>
                <a:cs typeface="Arial" panose="020B0604020202020204" pitchFamily="34" charset="0"/>
              </a:rPr>
              <a:t>Vessel Hire Cost</a:t>
            </a:r>
          </a:p>
        </p:txBody>
      </p:sp>
      <p:sp>
        <p:nvSpPr>
          <p:cNvPr id="117" name="Rectangle 24">
            <a:extLst>
              <a:ext uri="{FF2B5EF4-FFF2-40B4-BE49-F238E27FC236}">
                <a16:creationId xmlns:a16="http://schemas.microsoft.com/office/drawing/2014/main" id="{07AD6176-104F-4004-8AE8-FCEE88B9EF4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358443" y="5231261"/>
            <a:ext cx="1074678" cy="95093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000" dirty="0">
                <a:latin typeface="+mn-lt"/>
                <a:cs typeface="Arial" panose="020B0604020202020204" pitchFamily="34" charset="0"/>
              </a:rPr>
              <a:t>Vessel Related Cost</a:t>
            </a:r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915C49E6-249A-498B-8181-3E1AC340EA5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3578994" y="5513944"/>
            <a:ext cx="1099255" cy="21254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000" dirty="0">
                <a:latin typeface="+mn-lt"/>
                <a:cs typeface="Arial" panose="020B0604020202020204" pitchFamily="34" charset="0"/>
              </a:rPr>
              <a:t>Fuel Cost</a:t>
            </a:r>
          </a:p>
        </p:txBody>
      </p:sp>
      <p:sp>
        <p:nvSpPr>
          <p:cNvPr id="119" name="Rectangle 24">
            <a:extLst>
              <a:ext uri="{FF2B5EF4-FFF2-40B4-BE49-F238E27FC236}">
                <a16:creationId xmlns:a16="http://schemas.microsoft.com/office/drawing/2014/main" id="{F6BFD63E-01F6-467B-B457-A1794EDDB059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3586031" y="5770246"/>
            <a:ext cx="1099255" cy="20222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000" dirty="0">
                <a:latin typeface="+mn-lt"/>
                <a:cs typeface="Arial" panose="020B0604020202020204" pitchFamily="34" charset="0"/>
              </a:rPr>
              <a:t>Port Charges</a:t>
            </a:r>
          </a:p>
        </p:txBody>
      </p:sp>
      <p:cxnSp>
        <p:nvCxnSpPr>
          <p:cNvPr id="120" name="AutoShape 6">
            <a:extLst>
              <a:ext uri="{FF2B5EF4-FFF2-40B4-BE49-F238E27FC236}">
                <a16:creationId xmlns:a16="http://schemas.microsoft.com/office/drawing/2014/main" id="{F36018B6-22E5-438D-A3CB-B588AB924710}"/>
              </a:ext>
            </a:extLst>
          </p:cNvPr>
          <p:cNvCxnSpPr>
            <a:cxnSpLocks noChangeShapeType="1"/>
            <a:endCxn id="133" idx="1"/>
          </p:cNvCxnSpPr>
          <p:nvPr/>
        </p:nvCxnSpPr>
        <p:spPr bwMode="gray">
          <a:xfrm rot="16200000" flipH="1">
            <a:off x="3161693" y="5701110"/>
            <a:ext cx="750754" cy="97921"/>
          </a:xfrm>
          <a:prstGeom prst="bentConnector2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1C5A6FC-E5B0-415F-9300-DE2A46F8B96A}"/>
              </a:ext>
            </a:extLst>
          </p:cNvPr>
          <p:cNvCxnSpPr>
            <a:cxnSpLocks/>
          </p:cNvCxnSpPr>
          <p:nvPr/>
        </p:nvCxnSpPr>
        <p:spPr>
          <a:xfrm flipH="1">
            <a:off x="3502283" y="5407180"/>
            <a:ext cx="127560" cy="40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3C403FA-92A1-438B-B910-66D676CA248E}"/>
              </a:ext>
            </a:extLst>
          </p:cNvPr>
          <p:cNvCxnSpPr>
            <a:cxnSpLocks/>
          </p:cNvCxnSpPr>
          <p:nvPr/>
        </p:nvCxnSpPr>
        <p:spPr>
          <a:xfrm flipH="1" flipV="1">
            <a:off x="3314941" y="5712226"/>
            <a:ext cx="183607" cy="13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2B06992-B4E6-4D6B-8F32-68B3BEC326BA}"/>
              </a:ext>
            </a:extLst>
          </p:cNvPr>
          <p:cNvCxnSpPr>
            <a:cxnSpLocks/>
          </p:cNvCxnSpPr>
          <p:nvPr/>
        </p:nvCxnSpPr>
        <p:spPr>
          <a:xfrm flipH="1">
            <a:off x="2205695" y="6459703"/>
            <a:ext cx="136171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24">
            <a:extLst>
              <a:ext uri="{FF2B5EF4-FFF2-40B4-BE49-F238E27FC236}">
                <a16:creationId xmlns:a16="http://schemas.microsoft.com/office/drawing/2014/main" id="{FBC759A4-630D-44CF-9A82-B597EFD5227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3586031" y="6024334"/>
            <a:ext cx="1099255" cy="20222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1000" dirty="0">
                <a:latin typeface="+mn-lt"/>
                <a:cs typeface="Arial" panose="020B0604020202020204" pitchFamily="34" charset="0"/>
              </a:rPr>
              <a:t>Extra call off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346A98-73A0-4DC8-B1D4-D0A5CDF9964D}"/>
              </a:ext>
            </a:extLst>
          </p:cNvPr>
          <p:cNvSpPr txBox="1"/>
          <p:nvPr/>
        </p:nvSpPr>
        <p:spPr>
          <a:xfrm>
            <a:off x="4884684" y="6067671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0.5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7154123-1BA0-4FC1-BD51-B73A1931A80F}"/>
              </a:ext>
            </a:extLst>
          </p:cNvPr>
          <p:cNvSpPr txBox="1"/>
          <p:nvPr/>
        </p:nvSpPr>
        <p:spPr>
          <a:xfrm>
            <a:off x="4902067" y="5801978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0.45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64FA9A-DADA-4C31-B26D-0DAC2F91F10F}"/>
              </a:ext>
            </a:extLst>
          </p:cNvPr>
          <p:cNvSpPr txBox="1"/>
          <p:nvPr/>
        </p:nvSpPr>
        <p:spPr>
          <a:xfrm>
            <a:off x="4903814" y="5530714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0.38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E6B2B2-9E67-44A5-9B51-5B8F9FAD5693}"/>
              </a:ext>
            </a:extLst>
          </p:cNvPr>
          <p:cNvSpPr txBox="1"/>
          <p:nvPr/>
        </p:nvSpPr>
        <p:spPr>
          <a:xfrm>
            <a:off x="4899731" y="4981788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0.39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8573AA-7720-4667-8A05-1D2C0EED3F44}"/>
              </a:ext>
            </a:extLst>
          </p:cNvPr>
          <p:cNvSpPr txBox="1"/>
          <p:nvPr/>
        </p:nvSpPr>
        <p:spPr>
          <a:xfrm>
            <a:off x="4914902" y="5255010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8AA9EC-152D-4D9F-A257-9B38F7934544}"/>
              </a:ext>
            </a:extLst>
          </p:cNvPr>
          <p:cNvSpPr txBox="1"/>
          <p:nvPr/>
        </p:nvSpPr>
        <p:spPr>
          <a:xfrm>
            <a:off x="4896707" y="6336082"/>
            <a:ext cx="146684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0.72</a:t>
            </a:r>
          </a:p>
        </p:txBody>
      </p:sp>
    </p:spTree>
    <p:extLst>
      <p:ext uri="{BB962C8B-B14F-4D97-AF65-F5344CB8AC3E}">
        <p14:creationId xmlns:p14="http://schemas.microsoft.com/office/powerpoint/2010/main" val="3487248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iFrlaQAfWclXx4Buir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12654</TotalTime>
  <Words>192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Shell_CF_RDS598</vt:lpstr>
      <vt:lpstr>1_Shell_CF_RDS598</vt:lpstr>
      <vt:lpstr>think-cell Slide</vt:lpstr>
      <vt:lpstr>Cost lever tree – EA Supply Base move To Ogunu,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 Aircraft fleet from 5 to 4 to meet SCiN demand by October, 2020</dc:title>
  <dc:creator>Onyeka, Ikechukwu JN SPDC-UPC/G/USL</dc:creator>
  <cp:lastModifiedBy>Ogofia, Lasbery L SPDC-UPC/G/TP</cp:lastModifiedBy>
  <cp:revision>127</cp:revision>
  <dcterms:created xsi:type="dcterms:W3CDTF">2020-06-11T10:49:28Z</dcterms:created>
  <dcterms:modified xsi:type="dcterms:W3CDTF">2020-08-26T05:22:34Z</dcterms:modified>
</cp:coreProperties>
</file>