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8" r:id="rId5"/>
  </p:sldMasterIdLst>
  <p:notesMasterIdLst>
    <p:notesMasterId r:id="rId7"/>
  </p:notesMasterIdLst>
  <p:handoutMasterIdLst>
    <p:handoutMasterId r:id="rId8"/>
  </p:handoutMasterIdLst>
  <p:sldIdLst>
    <p:sldId id="841" r:id="rId6"/>
  </p:sldIdLst>
  <p:sldSz cx="9144000" cy="6858000" type="screen4x3"/>
  <p:notesSz cx="6881813" cy="9296400"/>
  <p:embeddedFontLst>
    <p:embeddedFont>
      <p:font typeface="Futura Bold" panose="00000900000000000000" pitchFamily="2" charset="0"/>
      <p:regular r:id="rId9"/>
    </p:embeddedFont>
    <p:embeddedFont>
      <p:font typeface="Futura Medium" panose="000004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orient="horz" pos="2928">
          <p15:clr>
            <a:srgbClr val="A4A3A4"/>
          </p15:clr>
        </p15:guide>
        <p15:guide id="5" orient="horz" pos="2929">
          <p15:clr>
            <a:srgbClr val="A4A3A4"/>
          </p15:clr>
        </p15:guide>
        <p15:guide id="6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BC"/>
    <a:srgbClr val="1B77C3"/>
    <a:srgbClr val="16609E"/>
    <a:srgbClr val="CC9900"/>
    <a:srgbClr val="8D3362"/>
    <a:srgbClr val="000000"/>
    <a:srgbClr val="CC6612"/>
    <a:srgbClr val="0CA4A8"/>
    <a:srgbClr val="66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07" autoAdjust="0"/>
  </p:normalViewPr>
  <p:slideViewPr>
    <p:cSldViewPr snapToGrid="0" showGuides="1">
      <p:cViewPr varScale="1">
        <p:scale>
          <a:sx n="71" d="100"/>
          <a:sy n="71" d="100"/>
        </p:scale>
        <p:origin x="1770" y="78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7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  <p:guide orient="horz" pos="3128"/>
        <p:guide orient="horz" pos="2928"/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25/01/2021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8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rgbClr val="595959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336" y="626242"/>
            <a:ext cx="8888549" cy="19466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000000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lvl="0" algn="just">
              <a:spcAft>
                <a:spcPts val="500"/>
              </a:spcAft>
              <a:defRPr/>
            </a:pPr>
            <a:r>
              <a:rPr lang="en-GB" sz="12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The North bank stations (CPF + FS) were commissioned recently and personnel commute from the FLB to these stations daily for routine and normal activities. Currently, the road is without street lighting; this potentially have impact for poor visibility at night and during bad weather.  Thus, the need has been identified for adequate illumination to ensure safe work/walks during these periods. The FYIP project team initially proposed installation of cabled streetlights, but based on some business imperatives, solar powered lighting was finally agreed.</a:t>
            </a:r>
          </a:p>
          <a:p>
            <a:pPr lvl="0" algn="just">
              <a:spcAft>
                <a:spcPts val="500"/>
              </a:spcAft>
              <a:defRPr/>
            </a:pPr>
            <a:endParaRPr lang="en-GB" sz="1200" dirty="0">
              <a:solidFill>
                <a:srgbClr val="000000"/>
              </a:solidFill>
              <a:latin typeface="Futura Medium" panose="00000400000000000000" pitchFamily="2" charset="0"/>
              <a:cs typeface="Arial" charset="0"/>
            </a:endParaRPr>
          </a:p>
          <a:p>
            <a:pPr lvl="0" algn="just">
              <a:spcAft>
                <a:spcPts val="50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The decision to adopt solar street lighting option supports Shell’s aspiration of transitioning towards a net-zero emissions world, provides 50% cost saving, reduces GHG intensity in line with Shell Must Wins while lowering </a:t>
            </a:r>
            <a:r>
              <a:rPr lang="en-US" sz="1200" dirty="0" err="1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Opex</a:t>
            </a:r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 in line with FFF.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336" y="2640069"/>
            <a:ext cx="3724308" cy="235705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1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1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Personnel Safety/Enabler: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 Avoidance of  potential incidents arising from poor/no illumination at night for pedestrians, cyclist and third parties (Communities)’ </a:t>
            </a:r>
            <a:r>
              <a:rPr lang="en-US" sz="1100" dirty="0"/>
              <a:t>Provide power and lighting where and when needed - Eliminates the need for powerlines.</a:t>
            </a:r>
            <a:endParaRPr lang="en-US" sz="1100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Benefits: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Cheaper installation cost (No need for power cables)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Supports Shell net-zero emissions aspiration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Reduces our GHG footprint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Lower </a:t>
            </a:r>
            <a:r>
              <a:rPr lang="en-US" sz="1100" dirty="0" err="1">
                <a:solidFill>
                  <a:prstClr val="black"/>
                </a:solidFill>
                <a:latin typeface="Futura Medium" panose="00000400000000000000" pitchFamily="2" charset="0"/>
              </a:rPr>
              <a:t>Opex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 with longer lasting components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Easier to maintain</a:t>
            </a: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Cost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: USD45,751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9335" y="5064265"/>
            <a:ext cx="3016641" cy="833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1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1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prstClr val="black"/>
                </a:solidFill>
                <a:latin typeface="Futura Medium" panose="00000400000000000000" pitchFamily="2" charset="0"/>
              </a:rPr>
              <a:t>Plug &amp; play equipment; access road within SPDC ROW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GB" sz="11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9336" y="6006302"/>
            <a:ext cx="3016641" cy="638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00"/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Maichibi Mesh.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Implementation/Project Lead: </a:t>
            </a:r>
            <a:r>
              <a:rPr lang="en-US" alt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Akinro Babatunde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3299F9-4514-4F6E-8FA7-3FB14B4A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31133"/>
              </p:ext>
            </p:extLst>
          </p:nvPr>
        </p:nvGraphicFramePr>
        <p:xfrm>
          <a:off x="3933370" y="2640069"/>
          <a:ext cx="5094515" cy="3703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2667370612"/>
                    </a:ext>
                  </a:extLst>
                </a:gridCol>
                <a:gridCol w="940976">
                  <a:extLst>
                    <a:ext uri="{9D8B030D-6E8A-4147-A177-3AD203B41FA5}">
                      <a16:colId xmlns:a16="http://schemas.microsoft.com/office/drawing/2014/main" val="333872698"/>
                    </a:ext>
                  </a:extLst>
                </a:gridCol>
                <a:gridCol w="727377">
                  <a:extLst>
                    <a:ext uri="{9D8B030D-6E8A-4147-A177-3AD203B41FA5}">
                      <a16:colId xmlns:a16="http://schemas.microsoft.com/office/drawing/2014/main" val="1798695437"/>
                    </a:ext>
                  </a:extLst>
                </a:gridCol>
                <a:gridCol w="911244">
                  <a:extLst>
                    <a:ext uri="{9D8B030D-6E8A-4147-A177-3AD203B41FA5}">
                      <a16:colId xmlns:a16="http://schemas.microsoft.com/office/drawing/2014/main" val="3361189125"/>
                    </a:ext>
                  </a:extLst>
                </a:gridCol>
              </a:tblGrid>
              <a:tr h="202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Responsible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97665"/>
                  </a:ext>
                </a:extLst>
              </a:tr>
              <a:tr h="470355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US" sz="11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Inspect the area coverage from North bank FS to the FLB </a:t>
                      </a:r>
                      <a:endParaRPr lang="en-GB" sz="11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Asset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1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Feb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08197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US" sz="11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Scope/costing of  required materials for approval</a:t>
                      </a:r>
                      <a:endParaRPr lang="en-GB" sz="11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USTN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1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Feb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04602"/>
                  </a:ext>
                </a:extLst>
              </a:tr>
              <a:tr h="37429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Source/procure the 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 street light system components ready for the final assembly and installation</a:t>
                      </a:r>
                      <a:endParaRPr lang="en-GB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USTN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1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June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869"/>
                  </a:ext>
                </a:extLst>
              </a:tr>
              <a:tr h="56144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Mobilize team and contractor to commence Installation and connections of the solar powered streetlight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Asset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30th</a:t>
                      </a: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July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97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Confirmatory testing and commissioning of the lights</a:t>
                      </a:r>
                      <a:endParaRPr lang="en-GB" sz="11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Asset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en-US" sz="11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August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19192"/>
                  </a:ext>
                </a:extLst>
              </a:tr>
              <a:tr h="374297"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endParaRPr lang="en-GB" sz="11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475183"/>
                  </a:ext>
                </a:extLst>
              </a:tr>
              <a:tr h="37429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1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4005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2964" y="192006"/>
            <a:ext cx="8504921" cy="36485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Title: Solar powered street light installation</a:t>
            </a:r>
          </a:p>
        </p:txBody>
      </p:sp>
    </p:spTree>
    <p:extLst>
      <p:ext uri="{BB962C8B-B14F-4D97-AF65-F5344CB8AC3E}">
        <p14:creationId xmlns:p14="http://schemas.microsoft.com/office/powerpoint/2010/main" val="2568521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i:0#.w|africa-me\its-app-imnga-s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Communications to Employees [ARM]</TermName>
          <TermId xmlns="http://schemas.microsoft.com/office/infopath/2007/PartnerControls">a944bb5e-92f7-4ba2-88cd-7c9f0edc584e</TermId>
        </TermInfo>
      </Terms>
    </Shell_x0020_SharePoint_x0020_SAEF_x0020_DocumentTypeTaxHTField0>
    <Shell_x0020_SharePoint_x0020_SAEF_x0020_SiteCollectionName xmlns="http://schemas.microsoft.com/sharepoint/v3">Nigeria Web Notification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2106-07-11T23:00:00+00:00</_dlc_ExpireDate>
    <TaxCatchAll xmlns="4853edff-db9f-4ed7-a121-42558e3d771e">
      <Value>16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4853edff-db9f-4ed7-a121-42558e3d771e">AFFAA0795-1291279910-43</_dlc_DocId>
    <_dlc_DocIdUrl xmlns="4853edff-db9f-4ed7-a121-42558e3d771e">
      <Url>https://nga001-sp.shell.com/sites/AFFAA0795/_layouts/15/DocIdRedir.aspx?ID=AFFAA0795-1291279910-43</Url>
      <Description>AFFAA0795-1291279910-43</Description>
    </_dlc_DocIdUrl>
    <Global_x0020_Information_x0020_Attributes_Document_Numbers xmlns="d27fab8a-45c3-4d34-8de2-1ac7f98cf53f" xsi:nil="true"/>
    <Livelink_x0020_Instance_x0020_Column xmlns="d27fab8a-45c3-4d34-8de2-1ac7f98cf53f" xsi:nil="true"/>
    <Global_x0020_Information_x0020_Attributes_Status xmlns="d27fab8a-45c3-4d34-8de2-1ac7f98cf53f">Published</Global_x0020_Information_x0020_Attributes_Status>
    <IconOverlay xmlns="http://schemas.microsoft.com/sharepoint/v4" xsi:nil="true"/>
    <Folder_x0020_STRUCTURE xmlns="d27fab8a-45c3-4d34-8de2-1ac7f98cf53f" xsi:nil="true"/>
    <LivelinkID xmlns="d27fab8a-45c3-4d34-8de2-1ac7f98cf53f" xsi:nil="true"/>
    <Global_x0020_Information_x0020_Attributes_Author xmlns="d27fab8a-45c3-4d34-8de2-1ac7f98cf5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4E837B4B49ED1B49A20F4327E3255DAB" ma:contentTypeVersion="161" ma:contentTypeDescription="Shell Document Content Type" ma:contentTypeScope="" ma:versionID="02bf780c6b52bd8e5ba9c2e531971f0d">
  <xsd:schema xmlns:xsd="http://www.w3.org/2001/XMLSchema" xmlns:xs="http://www.w3.org/2001/XMLSchema" xmlns:p="http://schemas.microsoft.com/office/2006/metadata/properties" xmlns:ns1="http://schemas.microsoft.com/sharepoint/v3" xmlns:ns2="4853edff-db9f-4ed7-a121-42558e3d771e" xmlns:ns4="d27fab8a-45c3-4d34-8de2-1ac7f98cf53f" xmlns:ns5="http://schemas.microsoft.com/sharepoint/v4" targetNamespace="http://schemas.microsoft.com/office/2006/metadata/properties" ma:root="true" ma:fieldsID="f00633419387160c4d3a1801b2fc0bde" ns1:_="" ns2:_="" ns4:_="" ns5:_="">
    <xsd:import namespace="http://schemas.microsoft.com/sharepoint/v3"/>
    <xsd:import namespace="4853edff-db9f-4ed7-a121-42558e3d771e"/>
    <xsd:import namespace="d27fab8a-45c3-4d34-8de2-1ac7f98cf53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Author" minOccurs="0"/>
                <xsd:element ref="ns4:Global_x0020_Information_x0020_Attributes_Document_Numbers" minOccurs="0"/>
                <xsd:element ref="ns4:Global_x0020_Information_x0020_Attributes_Status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Forcados Terminal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3edff-db9f-4ed7-a121-42558e3d771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635c3d70-d086-4450-ab80-eaf02b567e80}" ma:internalName="TaxCatchAll" ma:showField="CatchAllData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635c3d70-d086-4450-ab80-eaf02b567e80}" ma:internalName="TaxCatchAllLabel" ma:readOnly="true" ma:showField="CatchAllDataLabel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ab8a-45c3-4d34-8de2-1ac7f98cf53f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hidden="true" ma:indexed="true" ma:internalName="LivelinkID" ma:readOnly="false">
      <xsd:simpleType>
        <xsd:restriction base="dms:Text"/>
      </xsd:simpleType>
    </xsd:element>
    <xsd:element name="Folder_x0020_STRUCTURE" ma:index="55" nillable="true" ma:displayName="Folder STRUCTURE" ma:hidden="true" ma:internalName="Folder_x0020_STRUCTURE" ma:readOnly="false">
      <xsd:simpleType>
        <xsd:restriction base="dms:Text"/>
      </xsd:simpleType>
    </xsd:element>
    <xsd:element name="Livelink_x0020_Instance_x0020_Column" ma:index="56" nillable="true" ma:displayName="Livelink Instance Column" ma:hidden="true" ma:internalName="Livelink_x0020_Instance_x0020_Column" ma:readOnly="false">
      <xsd:simpleType>
        <xsd:restriction base="dms:Text"/>
      </xsd:simpleType>
    </xsd:element>
    <xsd:element name="Global_x0020_Information_x0020_Attributes_Author" ma:index="57" nillable="true" ma:displayName="Global Information Attributes_Author" ma:hidden="true" ma:internalName="Global_x0020_Information_x0020_Attributes_Author" ma:readOnly="false">
      <xsd:simpleType>
        <xsd:restriction base="dms:Note"/>
      </xsd:simpleType>
    </xsd:element>
    <xsd:element name="Global_x0020_Information_x0020_Attributes_Document_Numbers" ma:index="58" nillable="true" ma:displayName="Global Information Attributes_Document_Numbers" ma:hidden="true" ma:internalName="Global_x0020_Information_x0020_Attributes_Document_Numbers" ma:readOnly="false">
      <xsd:simpleType>
        <xsd:restriction base="dms:Note"/>
      </xsd:simpleType>
    </xsd:element>
    <xsd:element name="Global_x0020_Information_x0020_Attributes_Status" ma:index="59" nillable="true" ma:displayName="Global Information Attributes_Status" ma:default="Published" ma:hidden="true" ma:internalName="Global_x0020_Information_x0020_Attributes_Status" ma:readOnly="false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 For Construction"/>
          <xsd:enumeration value="Closed"/>
          <xsd:enumeration value="Open"/>
          <xsd:enumeration value="Preliminary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368C-7560-4EC8-8B77-5DE2A874A7B5}">
  <ds:schemaRefs>
    <ds:schemaRef ds:uri="http://schemas.microsoft.com/office/2006/metadata/properties"/>
    <ds:schemaRef ds:uri="http://schemas.microsoft.com/sharepoint/v3"/>
    <ds:schemaRef ds:uri="d27fab8a-45c3-4d34-8de2-1ac7f98cf53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4"/>
    <ds:schemaRef ds:uri="http://purl.org/dc/elements/1.1/"/>
    <ds:schemaRef ds:uri="4853edff-db9f-4ed7-a121-42558e3d771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5EE012-DA18-4059-A07B-1FCC82C8EDC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558EC85-6EB3-4CE4-88D5-08BB1B96A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53edff-db9f-4ed7-a121-42558e3d771e"/>
    <ds:schemaRef ds:uri="d27fab8a-45c3-4d34-8de2-1ac7f98cf53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46654</TotalTime>
  <Words>348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Wingdings</vt:lpstr>
      <vt:lpstr>Arial</vt:lpstr>
      <vt:lpstr>Futura Medium</vt:lpstr>
      <vt:lpstr>Futura Bold</vt:lpstr>
      <vt:lpstr>3_2016 Standard template</vt:lpstr>
      <vt:lpstr>Project Title: Solar powered street light installation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 118  TCM – 10th August 2016 2016 Half Year Performance</dc:title>
  <dc:creator>K.Ubal</dc:creator>
  <cp:lastModifiedBy>Agbramu, Atiku A SPDC-UPC/G/UWF</cp:lastModifiedBy>
  <cp:revision>1758</cp:revision>
  <cp:lastPrinted>2018-11-01T09:02:19Z</cp:lastPrinted>
  <dcterms:created xsi:type="dcterms:W3CDTF">2016-07-01T16:13:28Z</dcterms:created>
  <dcterms:modified xsi:type="dcterms:W3CDTF">2021-01-25T17:46:07Z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0x0101006F0A470EEB1140E7AA14F4CE8A50B54C0001CB1477F4DD432AA86DD56CC3887AF4004E837B4B49ED1B49A20F4327E3255DAB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