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7"/>
  </p:sldMasterIdLst>
  <p:notesMasterIdLst>
    <p:notesMasterId r:id="rId10"/>
  </p:notesMasterIdLst>
  <p:handoutMasterIdLst>
    <p:handoutMasterId r:id="rId11"/>
  </p:handoutMasterIdLst>
  <p:sldIdLst>
    <p:sldId id="463" r:id="rId8"/>
    <p:sldId id="464" r:id="rId9"/>
  </p:sldIdLst>
  <p:sldSz cx="12192000" cy="6858000"/>
  <p:notesSz cx="6724650" cy="9774238"/>
  <p:embeddedFontLst>
    <p:embeddedFont>
      <p:font typeface="Calibri" panose="020F0502020204030204" pitchFamily="34" charset="0"/>
      <p:regular r:id="rId12"/>
      <p:bold r:id="rId13"/>
      <p:italic r:id="rId14"/>
      <p:boldItalic r:id="rId15"/>
    </p:embeddedFont>
    <p:embeddedFont>
      <p:font typeface="Futura Bold" panose="00000900000000000000" pitchFamily="2" charset="0"/>
      <p:regular r:id="rId16"/>
    </p:embeddedFont>
    <p:embeddedFont>
      <p:font typeface="Futura Medium" panose="00000400000000000000" pitchFamily="2" charset="0"/>
      <p:regular r:id="rId17"/>
      <p:bold r:id="rId18"/>
      <p:italic r:id="rId19"/>
      <p:boldItalic r:id="rId20"/>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079">
          <p15:clr>
            <a:srgbClr val="A4A3A4"/>
          </p15:clr>
        </p15:guide>
        <p15:guide id="4" pos="21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E9DB"/>
    <a:srgbClr val="99CDB7"/>
    <a:srgbClr val="66B492"/>
    <a:srgbClr val="339B6E"/>
    <a:srgbClr val="DFD1DE"/>
    <a:srgbClr val="C0A2BD"/>
    <a:srgbClr val="A0749B"/>
    <a:srgbClr val="81457A"/>
    <a:srgbClr val="CCD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1" autoAdjust="0"/>
    <p:restoredTop sz="91652" autoAdjust="0"/>
  </p:normalViewPr>
  <p:slideViewPr>
    <p:cSldViewPr showGuides="1">
      <p:cViewPr varScale="1">
        <p:scale>
          <a:sx n="67" d="100"/>
          <a:sy n="67" d="100"/>
        </p:scale>
        <p:origin x="876" y="3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howGuides="1">
      <p:cViewPr varScale="1">
        <p:scale>
          <a:sx n="64" d="100"/>
          <a:sy n="64" d="100"/>
        </p:scale>
        <p:origin x="2160" y="72"/>
      </p:cViewPr>
      <p:guideLst>
        <p:guide orient="horz" pos="3127"/>
        <p:guide pos="2141"/>
        <p:guide orient="horz" pos="3079"/>
        <p:guide pos="211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1.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handoutMaster" Target="handoutMasters/handoutMaster1.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font" Target="fonts/font3.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015" cy="488712"/>
          </a:xfrm>
          <a:prstGeom prst="rect">
            <a:avLst/>
          </a:prstGeom>
        </p:spPr>
        <p:txBody>
          <a:bodyPr vert="horz" lIns="90198" tIns="45099" rIns="90198" bIns="45099"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09079" y="0"/>
            <a:ext cx="2914015" cy="488712"/>
          </a:xfrm>
          <a:prstGeom prst="rect">
            <a:avLst/>
          </a:prstGeom>
        </p:spPr>
        <p:txBody>
          <a:bodyPr vert="horz" lIns="90198" tIns="45099" rIns="90198" bIns="45099" rtlCol="0"/>
          <a:lstStyle>
            <a:lvl1pPr algn="r">
              <a:defRPr sz="1200"/>
            </a:lvl1pPr>
          </a:lstStyle>
          <a:p>
            <a:fld id="{78688C09-A274-4C07-9395-CBE67C0DE912}" type="datetimeFigureOut">
              <a:rPr lang="en-GB" smtClean="0">
                <a:latin typeface="Futura Medium" pitchFamily="2" charset="0"/>
              </a:rPr>
              <a:pPr/>
              <a:t>08/09/2021</a:t>
            </a:fld>
            <a:endParaRPr lang="en-GB" dirty="0">
              <a:latin typeface="Futura Medium" pitchFamily="2" charset="0"/>
            </a:endParaRPr>
          </a:p>
        </p:txBody>
      </p:sp>
      <p:sp>
        <p:nvSpPr>
          <p:cNvPr id="4" name="Footer Placeholder 3"/>
          <p:cNvSpPr>
            <a:spLocks noGrp="1"/>
          </p:cNvSpPr>
          <p:nvPr>
            <p:ph type="ftr" sz="quarter" idx="2"/>
          </p:nvPr>
        </p:nvSpPr>
        <p:spPr>
          <a:xfrm>
            <a:off x="0" y="9283829"/>
            <a:ext cx="2914015" cy="488712"/>
          </a:xfrm>
          <a:prstGeom prst="rect">
            <a:avLst/>
          </a:prstGeom>
        </p:spPr>
        <p:txBody>
          <a:bodyPr vert="horz" lIns="90198" tIns="45099" rIns="90198" bIns="45099"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09079" y="9283829"/>
            <a:ext cx="2914015" cy="488712"/>
          </a:xfrm>
          <a:prstGeom prst="rect">
            <a:avLst/>
          </a:prstGeom>
        </p:spPr>
        <p:txBody>
          <a:bodyPr vert="horz" lIns="90198" tIns="45099" rIns="90198" bIns="45099"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015" cy="488712"/>
          </a:xfrm>
          <a:prstGeom prst="rect">
            <a:avLst/>
          </a:prstGeom>
        </p:spPr>
        <p:txBody>
          <a:bodyPr vert="horz" lIns="90198" tIns="45099" rIns="90198" bIns="45099"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09079" y="0"/>
            <a:ext cx="2914015" cy="488712"/>
          </a:xfrm>
          <a:prstGeom prst="rect">
            <a:avLst/>
          </a:prstGeom>
        </p:spPr>
        <p:txBody>
          <a:bodyPr vert="horz" lIns="90198" tIns="45099" rIns="90198" bIns="45099" rtlCol="0"/>
          <a:lstStyle>
            <a:lvl1pPr algn="r">
              <a:defRPr sz="1200">
                <a:latin typeface="Futura Medium" pitchFamily="2" charset="0"/>
              </a:defRPr>
            </a:lvl1pPr>
          </a:lstStyle>
          <a:p>
            <a:fld id="{E8910CE4-810D-4C84-B7AD-48C304FEA169}" type="datetimeFigureOut">
              <a:rPr lang="en-GB" smtClean="0"/>
              <a:pPr/>
              <a:t>08/09/2021</a:t>
            </a:fld>
            <a:endParaRPr lang="en-GB" dirty="0"/>
          </a:p>
        </p:txBody>
      </p:sp>
      <p:sp>
        <p:nvSpPr>
          <p:cNvPr id="4" name="Slide Image Placeholder 3"/>
          <p:cNvSpPr>
            <a:spLocks noGrp="1" noRot="1" noChangeAspect="1"/>
          </p:cNvSpPr>
          <p:nvPr>
            <p:ph type="sldImg" idx="2"/>
          </p:nvPr>
        </p:nvSpPr>
        <p:spPr>
          <a:xfrm>
            <a:off x="104775" y="733425"/>
            <a:ext cx="6515100" cy="3665538"/>
          </a:xfrm>
          <a:prstGeom prst="rect">
            <a:avLst/>
          </a:prstGeom>
          <a:noFill/>
          <a:ln w="12700">
            <a:solidFill>
              <a:prstClr val="black"/>
            </a:solidFill>
          </a:ln>
        </p:spPr>
        <p:txBody>
          <a:bodyPr vert="horz" lIns="90198" tIns="45099" rIns="90198" bIns="45099" rtlCol="0" anchor="ctr"/>
          <a:lstStyle/>
          <a:p>
            <a:endParaRPr lang="en-GB" dirty="0"/>
          </a:p>
        </p:txBody>
      </p:sp>
      <p:sp>
        <p:nvSpPr>
          <p:cNvPr id="5" name="Notes Placeholder 4"/>
          <p:cNvSpPr>
            <a:spLocks noGrp="1"/>
          </p:cNvSpPr>
          <p:nvPr>
            <p:ph type="body" sz="quarter" idx="3"/>
          </p:nvPr>
        </p:nvSpPr>
        <p:spPr>
          <a:xfrm>
            <a:off x="672465" y="4642763"/>
            <a:ext cx="5379720" cy="4398407"/>
          </a:xfrm>
          <a:prstGeom prst="rect">
            <a:avLst/>
          </a:prstGeom>
        </p:spPr>
        <p:txBody>
          <a:bodyPr vert="horz" lIns="90198" tIns="45099" rIns="90198" bIns="45099"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283829"/>
            <a:ext cx="2914015" cy="488712"/>
          </a:xfrm>
          <a:prstGeom prst="rect">
            <a:avLst/>
          </a:prstGeom>
        </p:spPr>
        <p:txBody>
          <a:bodyPr vert="horz" lIns="90198" tIns="45099" rIns="90198" bIns="45099"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09079" y="9283829"/>
            <a:ext cx="2914015" cy="488712"/>
          </a:xfrm>
          <a:prstGeom prst="rect">
            <a:avLst/>
          </a:prstGeom>
        </p:spPr>
        <p:txBody>
          <a:bodyPr vert="horz" lIns="90198" tIns="45099" rIns="90198" bIns="45099"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pos="323"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3" name="Text Placeholder 2"/>
          <p:cNvSpPr>
            <a:spLocks noGrp="1"/>
          </p:cNvSpPr>
          <p:nvPr>
            <p:ph type="body" sz="quarter" idx="13"/>
          </p:nvPr>
        </p:nvSpPr>
        <p:spPr>
          <a:xfrm>
            <a:off x="513180" y="1438480"/>
            <a:ext cx="11166562"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60120"/>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59086957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940057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a:t>Footer </a:t>
            </a: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7" r:id="rId14"/>
    <p:sldLayoutId id="2147483678" r:id="rId15"/>
    <p:sldLayoutId id="2147483679" r:id="rId16"/>
    <p:sldLayoutId id="2147483700" r:id="rId17"/>
    <p:sldLayoutId id="2147483681" r:id="rId18"/>
    <p:sldLayoutId id="2147483682" r:id="rId19"/>
    <p:sldLayoutId id="2147483683"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60" userDrawn="1">
          <p15:clr>
            <a:srgbClr val="F26B43"/>
          </p15:clr>
        </p15:guide>
        <p15:guide id="5" orient="horz" pos="963" userDrawn="1">
          <p15:clr>
            <a:srgbClr val="F26B43"/>
          </p15:clr>
        </p15:guide>
        <p15:guide id="6" orient="horz" pos="93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312" y="123676"/>
            <a:ext cx="10210800" cy="655961"/>
          </a:xfrm>
        </p:spPr>
        <p:txBody>
          <a:bodyPr/>
          <a:lstStyle/>
          <a:p>
            <a:pPr algn="ctr"/>
            <a:r>
              <a:rPr lang="en-GB" dirty="0"/>
              <a:t>REDUCTION OF NUNR&amp;DIEBU CREEK BARGE MOVEMENT FOR COST OPTIMIZATION</a:t>
            </a:r>
            <a:endParaRPr lang="en-US" dirty="0"/>
          </a:p>
        </p:txBody>
      </p:sp>
      <p:sp>
        <p:nvSpPr>
          <p:cNvPr id="3" name="Content Placeholder 2"/>
          <p:cNvSpPr>
            <a:spLocks noGrp="1"/>
          </p:cNvSpPr>
          <p:nvPr>
            <p:ph sz="quarter" idx="11"/>
          </p:nvPr>
        </p:nvSpPr>
        <p:spPr>
          <a:xfrm>
            <a:off x="329251" y="3218562"/>
            <a:ext cx="2734448" cy="3488238"/>
          </a:xfrm>
        </p:spPr>
        <p:txBody>
          <a:bodyPr/>
          <a:lstStyle/>
          <a:p>
            <a:pPr algn="ctr" defTabSz="1219170"/>
            <a:endParaRPr lang="en-US" sz="1200" b="1" u="sng" dirty="0">
              <a:solidFill>
                <a:schemeClr val="tx1">
                  <a:lumMod val="50000"/>
                </a:schemeClr>
              </a:solidFill>
            </a:endParaRPr>
          </a:p>
          <a:p>
            <a:pPr algn="ctr" defTabSz="1219170"/>
            <a:r>
              <a:rPr lang="en-US" sz="1200" b="1" u="sng" dirty="0">
                <a:solidFill>
                  <a:schemeClr val="tx1">
                    <a:lumMod val="50000"/>
                  </a:schemeClr>
                </a:solidFill>
              </a:rPr>
              <a:t>Potentials Benefits and Measurements. </a:t>
            </a:r>
            <a:endParaRPr lang="en-US" sz="1200" dirty="0">
              <a:solidFill>
                <a:schemeClr val="tx1">
                  <a:lumMod val="50000"/>
                </a:schemeClr>
              </a:solidFill>
            </a:endParaRPr>
          </a:p>
          <a:p>
            <a:pPr marL="171450" indent="-171450" defTabSz="1219170">
              <a:buFont typeface="Arial" panose="020B0604020202020204" pitchFamily="34" charset="0"/>
              <a:buChar char="•"/>
            </a:pPr>
            <a:r>
              <a:rPr lang="en-US" sz="1200" dirty="0">
                <a:solidFill>
                  <a:schemeClr val="tx1">
                    <a:lumMod val="50000"/>
                  </a:schemeClr>
                </a:solidFill>
              </a:rPr>
              <a:t>Reduce number of scheduled quarterly Barge movement to Nun River</a:t>
            </a:r>
          </a:p>
          <a:p>
            <a:pPr defTabSz="1219170"/>
            <a:endParaRPr lang="en-US" sz="1200" u="sng" dirty="0">
              <a:solidFill>
                <a:schemeClr val="tx1">
                  <a:lumMod val="50000"/>
                </a:schemeClr>
              </a:solidFill>
            </a:endParaRPr>
          </a:p>
          <a:p>
            <a:endParaRPr lang="en-US" dirty="0"/>
          </a:p>
          <a:p>
            <a:endParaRPr lang="en-US" dirty="0"/>
          </a:p>
          <a:p>
            <a:r>
              <a:rPr lang="en-US" dirty="0"/>
              <a:t>					</a:t>
            </a:r>
          </a:p>
        </p:txBody>
      </p:sp>
      <p:sp>
        <p:nvSpPr>
          <p:cNvPr id="4" name="Date Placeholder 3"/>
          <p:cNvSpPr>
            <a:spLocks noGrp="1"/>
          </p:cNvSpPr>
          <p:nvPr>
            <p:ph type="dt" sz="half" idx="2"/>
          </p:nvPr>
        </p:nvSpPr>
        <p:spPr/>
        <p:txBody>
          <a:bodyPr/>
          <a:lstStyle/>
          <a:p>
            <a:pPr>
              <a:defRPr/>
            </a:pPr>
            <a:r>
              <a:rPr lang="en-GB" dirty="0"/>
              <a:t>Date Month 2016</a:t>
            </a:r>
          </a:p>
        </p:txBody>
      </p:sp>
      <p:sp>
        <p:nvSpPr>
          <p:cNvPr id="5" name="Slide Number Placeholder 4"/>
          <p:cNvSpPr>
            <a:spLocks noGrp="1"/>
          </p:cNvSpPr>
          <p:nvPr>
            <p:ph type="sldNum" sz="quarter" idx="4"/>
          </p:nvPr>
        </p:nvSpPr>
        <p:spPr/>
        <p:txBody>
          <a:bodyPr/>
          <a:lstStyle/>
          <a:p>
            <a:fld id="{D32BAE6A-B452-4007-8177-56DD051636F9}" type="slidenum">
              <a:rPr lang="en-GB" smtClean="0"/>
              <a:pPr/>
              <a:t>1</a:t>
            </a:fld>
            <a:endParaRPr lang="en-GB" dirty="0"/>
          </a:p>
        </p:txBody>
      </p:sp>
      <p:sp>
        <p:nvSpPr>
          <p:cNvPr id="6" name="Footer Placeholder 5"/>
          <p:cNvSpPr>
            <a:spLocks noGrp="1"/>
          </p:cNvSpPr>
          <p:nvPr>
            <p:ph type="ftr" sz="quarter" idx="3"/>
          </p:nvPr>
        </p:nvSpPr>
        <p:spPr/>
        <p:txBody>
          <a:bodyPr/>
          <a:lstStyle/>
          <a:p>
            <a:pPr>
              <a:defRPr/>
            </a:pPr>
            <a:r>
              <a:rPr lang="en-GB" dirty="0"/>
              <a:t>Footer </a:t>
            </a:r>
          </a:p>
        </p:txBody>
      </p:sp>
      <p:sp>
        <p:nvSpPr>
          <p:cNvPr id="9" name="Rectangle 4"/>
          <p:cNvSpPr>
            <a:spLocks noChangeArrowheads="1"/>
          </p:cNvSpPr>
          <p:nvPr/>
        </p:nvSpPr>
        <p:spPr bwMode="auto">
          <a:xfrm>
            <a:off x="512762" y="7796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bwMode="auto">
          <a:xfrm>
            <a:off x="129051" y="836114"/>
            <a:ext cx="11986749" cy="187044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nSpc>
                <a:spcPct val="140000"/>
              </a:lnSpc>
              <a:buClr>
                <a:schemeClr val="accent2"/>
              </a:buClr>
              <a:buSzPct val="85000"/>
            </a:pPr>
            <a:r>
              <a:rPr lang="en-US" sz="1400" b="1" u="sng" dirty="0">
                <a:solidFill>
                  <a:schemeClr val="tx1">
                    <a:lumMod val="50000"/>
                  </a:schemeClr>
                </a:solidFill>
              </a:rPr>
              <a:t>Business Case</a:t>
            </a:r>
            <a:r>
              <a:rPr lang="en-US" sz="1200" b="1" dirty="0">
                <a:solidFill>
                  <a:schemeClr val="tx1">
                    <a:lumMod val="50000"/>
                  </a:schemeClr>
                </a:solidFill>
              </a:rPr>
              <a:t>: The mode of moving and receiving materials to Nun River and Diebu Creek is through barge movement from K.I or any other designated place to the Asset. This movement happens ones per quarter. The movement involves ramp barge, tugboats and JTF escort. The minimum transit period is 12 days. </a:t>
            </a:r>
          </a:p>
          <a:p>
            <a:pPr>
              <a:lnSpc>
                <a:spcPct val="140000"/>
              </a:lnSpc>
              <a:buClr>
                <a:schemeClr val="accent2"/>
              </a:buClr>
              <a:buSzPct val="85000"/>
            </a:pPr>
            <a:r>
              <a:rPr lang="en-US" sz="1200" b="1" dirty="0">
                <a:solidFill>
                  <a:schemeClr val="tx1">
                    <a:lumMod val="50000"/>
                  </a:schemeClr>
                </a:solidFill>
              </a:rPr>
              <a:t>Cost for quarterly barge movement is $42.23K.</a:t>
            </a:r>
          </a:p>
          <a:p>
            <a:pPr>
              <a:lnSpc>
                <a:spcPct val="140000"/>
              </a:lnSpc>
              <a:buClr>
                <a:schemeClr val="accent2"/>
              </a:buClr>
              <a:buSzPct val="85000"/>
            </a:pPr>
            <a:r>
              <a:rPr lang="en-US" sz="1400" b="1" u="sng" dirty="0">
                <a:solidFill>
                  <a:schemeClr val="tx1">
                    <a:lumMod val="50000"/>
                  </a:schemeClr>
                </a:solidFill>
              </a:rPr>
              <a:t>Objective:</a:t>
            </a:r>
            <a:r>
              <a:rPr lang="en-US" sz="1200" dirty="0">
                <a:solidFill>
                  <a:srgbClr val="000000"/>
                </a:solidFill>
                <a:latin typeface="Futura Medium" panose="00000400000000000000" pitchFamily="2" charset="0"/>
              </a:rPr>
              <a:t>  The objective of the initiative is to reduce the number of quarterly barge movement by using alternative route to bring materials to Nun River. We have currently eliminated barge movement to Nun River  for 3 successive quarters thereby saving ca. $126.69K. We currently latch on Gbaran mild run and other barges coming to Nun River to bring our materials in.</a:t>
            </a:r>
          </a:p>
          <a:p>
            <a:pPr>
              <a:lnSpc>
                <a:spcPct val="140000"/>
              </a:lnSpc>
              <a:buClr>
                <a:schemeClr val="accent2"/>
              </a:buClr>
              <a:buSzPct val="85000"/>
            </a:pPr>
            <a:r>
              <a:rPr lang="en-US" sz="1200" dirty="0">
                <a:solidFill>
                  <a:srgbClr val="000000"/>
                </a:solidFill>
                <a:latin typeface="Futura Medium" panose="00000400000000000000" pitchFamily="2" charset="0"/>
              </a:rPr>
              <a:t>Find cost breakdown: </a:t>
            </a:r>
            <a:endParaRPr lang="en-US" sz="1200" dirty="0">
              <a:solidFill>
                <a:schemeClr val="tx1">
                  <a:lumMod val="50000"/>
                </a:schemeClr>
              </a:solidFill>
            </a:endParaRPr>
          </a:p>
        </p:txBody>
      </p:sp>
      <p:sp>
        <p:nvSpPr>
          <p:cNvPr id="15" name="Content Placeholder 2"/>
          <p:cNvSpPr txBox="1">
            <a:spLocks/>
          </p:cNvSpPr>
          <p:nvPr/>
        </p:nvSpPr>
        <p:spPr bwMode="auto">
          <a:xfrm>
            <a:off x="8114930" y="3387822"/>
            <a:ext cx="3785549" cy="308137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defTabSz="1219170"/>
            <a:endParaRPr lang="en-US" sz="1200" b="1" u="sng" dirty="0">
              <a:solidFill>
                <a:schemeClr val="tx1">
                  <a:lumMod val="50000"/>
                </a:schemeClr>
              </a:solidFill>
            </a:endParaRPr>
          </a:p>
          <a:p>
            <a:pPr algn="ctr" defTabSz="1219170"/>
            <a:r>
              <a:rPr lang="en-US" sz="1200" b="1" u="sng" dirty="0">
                <a:solidFill>
                  <a:schemeClr val="tx1">
                    <a:lumMod val="50000"/>
                  </a:schemeClr>
                </a:solidFill>
              </a:rPr>
              <a:t>Critical Success Factors</a:t>
            </a:r>
            <a:endParaRPr lang="en-US" dirty="0"/>
          </a:p>
          <a:p>
            <a:pPr marL="171450" indent="-171450" defTabSz="1219170">
              <a:buFont typeface="Arial" panose="020B0604020202020204" pitchFamily="34" charset="0"/>
              <a:buChar char="•"/>
            </a:pPr>
            <a:r>
              <a:rPr lang="en-US" sz="1200" dirty="0">
                <a:solidFill>
                  <a:schemeClr val="tx1">
                    <a:lumMod val="50000"/>
                  </a:schemeClr>
                </a:solidFill>
              </a:rPr>
              <a:t>Collaboration with Gbaran milk run &amp; material dispatchers</a:t>
            </a:r>
          </a:p>
          <a:p>
            <a:pPr marL="171450" indent="-171450" defTabSz="1219170">
              <a:buFont typeface="Arial" panose="020B0604020202020204" pitchFamily="34" charset="0"/>
              <a:buChar char="•"/>
            </a:pPr>
            <a:endParaRPr lang="en-US" sz="1200" dirty="0">
              <a:solidFill>
                <a:schemeClr val="tx1">
                  <a:lumMod val="50000"/>
                </a:schemeClr>
              </a:solidFill>
            </a:endParaRPr>
          </a:p>
          <a:p>
            <a:pPr defTabSz="1219170"/>
            <a:r>
              <a:rPr lang="en-US" sz="1200" b="1" u="sng" dirty="0">
                <a:solidFill>
                  <a:schemeClr val="tx1">
                    <a:lumMod val="50000"/>
                  </a:schemeClr>
                </a:solidFill>
              </a:rPr>
              <a:t> </a:t>
            </a:r>
          </a:p>
          <a:p>
            <a:pPr marL="171450" indent="-171450" defTabSz="1219170">
              <a:buFont typeface="Arial" panose="020B0604020202020204" pitchFamily="34" charset="0"/>
              <a:buChar char="•"/>
            </a:pPr>
            <a:r>
              <a:rPr lang="en-US" sz="1200" b="1" u="sng" dirty="0">
                <a:solidFill>
                  <a:schemeClr val="tx1">
                    <a:lumMod val="50000"/>
                  </a:schemeClr>
                </a:solidFill>
              </a:rPr>
              <a:t>Initiative Owner </a:t>
            </a:r>
            <a:r>
              <a:rPr lang="en-US" sz="1200" b="1" dirty="0">
                <a:solidFill>
                  <a:schemeClr val="tx1">
                    <a:lumMod val="50000"/>
                  </a:schemeClr>
                </a:solidFill>
              </a:rPr>
              <a:t>	</a:t>
            </a:r>
            <a:r>
              <a:rPr lang="en-US" sz="1200" b="1" u="sng" dirty="0">
                <a:solidFill>
                  <a:schemeClr val="tx1">
                    <a:lumMod val="50000"/>
                  </a:schemeClr>
                </a:solidFill>
              </a:rPr>
              <a:t>Project Sponsor</a:t>
            </a:r>
          </a:p>
          <a:p>
            <a:pPr defTabSz="1219170"/>
            <a:r>
              <a:rPr lang="en-US" sz="1200" dirty="0">
                <a:solidFill>
                  <a:schemeClr val="tx1">
                    <a:lumMod val="50000"/>
                  </a:schemeClr>
                </a:solidFill>
              </a:rPr>
              <a:t>     Ohuaka, Ikechukwu                       PUM</a:t>
            </a:r>
          </a:p>
        </p:txBody>
      </p:sp>
      <p:sp>
        <p:nvSpPr>
          <p:cNvPr id="14" name="Content Placeholder 2">
            <a:extLst>
              <a:ext uri="{FF2B5EF4-FFF2-40B4-BE49-F238E27FC236}">
                <a16:creationId xmlns:a16="http://schemas.microsoft.com/office/drawing/2014/main" id="{81C80268-6922-466E-A0C2-0D4F62BACC5F}"/>
              </a:ext>
            </a:extLst>
          </p:cNvPr>
          <p:cNvSpPr txBox="1">
            <a:spLocks/>
          </p:cNvSpPr>
          <p:nvPr/>
        </p:nvSpPr>
        <p:spPr bwMode="auto">
          <a:xfrm>
            <a:off x="2840353" y="3019725"/>
            <a:ext cx="4660698" cy="381757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defTabSz="1219170"/>
            <a:endParaRPr lang="en-US" sz="1200" b="1" u="sng" dirty="0">
              <a:solidFill>
                <a:schemeClr val="tx1">
                  <a:lumMod val="50000"/>
                </a:schemeClr>
              </a:solidFill>
            </a:endParaRPr>
          </a:p>
          <a:p>
            <a:pPr algn="ctr" defTabSz="1219170"/>
            <a:r>
              <a:rPr lang="en-US" sz="1200" b="1" u="sng" dirty="0">
                <a:solidFill>
                  <a:schemeClr val="tx1">
                    <a:lumMod val="50000"/>
                  </a:schemeClr>
                </a:solidFill>
              </a:rPr>
              <a:t>Projects and Actions</a:t>
            </a:r>
          </a:p>
          <a:p>
            <a:pPr marL="171450" indent="-171450" defTabSz="1219170">
              <a:buFont typeface="Arial" panose="020B0604020202020204" pitchFamily="34" charset="0"/>
              <a:buChar char="•"/>
            </a:pPr>
            <a:r>
              <a:rPr lang="en-US" sz="1200" b="1" dirty="0">
                <a:solidFill>
                  <a:schemeClr val="tx1">
                    <a:lumMod val="50000"/>
                  </a:schemeClr>
                </a:solidFill>
              </a:rPr>
              <a:t>L1: Determine cost per quarterly barge movement</a:t>
            </a:r>
          </a:p>
          <a:p>
            <a:pPr marL="171450" indent="-171450" defTabSz="1219170">
              <a:buFont typeface="Arial" panose="020B0604020202020204" pitchFamily="34" charset="0"/>
              <a:buChar char="•"/>
            </a:pPr>
            <a:r>
              <a:rPr lang="en-US" sz="1200" b="1" dirty="0">
                <a:solidFill>
                  <a:schemeClr val="tx1">
                    <a:lumMod val="50000"/>
                  </a:schemeClr>
                </a:solidFill>
              </a:rPr>
              <a:t>L2: Firm up process of latching to Gbaran milk run</a:t>
            </a:r>
          </a:p>
          <a:p>
            <a:pPr marL="171450" indent="-171450" defTabSz="1219170">
              <a:buFont typeface="Arial" panose="020B0604020202020204" pitchFamily="34" charset="0"/>
              <a:buChar char="•"/>
            </a:pPr>
            <a:r>
              <a:rPr lang="en-US" sz="1200" b="1" dirty="0">
                <a:solidFill>
                  <a:schemeClr val="tx1">
                    <a:lumMod val="50000"/>
                  </a:schemeClr>
                </a:solidFill>
              </a:rPr>
              <a:t>L3: Move items and materials through Gbaran to Nun River</a:t>
            </a:r>
          </a:p>
          <a:p>
            <a:pPr marL="171450" indent="-171450" defTabSz="1219170">
              <a:buFont typeface="Arial" panose="020B0604020202020204" pitchFamily="34" charset="0"/>
              <a:buChar char="•"/>
            </a:pPr>
            <a:r>
              <a:rPr lang="en-US" sz="1200" b="1" dirty="0">
                <a:solidFill>
                  <a:schemeClr val="tx1">
                    <a:lumMod val="50000"/>
                  </a:schemeClr>
                </a:solidFill>
              </a:rPr>
              <a:t>L4: Move essential buck materials through contractor barge</a:t>
            </a:r>
            <a:endParaRPr lang="en-US" sz="1200" dirty="0">
              <a:solidFill>
                <a:schemeClr val="tx1">
                  <a:lumMod val="50000"/>
                </a:schemeClr>
              </a:solidFill>
            </a:endParaRPr>
          </a:p>
          <a:p>
            <a:endParaRPr lang="en-US" dirty="0"/>
          </a:p>
          <a:p>
            <a:r>
              <a:rPr lang="en-US" dirty="0"/>
              <a:t>					</a:t>
            </a:r>
          </a:p>
        </p:txBody>
      </p:sp>
    </p:spTree>
    <p:extLst>
      <p:ext uri="{BB962C8B-B14F-4D97-AF65-F5344CB8AC3E}">
        <p14:creationId xmlns:p14="http://schemas.microsoft.com/office/powerpoint/2010/main" val="8600455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72FD-A0CE-40A3-A480-D5B3EA0B9CB0}"/>
              </a:ext>
            </a:extLst>
          </p:cNvPr>
          <p:cNvSpPr>
            <a:spLocks noGrp="1"/>
          </p:cNvSpPr>
          <p:nvPr>
            <p:ph type="title"/>
          </p:nvPr>
        </p:nvSpPr>
        <p:spPr>
          <a:xfrm>
            <a:off x="508000" y="712801"/>
            <a:ext cx="11171238" cy="582600"/>
          </a:xfrm>
        </p:spPr>
        <p:txBody>
          <a:bodyPr/>
          <a:lstStyle/>
          <a:p>
            <a:r>
              <a:rPr lang="en-US" dirty="0"/>
              <a:t>Cost Break down </a:t>
            </a:r>
          </a:p>
        </p:txBody>
      </p:sp>
      <p:sp>
        <p:nvSpPr>
          <p:cNvPr id="3" name="Content Placeholder 2">
            <a:extLst>
              <a:ext uri="{FF2B5EF4-FFF2-40B4-BE49-F238E27FC236}">
                <a16:creationId xmlns:a16="http://schemas.microsoft.com/office/drawing/2014/main" id="{D8341745-B7C0-4E37-B938-06D4B9766749}"/>
              </a:ext>
            </a:extLst>
          </p:cNvPr>
          <p:cNvSpPr>
            <a:spLocks noGrp="1"/>
          </p:cNvSpPr>
          <p:nvPr>
            <p:ph sz="quarter" idx="1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 of barge movement - $16K</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 for hiring of Gun boat -N450,000.00</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 of gunboat required – 2</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 of days per trip – 12 days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 of gunboat per trip = 450000*12*2 = N10.8M =($26.34K by dividing with the functional dollar at the rate of $410)</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Barge per quarter = $16k</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savings per quarter - $42.34K</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Total cost for the 3 quarters - $126.69K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851A374B-E065-4B6B-920A-6C88E575397B}"/>
              </a:ext>
            </a:extLst>
          </p:cNvPr>
          <p:cNvSpPr>
            <a:spLocks noGrp="1"/>
          </p:cNvSpPr>
          <p:nvPr>
            <p:ph type="dt" sz="half" idx="2"/>
          </p:nvPr>
        </p:nvSpPr>
        <p:spPr/>
        <p:txBody>
          <a:bodyPr/>
          <a:lstStyle/>
          <a:p>
            <a:pPr>
              <a:defRPr/>
            </a:pPr>
            <a:r>
              <a:rPr lang="en-GB"/>
              <a:t>Date Month 2016</a:t>
            </a:r>
            <a:endParaRPr lang="en-GB" dirty="0"/>
          </a:p>
        </p:txBody>
      </p:sp>
      <p:sp>
        <p:nvSpPr>
          <p:cNvPr id="5" name="Slide Number Placeholder 4">
            <a:extLst>
              <a:ext uri="{FF2B5EF4-FFF2-40B4-BE49-F238E27FC236}">
                <a16:creationId xmlns:a16="http://schemas.microsoft.com/office/drawing/2014/main" id="{E204872E-DBC1-439D-9A47-FB0C115CB5F5}"/>
              </a:ext>
            </a:extLst>
          </p:cNvPr>
          <p:cNvSpPr>
            <a:spLocks noGrp="1"/>
          </p:cNvSpPr>
          <p:nvPr>
            <p:ph type="sldNum" sz="quarter" idx="4"/>
          </p:nvPr>
        </p:nvSpPr>
        <p:spPr/>
        <p:txBody>
          <a:bodyPr/>
          <a:lstStyle/>
          <a:p>
            <a:fld id="{D32BAE6A-B452-4007-8177-56DD051636F9}" type="slidenum">
              <a:rPr lang="en-GB" smtClean="0"/>
              <a:pPr/>
              <a:t>2</a:t>
            </a:fld>
            <a:endParaRPr lang="en-GB" dirty="0"/>
          </a:p>
        </p:txBody>
      </p:sp>
      <p:sp>
        <p:nvSpPr>
          <p:cNvPr id="6" name="Footer Placeholder 5">
            <a:extLst>
              <a:ext uri="{FF2B5EF4-FFF2-40B4-BE49-F238E27FC236}">
                <a16:creationId xmlns:a16="http://schemas.microsoft.com/office/drawing/2014/main" id="{2998F63A-D4A1-411F-9EAF-FBFC35E9F014}"/>
              </a:ext>
            </a:extLst>
          </p:cNvPr>
          <p:cNvSpPr>
            <a:spLocks noGrp="1"/>
          </p:cNvSpPr>
          <p:nvPr>
            <p:ph type="ftr" sz="quarter" idx="3"/>
          </p:nvPr>
        </p:nvSpPr>
        <p:spPr/>
        <p:txBody>
          <a:bodyPr/>
          <a:lstStyle/>
          <a:p>
            <a:pPr>
              <a:defRPr/>
            </a:pPr>
            <a:r>
              <a:rPr lang="en-GB"/>
              <a:t>Footer </a:t>
            </a:r>
            <a:endParaRPr lang="en-GB" dirty="0"/>
          </a:p>
        </p:txBody>
      </p:sp>
    </p:spTree>
    <p:extLst>
      <p:ext uri="{BB962C8B-B14F-4D97-AF65-F5344CB8AC3E}">
        <p14:creationId xmlns:p14="http://schemas.microsoft.com/office/powerpoint/2010/main" val="1478625222"/>
      </p:ext>
    </p:extLst>
  </p:cSld>
  <p:clrMapOvr>
    <a:masterClrMapping/>
  </p:clrMapOvr>
  <p:transition/>
</p:sld>
</file>

<file path=ppt/theme/theme1.xml><?xml version="1.0" encoding="utf-8"?>
<a:theme xmlns:a="http://schemas.openxmlformats.org/drawingml/2006/main" name="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p:Policy xmlns:p="office.server.policy" id="" local="true">
  <p:Name>Shell Document Base</p:Name>
  <p:Description/>
  <p:Statement/>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/sites/aaaaa8320</xsnScope>
</customXsn>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D34C64B2CDF834BA69A2A80D2F4FF7B" ma:contentTypeVersion="256" ma:contentTypeDescription="Shell Document is a document that derives it properties from the 'Shell Document Base' content type." ma:contentTypeScope="" ma:versionID="52c074a6b2af0a5664d43c14055c4acb">
  <xsd:schema xmlns:xsd="http://www.w3.org/2001/XMLSchema" xmlns:xs="http://www.w3.org/2001/XMLSchema" xmlns:p="http://schemas.microsoft.com/office/2006/metadata/properties" xmlns:ns1="http://schemas.microsoft.com/sharepoint/v3" xmlns:ns2="4569d55d-ab0a-4ebb-9966-2871c9d3c86b" xmlns:ns4="562bee5c-c509-42fb-ba2d-09190ee24177" xmlns:ns5="http://schemas.microsoft.com/sharepoint/v4" targetNamespace="http://schemas.microsoft.com/office/2006/metadata/properties" ma:root="true" ma:fieldsID="40cc4d9d53e6fe851e9fe185c40af222" ns1:_="" ns2:_="" ns4:_="" ns5:_="">
    <xsd:import namespace="http://schemas.microsoft.com/sharepoint/v3"/>
    <xsd:import namespace="4569d55d-ab0a-4ebb-9966-2871c9d3c86b"/>
    <xsd:import namespace="562bee5c-c509-42fb-ba2d-09190ee24177"/>
    <xsd:import namespace="http://schemas.microsoft.com/sharepoint/v4"/>
    <xsd:element name="properties">
      <xsd:complexType>
        <xsd:sequence>
          <xsd:element name="documentManagement">
            <xsd:complexType>
              <xsd:all>
                <xsd:element ref="ns1:Shell_x0020_SharePoint_x0020_SAEF_x0020_Owner" minOccurs="0"/>
                <xsd:element ref="ns2:_dlc_DocIdUrl" minOccurs="0"/>
                <xsd:element ref="ns1:Shell_x0020_SharePoint_x0020_SAEF_x0020_SiteCollectionName"/>
                <xsd:element ref="ns1:Shell_x0020_SharePoint_x0020_SAEF_x0020_SiteOwner"/>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ice2f7984e9548f9a31773f854109466" minOccurs="0"/>
                <xsd:element ref="ns4:j34f96ae8e6f4bcabd929698e8369ad6" minOccurs="0"/>
                <xsd:element ref="ns4:m27a77c6217043dda0efeb6a3870ea75" minOccurs="0"/>
                <xsd:element ref="ns4:l66fdc14b4fa46eea88ee2aac7ad2eac" minOccurs="0"/>
                <xsd:element ref="ns4:gd7acb725c174ee6b184d60d15597f6a" minOccurs="0"/>
                <xsd:element ref="ns4:p8984985015b40798918b5a01b45e4b3" minOccurs="0"/>
                <xsd:element ref="ns4:h284211f833048b1a5ccec1f0d9b0f7a" minOccurs="0"/>
                <xsd:element ref="ns4:f7493bb9534844dea7875c9f505950a2" minOccurs="0"/>
                <xsd:element ref="ns4:l29dd253148e4d109b8c1444f6695d3b" minOccurs="0"/>
                <xsd:element ref="ns4:c47cabfea1bc4e2691b8d95c8ce41647" minOccurs="0"/>
                <xsd:element ref="ns4:a99e316a51584b349a985674ef8a1639" minOccurs="0"/>
                <xsd:element ref="ns4:dc07035f798748f5ba882d29e2b62c9e"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Owner" ma:index="8" nillable="true" ma:displayName="Owner" ma:hidden="true" ma:internalName="Shell_x0020_SharePoint_x0020_SAEF_x0020_Owner">
      <xsd:simpleType>
        <xsd:restriction base="dms:Text"/>
      </xsd:simpleType>
    </xsd:element>
    <xsd:element name="Shell_x0020_SharePoint_x0020_SAEF_x0020_SiteCollectionName" ma:index="21" ma:displayName="Site Collection Name" ma:default="Global Production Engineering" ma:hidden="true" ma:internalName="Shell_x0020_SharePoint_x0020_SAEF_x0020_SiteCollectionName">
      <xsd:simpleType>
        <xsd:restriction base="dms:Text"/>
      </xsd:simpleType>
    </xsd:element>
    <xsd:element name="Shell_x0020_SharePoint_x0020_SAEF_x0020_SiteOwner" ma:index="22" ma:displayName="Site Owner" ma:default="europe\ellen.hall" ma:hidden="true" ma:internalName="Shell_x0020_SharePoint_x0020_SAEF_x0020_SiteOwner">
      <xsd:simpleType>
        <xsd:restriction base="dms:Text"/>
      </xsd:simpleType>
    </xsd:element>
    <xsd:element name="Shell_x0020_SharePoint_x0020_SAEF_x0020_Collection" ma:index="25" ma:displayName="Collection" ma:default="0" ma:hidden="true" ma:internalName="Shell_x0020_SharePoint_x0020_SAEF_x0020_Collection">
      <xsd:simpleType>
        <xsd:restriction base="dms:Boolean"/>
      </xsd:simpleType>
    </xsd:element>
    <xsd:element name="Shell_x0020_SharePoint_x0020_SAEF_x0020_KeepFileLocal" ma:index="26"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27" nillable="true" ma:displayName="Asset Identifier" ma:hidden="true" ma:internalName="Shell_x0020_SharePoint_x0020_SAEF_x0020_AssetIdentifier">
      <xsd:simpleType>
        <xsd:restriction base="dms:Text"/>
      </xsd:simpleType>
    </xsd:element>
    <xsd:element name="Shell_x0020_SharePoint_x0020_SAEF_x0020_FilePlanRecordType" ma:index="30" nillable="true" ma:displayName="File Plan Record Type" ma:hidden="true" ma:internalName="Shell_x0020_SharePoint_x0020_SAEF_x0020_FilePlanRecordType">
      <xsd:simpleType>
        <xsd:restriction base="dms:Text"/>
      </xsd:simpleType>
    </xsd:element>
    <xsd:element name="Shell_x0020_SharePoint_x0020_SAEF_x0020_RecordStatus" ma:index="31" nillable="true" ma:displayName="Record Status" ma:hidden="true" ma:internalName="Shell_x0020_SharePoint_x0020_SAEF_x0020_RecordStatus">
      <xsd:simpleType>
        <xsd:restriction base="dms:Text"/>
      </xsd:simpleType>
    </xsd:element>
    <xsd:element name="Shell_x0020_SharePoint_x0020_SAEF_x0020_Declarer" ma:index="32" nillable="true" ma:displayName="Declarer" ma:hidden="true" ma:internalName="Shell_x0020_SharePoint_x0020_SAEF_x0020_Declarer">
      <xsd:simpleType>
        <xsd:restriction base="dms:Text"/>
      </xsd:simpleType>
    </xsd:element>
    <xsd:element name="Shell_x0020_SharePoint_x0020_SAEF_x0020_IsRecord" ma:index="33" nillable="true" ma:displayName="Is Record" ma:hidden="true" ma:internalName="Shell_x0020_SharePoint_x0020_SAEF_x0020_IsRecord">
      <xsd:simpleType>
        <xsd:restriction base="dms:Text"/>
      </xsd:simpleType>
    </xsd:element>
    <xsd:element name="Shell_x0020_SharePoint_x0020_SAEF_x0020_TRIMRecordNumber" ma:index="34" nillable="true" ma:displayName="TRIM Record Number" ma:hidden="true" ma:internalName="Shell_x0020_SharePoint_x0020_SAEF_x0020_TRIMRecordNumber">
      <xsd:simpleType>
        <xsd:restriction base="dms:Text"/>
      </xsd:simpleType>
    </xsd:element>
    <xsd:element name="_dlc_Exempt" ma:index="35" nillable="true" ma:displayName="Exempt from Policy" ma:hidden="true" ma:internalName="_dlc_Exempt" ma:readOnly="true">
      <xsd:simpleType>
        <xsd:restriction base="dms:Unknown"/>
      </xsd:simpleType>
    </xsd:element>
    <xsd:element name="_dlc_ExpireDateSaved" ma:index="36" nillable="true" ma:displayName="Original Expiration Date" ma:hidden="true" ma:internalName="_dlc_ExpireDateSaved" ma:readOnly="true">
      <xsd:simpleType>
        <xsd:restriction base="dms:DateTime"/>
      </xsd:simpleType>
    </xsd:element>
    <xsd:element name="_dlc_ExpireDate" ma:index="37" nillable="true" ma:displayName="Expiration Date" ma:description="" ma:hidden="true" ma:indexed="true" ma:internalName="_dlc_ExpireDate" ma:readOnly="true">
      <xsd:simpleType>
        <xsd:restriction base="dms:DateTime"/>
      </xsd:simpleType>
    </xsd:element>
    <xsd:element name="AverageRating" ma:index="40" nillable="true" ma:displayName="Rating (0-5)" ma:decimals="2" ma:description="Average value of all the ratings that have been submitted" ma:hidden="true" ma:internalName="AverageRating" ma:readOnly="true">
      <xsd:simpleType>
        <xsd:restriction base="dms:Number"/>
      </xsd:simpleType>
    </xsd:element>
    <xsd:element name="RatingCount" ma:index="41"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569d55d-ab0a-4ebb-9966-2871c9d3c86b" elementFormDefault="qualified">
    <xsd:import namespace="http://schemas.microsoft.com/office/2006/documentManagement/types"/>
    <xsd:import namespace="http://schemas.microsoft.com/office/infopath/2007/PartnerControls"/>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8"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element name="TaxCatchAll" ma:index="38" nillable="true" ma:displayName="Taxonomy Catch All Column" ma:description="" ma:hidden="true" ma:list="{e3ee2806-30e1-467b-afa7-92106bdc835e}" ma:internalName="TaxCatchAll" ma:showField="CatchAllData" ma:web="4569d55d-ab0a-4ebb-9966-2871c9d3c86b">
      <xsd:complexType>
        <xsd:complexContent>
          <xsd:extension base="dms:MultiChoiceLookup">
            <xsd:sequence>
              <xsd:element name="Value" type="dms:Lookup" maxOccurs="unbounded" minOccurs="0" nillable="true"/>
            </xsd:sequence>
          </xsd:extension>
        </xsd:complexContent>
      </xsd:complexType>
    </xsd:element>
    <xsd:element name="TaxCatchAllLabel" ma:index="39" nillable="true" ma:displayName="Taxonomy Catch All Column1" ma:description="" ma:hidden="true" ma:list="{e3ee2806-30e1-467b-afa7-92106bdc835e}" ma:internalName="TaxCatchAllLabel" ma:readOnly="true" ma:showField="CatchAllDataLabel" ma:web="4569d55d-ab0a-4ebb-9966-2871c9d3c86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62bee5c-c509-42fb-ba2d-09190ee24177" elementFormDefault="qualified">
    <xsd:import namespace="http://schemas.microsoft.com/office/2006/documentManagement/types"/>
    <xsd:import namespace="http://schemas.microsoft.com/office/infopath/2007/PartnerControls"/>
    <xsd:element name="ice2f7984e9548f9a31773f854109466" ma:index="42" ma:taxonomy="true" ma:internalName="ice2f7984e9548f9a31773f854109466" ma:taxonomyFieldName="Shell_x0020_SharePoint_x0020_SAEF_x0020_SecurityClassification" ma:displayName="Security Classification" ma:default="10;#Restricted|21aa7f98-4035-4019-a764-107acb7269af"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j34f96ae8e6f4bcabd929698e8369ad6" ma:index="43" ma:taxonomy="true" ma:internalName="j34f96ae8e6f4bcabd929698e8369ad6" ma:taxonomyFieldName="Shell_x0020_SharePoint_x0020_SAEF_x0020_ExportControlClassification" ma:displayName="Export Control" ma:default="9;#Non-US content - Non Controlled|2ac8835e-0587-4096-a6e2-1f68da1e6cb3"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m27a77c6217043dda0efeb6a3870ea75" ma:index="44" ma:taxonomy="true" ma:internalName="m27a77c6217043dda0efeb6a3870ea75" ma:taxonomyFieldName="Shell_x0020_SharePoint_x0020_SAEF_x0020_DocumentStatus" ma:displayName="Document Status" ma:default="11;#Draft|1c86f377-7d91-4c95-bd5b-c18c83fe0aa5" ma:fieldId="{627a77c6-2170-43dd-a0ef-eb6a3870ea75}" ma:sspId="e3aebf70-341c-4d91-bdd3-aba9df361687" ma:termSetId="935aba77-d2cb-414d-bb70-87b73a0515d8" ma:anchorId="00000000-0000-0000-0000-000000000000" ma:open="false" ma:isKeyword="false">
      <xsd:complexType>
        <xsd:sequence>
          <xsd:element ref="pc:Terms" minOccurs="0" maxOccurs="1"/>
        </xsd:sequence>
      </xsd:complexType>
    </xsd:element>
    <xsd:element name="l66fdc14b4fa46eea88ee2aac7ad2eac" ma:index="45" ma:taxonomy="true" ma:internalName="l66fdc14b4fa46eea88ee2aac7ad2eac" ma:taxonomyFieldName="Shell_x0020_SharePoint_x0020_SAEF_x0020_DocumentType" ma:displayName="Document Type" ma:default="" ma:fieldId="{566fdc14-b4fa-46ee-a88e-e2aac7ad2eac}" ma:sspId="e3aebf70-341c-4d91-bdd3-aba9df361687" ma:termSetId="b6feb9a0-8433-45b5-9634-27a3c7ba78c3" ma:anchorId="17007717-f426-49c9-ad39-2fd6dbd79117" ma:open="false" ma:isKeyword="false">
      <xsd:complexType>
        <xsd:sequence>
          <xsd:element ref="pc:Terms" minOccurs="0" maxOccurs="1"/>
        </xsd:sequence>
      </xsd:complexType>
    </xsd:element>
    <xsd:element name="gd7acb725c174ee6b184d60d15597f6a" ma:index="46" ma:taxonomy="true" ma:internalName="gd7acb725c174ee6b184d60d15597f6a" ma:taxonomyFieldName="Shell_x0020_SharePoint_x0020_SAEF_x0020_Business" ma:displayName="Business" ma:default="1;#Upstream International|dabf15d9-4f75-4ed1-b8a1-a0c3e2a85888"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p8984985015b40798918b5a01b45e4b3" ma:index="47" ma:taxonomy="true" ma:internalName="p8984985015b40798918b5a01b45e4b3" ma:taxonomyFieldName="Shell_x0020_SharePoint_x0020_SAEF_x0020_BusinessUnitRegion" ma:displayName="Business Unit/Region" ma:default="2;#Global Production Engineering|586b4a7a-c0a0-4515-8be9-0a9770b58221"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h284211f833048b1a5ccec1f0d9b0f7a" ma:index="48" ma:taxonomy="true" ma:internalName="h284211f833048b1a5ccec1f0d9b0f7a" ma:taxonomyFieldName="Shell_x0020_SharePoint_x0020_SAEF_x0020_GlobalFunction" ma:displayName="Business Function" ma:default="3;#Not Applicable|ddce64fb-3cb8-4cd9-8e3d-0fe554247fd1"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f7493bb9534844dea7875c9f505950a2" ma:index="49" nillable="true" ma:taxonomy="true" ma:internalName="f7493bb9534844dea7875c9f505950a2" ma:taxonomyFieldName="Shell_x0020_SharePoint_x0020_SAEF_x0020_BusinessProcess" ma:displayName="Business Process" ma:default="8;#Production - Operational Effectiveness|9500c6e2-2375-4105-9233-40a592cade69"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l29dd253148e4d109b8c1444f6695d3b" ma:index="50" ma:taxonomy="true" ma:internalName="l29dd253148e4d109b8c1444f6695d3b" ma:taxonomyFieldName="Shell_x0020_SharePoint_x0020_SAEF_x0020_LegalEntity" ma:displayName="Legal Entity" ma:default="4;#SIEP|ca814f84-fd49-4cca-9dd4-ac559012442b"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c47cabfea1bc4e2691b8d95c8ce41647" ma:index="51" ma:taxonomy="true" ma:internalName="c47cabfea1bc4e2691b8d95c8ce41647" ma:taxonomyFieldName="Shell_x0020_SharePoint_x0020_SAEF_x0020_WorkgroupID" ma:displayName="TRIM Workgroup" ma:default="5;#Upstream _ Single File Plan - 22022|d3ed65c1-761d-4a84-a678-924ffd6ed182" ma:fieldId="{c47cabfe-a1bc-4e26-91b8-d95c8ce41647}" ma:sspId="e3aebf70-341c-4d91-bdd3-aba9df361687" ma:termSetId="85736b86-0546-4c3b-b21c-7ab07eee0568" ma:anchorId="00000000-0000-0000-0000-000000000000" ma:open="false" ma:isKeyword="false">
      <xsd:complexType>
        <xsd:sequence>
          <xsd:element ref="pc:Terms" minOccurs="0" maxOccurs="1"/>
        </xsd:sequence>
      </xsd:complexType>
    </xsd:element>
    <xsd:element name="a99e316a51584b349a985674ef8a1639" ma:index="52" ma:taxonomy="true" ma:internalName="a99e316a51584b349a985674ef8a1639" ma:taxonomyFieldName="Shell_x0020_SharePoint_x0020_SAEF_x0020_Language" ma:displayName="Language" ma:default="6;#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dc07035f798748f5ba882d29e2b62c9e" ma:index="53" ma:taxonomy="true" ma:internalName="dc07035f798748f5ba882d29e2b62c9e" ma:taxonomyFieldName="Shell_x0020_SharePoint_x0020_SAEF_x0020_CountryOfJurisdiction" ma:displayName="Country of Jurisdiction" ma:default="7;#NETHERLANDS|54565ecb-470f-40ea-a584-819150a65a13"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4"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TaxCatchAll xmlns="4569d55d-ab0a-4ebb-9966-2871c9d3c86b">
      <Value>5</Value>
      <Value>11</Value>
      <Value>10</Value>
      <Value>9</Value>
      <Value>8</Value>
      <Value>7</Value>
      <Value>6</Value>
      <Value>175</Value>
      <Value>4</Value>
      <Value>3</Value>
      <Value>2</Value>
      <Value>1</Value>
    </TaxCatchAll>
    <_dlc_DocId xmlns="4569d55d-ab0a-4ebb-9966-2871c9d3c86b">AAAAA8320-531-56</_dlc_DocId>
    <_dlc_DocIdUrl xmlns="4569d55d-ab0a-4ebb-9966-2871c9d3c86b">
      <Url>https://eu001-sp.shell.com/sites/AAAAA8320/S07/_layouts/15/DocIdRedir.aspx?ID=AAAAA8320-531-56</Url>
      <Description>AAAAA8320-531-56</Description>
    </_dlc_DocIdUrl>
    <Shell_x0020_SharePoint_x0020_SAEF_x0020_Collection xmlns="http://schemas.microsoft.com/sharepoint/v3">false</Shell_x0020_SharePoint_x0020_SAEF_x0020_Collection>
    <Shell_x0020_SharePoint_x0020_SAEF_x0020_RecordStatus xmlns="http://schemas.microsoft.com/sharepoint/v3" xsi:nil="true"/>
    <gd7acb725c174ee6b184d60d15597f6a xmlns="562bee5c-c509-42fb-ba2d-09190ee24177">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gd7acb725c174ee6b184d60d15597f6a>
    <dc07035f798748f5ba882d29e2b62c9e xmlns="562bee5c-c509-42fb-ba2d-09190ee24177">
      <Terms xmlns="http://schemas.microsoft.com/office/infopath/2007/PartnerControls">
        <TermInfo xmlns="http://schemas.microsoft.com/office/infopath/2007/PartnerControls">
          <TermName xmlns="http://schemas.microsoft.com/office/infopath/2007/PartnerControls">NETHERLANDS</TermName>
          <TermId xmlns="http://schemas.microsoft.com/office/infopath/2007/PartnerControls">54565ecb-470f-40ea-a584-819150a65a13</TermId>
        </TermInfo>
      </Terms>
    </dc07035f798748f5ba882d29e2b62c9e>
    <IconOverlay xmlns="http://schemas.microsoft.com/sharepoint/v4" xsi:nil="true"/>
    <j34f96ae8e6f4bcabd929698e8369ad6 xmlns="562bee5c-c509-42fb-ba2d-09190ee24177">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j34f96ae8e6f4bcabd929698e8369ad6>
    <Shell_x0020_SharePoint_x0020_SAEF_x0020_FilePlanRecordType xmlns="http://schemas.microsoft.com/sharepoint/v3" xsi:nil="true"/>
    <Shell_x0020_SharePoint_x0020_SAEF_x0020_KeepFileLocal xmlns="http://schemas.microsoft.com/sharepoint/v3">false</Shell_x0020_SharePoint_x0020_SAEF_x0020_KeepFileLocal>
    <l66fdc14b4fa46eea88ee2aac7ad2eac xmlns="562bee5c-c509-42fb-ba2d-09190ee24177">
      <Terms xmlns="http://schemas.microsoft.com/office/infopath/2007/PartnerControls">
        <TermInfo xmlns="http://schemas.microsoft.com/office/infopath/2007/PartnerControls">
          <TermName xmlns="http://schemas.microsoft.com/office/infopath/2007/PartnerControls">Data gathering [OE]</TermName>
          <TermId xmlns="http://schemas.microsoft.com/office/infopath/2007/PartnerControls">78b0d743-c4e5-4907-8c99-b2f5cdbcf20f</TermId>
        </TermInfo>
      </Terms>
    </l66fdc14b4fa46eea88ee2aac7ad2eac>
    <h284211f833048b1a5ccec1f0d9b0f7a xmlns="562bee5c-c509-42fb-ba2d-09190ee24177">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h284211f833048b1a5ccec1f0d9b0f7a>
    <p8984985015b40798918b5a01b45e4b3 xmlns="562bee5c-c509-42fb-ba2d-09190ee24177">
      <Terms xmlns="http://schemas.microsoft.com/office/infopath/2007/PartnerControls">
        <TermInfo xmlns="http://schemas.microsoft.com/office/infopath/2007/PartnerControls">
          <TermName xmlns="http://schemas.microsoft.com/office/infopath/2007/PartnerControls">Global Production Engineering</TermName>
          <TermId xmlns="http://schemas.microsoft.com/office/infopath/2007/PartnerControls">586b4a7a-c0a0-4515-8be9-0a9770b58221</TermId>
        </TermInfo>
      </Terms>
    </p8984985015b40798918b5a01b45e4b3>
    <c47cabfea1bc4e2691b8d95c8ce41647 xmlns="562bee5c-c509-42fb-ba2d-09190ee24177">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c47cabfea1bc4e2691b8d95c8ce41647>
    <Shell_x0020_SharePoint_x0020_SAEF_x0020_SiteOwner xmlns="http://schemas.microsoft.com/sharepoint/v3">europe\ellen.hall</Shell_x0020_SharePoint_x0020_SAEF_x0020_SiteOwner>
    <Shell_x0020_SharePoint_x0020_SAEF_x0020_TRIMRecordNumber xmlns="http://schemas.microsoft.com/sharepoint/v3" xsi:nil="true"/>
    <ice2f7984e9548f9a31773f854109466 xmlns="562bee5c-c509-42fb-ba2d-09190ee24177">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ice2f7984e9548f9a31773f854109466>
    <l29dd253148e4d109b8c1444f6695d3b xmlns="562bee5c-c509-42fb-ba2d-09190ee24177">
      <Terms xmlns="http://schemas.microsoft.com/office/infopath/2007/PartnerControls">
        <TermInfo xmlns="http://schemas.microsoft.com/office/infopath/2007/PartnerControls">
          <TermName xmlns="http://schemas.microsoft.com/office/infopath/2007/PartnerControls">SIEP</TermName>
          <TermId xmlns="http://schemas.microsoft.com/office/infopath/2007/PartnerControls">ca814f84-fd49-4cca-9dd4-ac559012442b</TermId>
        </TermInfo>
      </Terms>
    </l29dd253148e4d109b8c1444f6695d3b>
    <Shell_x0020_SharePoint_x0020_SAEF_x0020_IsRecord xmlns="http://schemas.microsoft.com/sharepoint/v3" xsi:nil="true"/>
    <Shell_x0020_SharePoint_x0020_SAEF_x0020_SiteCollectionName xmlns="http://schemas.microsoft.com/sharepoint/v3">Global Production Engineering</Shell_x0020_SharePoint_x0020_SAEF_x0020_SiteCollectionName>
    <Shell_x0020_SharePoint_x0020_SAEF_x0020_Owner xmlns="http://schemas.microsoft.com/sharepoint/v3" xsi:nil="true"/>
    <Shell_x0020_SharePoint_x0020_SAEF_x0020_Declarer xmlns="http://schemas.microsoft.com/sharepoint/v3" xsi:nil="true"/>
    <m27a77c6217043dda0efeb6a3870ea75 xmlns="562bee5c-c509-42fb-ba2d-09190ee24177">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m27a77c6217043dda0efeb6a3870ea75>
    <Shell_x0020_SharePoint_x0020_SAEF_x0020_AssetIdentifier xmlns="http://schemas.microsoft.com/sharepoint/v3" xsi:nil="true"/>
    <f7493bb9534844dea7875c9f505950a2 xmlns="562bee5c-c509-42fb-ba2d-09190ee24177">
      <Terms xmlns="http://schemas.microsoft.com/office/infopath/2007/PartnerControls">
        <TermInfo xmlns="http://schemas.microsoft.com/office/infopath/2007/PartnerControls">
          <TermName xmlns="http://schemas.microsoft.com/office/infopath/2007/PartnerControls">Production - Operational Effectiveness</TermName>
          <TermId xmlns="http://schemas.microsoft.com/office/infopath/2007/PartnerControls">9500c6e2-2375-4105-9233-40a592cade69</TermId>
        </TermInfo>
      </Terms>
    </f7493bb9534844dea7875c9f505950a2>
    <a99e316a51584b349a985674ef8a1639 xmlns="562bee5c-c509-42fb-ba2d-09190ee24177">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a99e316a51584b349a985674ef8a1639>
  </documentManagement>
</p:properties>
</file>

<file path=customXml/item6.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Version=14.0.0.0,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3440F500-C9A4-4D8A-A763-BF811203EEF3}">
  <ds:schemaRefs>
    <ds:schemaRef ds:uri="office.server.policy"/>
  </ds:schemaRefs>
</ds:datastoreItem>
</file>

<file path=customXml/itemProps2.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3.xml><?xml version="1.0" encoding="utf-8"?>
<ds:datastoreItem xmlns:ds="http://schemas.openxmlformats.org/officeDocument/2006/customXml" ds:itemID="{CFC82FF2-AA71-4ED0-A5C2-0C6035A8C344}">
  <ds:schemaRefs>
    <ds:schemaRef ds:uri="http://schemas.microsoft.com/office/2006/metadata/customXsn"/>
  </ds:schemaRefs>
</ds:datastoreItem>
</file>

<file path=customXml/itemProps4.xml><?xml version="1.0" encoding="utf-8"?>
<ds:datastoreItem xmlns:ds="http://schemas.openxmlformats.org/officeDocument/2006/customXml" ds:itemID="{985D397F-FF3A-46DD-9A21-6C8F936B3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569d55d-ab0a-4ebb-9966-2871c9d3c86b"/>
    <ds:schemaRef ds:uri="562bee5c-c509-42fb-ba2d-09190ee2417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5CE597B9-F879-40F4-9968-CD98FBF742AC}">
  <ds:schemaRefs>
    <ds:schemaRef ds:uri="http://purl.org/dc/elements/1.1/"/>
    <ds:schemaRef ds:uri="http://schemas.microsoft.com/office/2006/metadata/properties"/>
    <ds:schemaRef ds:uri="http://schemas.microsoft.com/sharepoint/v3"/>
    <ds:schemaRef ds:uri="http://schemas.microsoft.com/sharepoint/v4"/>
    <ds:schemaRef ds:uri="http://purl.org/dc/terms/"/>
    <ds:schemaRef ds:uri="562bee5c-c509-42fb-ba2d-09190ee24177"/>
    <ds:schemaRef ds:uri="http://schemas.microsoft.com/office/2006/documentManagement/types"/>
    <ds:schemaRef ds:uri="http://schemas.microsoft.com/office/infopath/2007/PartnerControls"/>
    <ds:schemaRef ds:uri="http://schemas.openxmlformats.org/package/2006/metadata/core-properties"/>
    <ds:schemaRef ds:uri="4569d55d-ab0a-4ebb-9966-2871c9d3c86b"/>
    <ds:schemaRef ds:uri="http://www.w3.org/XML/1998/namespace"/>
    <ds:schemaRef ds:uri="http://purl.org/dc/dcmitype/"/>
  </ds:schemaRefs>
</ds:datastoreItem>
</file>

<file path=customXml/itemProps6.xml><?xml version="1.0" encoding="utf-8"?>
<ds:datastoreItem xmlns:ds="http://schemas.openxmlformats.org/officeDocument/2006/customXml" ds:itemID="{D52F6DFC-919F-4C2F-A1B2-50E8DB445C2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Shell WizKit V3_Template_Widescreen_07june2016</Template>
  <TotalTime>12929</TotalTime>
  <Words>327</Words>
  <Application>Microsoft Office PowerPoint</Application>
  <PresentationFormat>Widescreen</PresentationFormat>
  <Paragraphs>42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Futura Bold</vt:lpstr>
      <vt:lpstr>Calibri</vt:lpstr>
      <vt:lpstr>Futura Medium</vt:lpstr>
      <vt:lpstr>Wingdings</vt:lpstr>
      <vt:lpstr>Shell WizKit V3_Template_Widescreen_07june2016</vt:lpstr>
      <vt:lpstr>REDUCTION OF NUNR&amp;DIEBU CREEK BARGE MOVEMENT FOR COST OPTIMIZATION</vt:lpstr>
      <vt:lpstr>Cost Break down </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KPI’s and Definitions</dc:title>
  <dc:creator>Akosa, Obi SPDC-UPO/G/PS</dc:creator>
  <cp:lastModifiedBy>Ohuaka, Ikechukwu C SPDC-UPC/G/UCN</cp:lastModifiedBy>
  <cp:revision>385</cp:revision>
  <cp:lastPrinted>2016-09-26T10:16:25Z</cp:lastPrinted>
  <dcterms:created xsi:type="dcterms:W3CDTF">2016-06-30T11:16:12Z</dcterms:created>
  <dcterms:modified xsi:type="dcterms:W3CDTF">2021-09-10T12:43:14Z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0x0101006F0A470EEB1140E7AA14F4CE8A50B54C0001CB1477F4DD432AA86DD56CC3887AF4008D34C64B2CDF834BA69A2A80D2F4FF7B</vt:lpwstr>
  </property>
  <property fmtid="{D5CDD505-2E9C-101B-9397-08002B2CF9AE}" pid="5" name="_dlc_DocIdItemGuid">
    <vt:lpwstr>c1e34563-4a2a-4d4a-91a2-324eaf20135b</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10;#Restricted|21aa7f98-4035-4019-a764-107acb7269af</vt:lpwstr>
  </property>
  <property fmtid="{D5CDD505-2E9C-101B-9397-08002B2CF9AE}" pid="13" name="Shell SharePoint SAEF DocumentType">
    <vt:lpwstr>175;#Data gathering [OE]|78b0d743-c4e5-4907-8c99-b2f5cdbcf20f</vt:lpwstr>
  </property>
  <property fmtid="{D5CDD505-2E9C-101B-9397-08002B2CF9AE}" pid="14" name="Shell SharePoint SAEF LegalEntity">
    <vt:lpwstr>4;#SIEP|ca814f84-fd49-4cca-9dd4-ac559012442b</vt:lpwstr>
  </property>
  <property fmtid="{D5CDD505-2E9C-101B-9397-08002B2CF9AE}" pid="15" name="Shell SharePoint SAEF BusinessUnitRegion">
    <vt:lpwstr>2;#Global Production Engineering|586b4a7a-c0a0-4515-8be9-0a9770b58221</vt:lpwstr>
  </property>
  <property fmtid="{D5CDD505-2E9C-101B-9397-08002B2CF9AE}" pid="16" name="Shell SharePoint SAEF GlobalFunction">
    <vt:lpwstr>3;#Not Applicable|ddce64fb-3cb8-4cd9-8e3d-0fe554247fd1</vt:lpwstr>
  </property>
  <property fmtid="{D5CDD505-2E9C-101B-9397-08002B2CF9AE}" pid="17" name="Shell SharePoint SAEF WorkgroupID">
    <vt:lpwstr>5;#Upstream _ Single File Plan - 22022|d3ed65c1-761d-4a84-a678-924ffd6ed182</vt:lpwstr>
  </property>
  <property fmtid="{D5CDD505-2E9C-101B-9397-08002B2CF9AE}" pid="18" name="Shell SharePoint SAEF CountryOfJurisdiction">
    <vt:lpwstr>7;#NETHERLANDS|54565ecb-470f-40ea-a584-819150a65a13</vt:lpwstr>
  </property>
  <property fmtid="{D5CDD505-2E9C-101B-9397-08002B2CF9AE}" pid="19" name="Shell SharePoint SAEF ExportControlClassification">
    <vt:lpwstr>9;#Non-US content - Non Controlled|2ac8835e-0587-4096-a6e2-1f68da1e6cb3</vt:lpwstr>
  </property>
  <property fmtid="{D5CDD505-2E9C-101B-9397-08002B2CF9AE}" pid="20" name="Shell SharePoint SAEF DocumentStatus">
    <vt:lpwstr>11;#Draft|1c86f377-7d91-4c95-bd5b-c18c83fe0aa5</vt:lpwstr>
  </property>
  <property fmtid="{D5CDD505-2E9C-101B-9397-08002B2CF9AE}" pid="21" name="Shell SharePoint SAEF Language">
    <vt:lpwstr>6;#English|bd3ad5ee-f0c3-40aa-8cc8-36ef09940af3</vt:lpwstr>
  </property>
  <property fmtid="{D5CDD505-2E9C-101B-9397-08002B2CF9AE}" pid="22" name="Shell SharePoint SAEF Business">
    <vt:lpwstr>1;#Upstream International|dabf15d9-4f75-4ed1-b8a1-a0c3e2a85888</vt:lpwstr>
  </property>
  <property fmtid="{D5CDD505-2E9C-101B-9397-08002B2CF9AE}" pid="23" name="Shell SharePoint SAEF BusinessProcess">
    <vt:lpwstr>8;#Production - Operational Effectiveness|9500c6e2-2375-4105-9233-40a592cade69</vt:lpwstr>
  </property>
</Properties>
</file>