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8" r:id="rId2"/>
    <p:sldId id="387" r:id="rId3"/>
    <p:sldId id="388" r:id="rId4"/>
    <p:sldId id="389" r:id="rId5"/>
    <p:sldId id="354" r:id="rId6"/>
  </p:sldIdLst>
  <p:sldSz cx="12192000" cy="6858000"/>
  <p:notesSz cx="6797675" cy="9926638"/>
  <p:embeddedFontLst>
    <p:embeddedFont>
      <p:font typeface="Futura Medium" panose="00000400000000000000" pitchFamily="2" charset="0"/>
      <p:regular r:id="rId9"/>
      <p:bold r:id="rId10"/>
      <p:italic r:id="rId11"/>
      <p:boldItalic r:id="rId12"/>
    </p:embeddedFont>
    <p:embeddedFont>
      <p:font typeface="ShellBold" panose="00000800000000000000" pitchFamily="50" charset="0"/>
      <p:regular r:id="rId13"/>
      <p:bold r:id="rId14"/>
    </p:embeddedFont>
    <p:embeddedFont>
      <p:font typeface="ShellMedium" panose="00000600000000000000" pitchFamily="50" charset="0"/>
      <p:regular r:id="rId15"/>
    </p:embeddedFont>
  </p:embeddedFontLst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28" autoAdjust="0"/>
    <p:restoredTop sz="95994" autoAdjust="0"/>
  </p:normalViewPr>
  <p:slideViewPr>
    <p:cSldViewPr showGuides="1">
      <p:cViewPr varScale="1">
        <p:scale>
          <a:sx n="64" d="100"/>
          <a:sy n="64" d="100"/>
        </p:scale>
        <p:origin x="10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240" y="67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30/07/2021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30/07/2021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828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639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4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608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5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6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54000"/>
            <a:ext cx="9147700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0E1DF2BF-FD6E-4DEC-B6F3-9A032BB1A9A5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5"/>
            <a:ext cx="5209337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2"/>
            <a:ext cx="5209337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6"/>
            <a:ext cx="5209337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3"/>
            <a:ext cx="5209337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5"/>
            <a:ext cx="5231161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2"/>
            <a:ext cx="5231161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6"/>
            <a:ext cx="5231161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3"/>
            <a:ext cx="5231161" cy="20108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7" name="TextBox 26" descr="CONFIDENTIAL_TAG_0xFFEE">
            <a:extLst>
              <a:ext uri="{FF2B5EF4-FFF2-40B4-BE49-F238E27FC236}">
                <a16:creationId xmlns:a16="http://schemas.microsoft.com/office/drawing/2014/main" id="{5DEF2566-73A0-4BCF-AE72-1484F250A5BA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E6F31B58-8ADC-4214-8097-AEE7A3FD71C5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192000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Box 10" descr="CONFIDENTIAL_TAG_0xFFEE">
            <a:extLst>
              <a:ext uri="{FF2B5EF4-FFF2-40B4-BE49-F238E27FC236}">
                <a16:creationId xmlns:a16="http://schemas.microsoft.com/office/drawing/2014/main" id="{E9DE4ECF-A876-472A-9577-84BF415CF4F8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0" pos="635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76D1C7A0-EB4F-4757-9472-3CA74787BA05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" name="Text Placeholder 2" descr="&lt;IGNORE&gt;"/>
          <p:cNvSpPr>
            <a:spLocks noGrp="1"/>
          </p:cNvSpPr>
          <p:nvPr>
            <p:ph type="body" sz="quarter" idx="13"/>
          </p:nvPr>
        </p:nvSpPr>
        <p:spPr>
          <a:xfrm>
            <a:off x="673100" y="1492272"/>
            <a:ext cx="1084580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79EE917E-EA22-4A39-9A31-60964D9FC743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A9D8DD9F-64C0-400F-94B5-2826B37766BD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992035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6" name="TextBox 5" descr="CONFIDENTIAL_TAG_0xFFEE">
            <a:extLst>
              <a:ext uri="{FF2B5EF4-FFF2-40B4-BE49-F238E27FC236}">
                <a16:creationId xmlns:a16="http://schemas.microsoft.com/office/drawing/2014/main" id="{4EA44CBB-B8C4-4BEA-8AE1-FA8AC697B000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700" y="1383563"/>
            <a:ext cx="5462400" cy="4096800"/>
          </a:xfrm>
          <a:prstGeom prst="rect">
            <a:avLst/>
          </a:prstGeom>
        </p:spPr>
      </p:pic>
    </p:spTree>
  </p:cSld>
  <p:clrMapOvr>
    <a:masterClrMapping/>
  </p:clrMapOvr>
  <p:transition/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55449"/>
            <a:ext cx="91488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E770725-FE96-41B2-8B3D-966055DBE8D1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1"/>
            <a:ext cx="12192000" cy="4808601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noProof="1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DFBA3728-8DE2-4682-8EED-CC02ED1D5CDB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568" userDrawn="1">
          <p15:clr>
            <a:srgbClr val="FBAE40"/>
          </p15:clr>
        </p15:guide>
        <p15:guide id="4" pos="5979" userDrawn="1">
          <p15:clr>
            <a:srgbClr val="FBAE40"/>
          </p15:clr>
        </p15:guide>
        <p15:guide id="5" orient="horz" pos="2260" userDrawn="1">
          <p15:clr>
            <a:srgbClr val="FBAE40"/>
          </p15:clr>
        </p15:guide>
        <p15:guide id="6" orient="horz" pos="29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192000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8400"/>
            <a:ext cx="7041743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noProof="1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3861D6E5-2980-468C-96B8-8DF9589717E6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618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59000" indent="-228600">
              <a:defRPr lang="en-GB" dirty="0" smtClean="0"/>
            </a:lvl3pPr>
            <a:lvl4pPr marL="687600" indent="-228600">
              <a:defRPr lang="en-GB" dirty="0" smtClean="0"/>
            </a:lvl4pPr>
            <a:lvl5pPr marL="890800" indent="-203200">
              <a:defRPr lang="en-GB" dirty="0" smtClean="0"/>
            </a:lvl5pPr>
            <a:lvl6pPr marL="1043200" indent="-152400">
              <a:defRPr lang="en-GB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B4E19EAA-CE63-46D0-BA8E-563598E3F36F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59000" indent="-228600">
              <a:defRPr lang="en-GB" dirty="0" smtClean="0"/>
            </a:lvl3pPr>
            <a:lvl4pPr marL="687600" indent="-228600">
              <a:defRPr lang="en-GB" dirty="0" smtClean="0"/>
            </a:lvl4pPr>
            <a:lvl5pPr marL="890800" indent="-203200">
              <a:defRPr lang="en-GB" dirty="0" smtClean="0"/>
            </a:lvl5pPr>
            <a:lvl6pPr marL="1043200" indent="-152400">
              <a:defRPr lang="en-GB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90FC0145-AEC3-474E-A5C3-1164925D4ACE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54200" indent="-177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817750" indent="-13335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FE28D79-F9A7-4FBC-B931-1BDAE33ECB82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59000" indent="-228600">
              <a:defRPr lang="en-GB" dirty="0" smtClean="0"/>
            </a:lvl3pPr>
            <a:lvl4pPr marL="687600" indent="-228600">
              <a:defRPr lang="en-GB" dirty="0" smtClean="0"/>
            </a:lvl4pPr>
            <a:lvl5pPr marL="890800" indent="-203200">
              <a:defRPr lang="en-GB" dirty="0" smtClean="0"/>
            </a:lvl5pPr>
            <a:lvl6pPr marL="1043200" indent="-152400">
              <a:defRPr lang="en-GB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59000" indent="-228600">
              <a:defRPr lang="en-GB" dirty="0" smtClean="0"/>
            </a:lvl3pPr>
            <a:lvl4pPr marL="687600" indent="-228600">
              <a:defRPr lang="en-GB" dirty="0" smtClean="0"/>
            </a:lvl4pPr>
            <a:lvl5pPr marL="890800" indent="-203200">
              <a:defRPr lang="en-GB" dirty="0" smtClean="0"/>
            </a:lvl5pPr>
            <a:lvl6pPr marL="1043200" indent="-152400">
              <a:defRPr lang="en-GB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9E39E9F5-3F17-4409-87B6-3E4554799576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54200" indent="-177800">
              <a:defRPr lang="en-US" sz="1400" dirty="0" smtClean="0"/>
            </a:lvl3pPr>
            <a:lvl4pPr marL="532000" indent="-177800">
              <a:defRPr lang="en-US" sz="1400" dirty="0" smtClean="0"/>
            </a:lvl4pPr>
            <a:lvl5pPr marL="684400" indent="-152400">
              <a:defRPr lang="en-US" sz="1200" dirty="0" smtClean="0"/>
            </a:lvl5pPr>
            <a:lvl6pPr marL="824100" indent="-139700">
              <a:defRPr lang="en-US" sz="1100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54200" indent="-177800">
              <a:defRPr lang="en-GB" sz="1400" dirty="0" smtClean="0"/>
            </a:lvl3pPr>
            <a:lvl4pPr marL="532000" indent="-177800">
              <a:defRPr lang="en-GB" sz="1400" dirty="0" smtClean="0"/>
            </a:lvl4pPr>
            <a:lvl5pPr marL="684400" indent="-152400">
              <a:defRPr lang="en-GB" sz="1200" dirty="0" smtClean="0"/>
            </a:lvl5pPr>
            <a:lvl6pPr marL="824100" indent="-139700">
              <a:defRPr lang="en-GB" sz="1100" dirty="0" smtClean="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75200" y="6478119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l">
              <a:defRPr/>
            </a:pPr>
            <a:r>
              <a:rPr lang="en-GB" noProof="1"/>
              <a:t>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26C9B78-9865-4E4B-BB34-7A12A47A5596}"/>
              </a:ext>
            </a:extLst>
          </p:cNvPr>
          <p:cNvSpPr txBox="1"/>
          <p:nvPr userDrawn="1"/>
        </p:nvSpPr>
        <p:spPr>
          <a:xfrm>
            <a:off x="8133067" y="6481428"/>
            <a:ext cx="1439333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E8E2FA1-4112-46F0-8AF4-80AAB759BC0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54378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396" imgH="396" progId="TCLayout.ActiveDocument.1">
                  <p:embed/>
                </p:oleObj>
              </mc:Choice>
              <mc:Fallback>
                <p:oleObj name="think-cell Slide" r:id="rId21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A6D836-39C4-4736-9680-1D1DBFA03128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GB" sz="2400" b="0" i="0" baseline="0" dirty="0">
              <a:latin typeface="ShellBold" panose="000008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 userDrawn="1"/>
        </p:nvSpPr>
        <p:spPr bwMode="gray">
          <a:xfrm>
            <a:off x="672000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Nigeria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 noProof="1"/>
              <a:t>October 2019</a:t>
            </a:r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4800" y="6478095"/>
            <a:ext cx="336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8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4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481" userDrawn="1">
          <p15:clr>
            <a:srgbClr val="F26B43"/>
          </p15:clr>
        </p15:guide>
        <p15:guide id="14" pos="3961" userDrawn="1">
          <p15:clr>
            <a:srgbClr val="F26B43"/>
          </p15:clr>
        </p15:guide>
        <p15:guide id="15" pos="3719" userDrawn="1">
          <p15:clr>
            <a:srgbClr val="F26B43"/>
          </p15:clr>
        </p15:guide>
        <p15:guide id="16" pos="5097" userDrawn="1">
          <p15:clr>
            <a:srgbClr val="F26B43"/>
          </p15:clr>
        </p15:guide>
        <p15:guide id="17" pos="258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jp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4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Object 28" hidden="1">
            <a:extLst>
              <a:ext uri="{FF2B5EF4-FFF2-40B4-BE49-F238E27FC236}">
                <a16:creationId xmlns:a16="http://schemas.microsoft.com/office/drawing/2014/main" id="{046BC5DE-C198-4A17-B9F3-3C31615A99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500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C9210CA0-DEAD-4780-AB23-4A3355BFA4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2400" dirty="0">
              <a:latin typeface="ShellMedium" panose="00000600000000000000" pitchFamily="50" charset="0"/>
              <a:ea typeface="+mj-ea"/>
              <a:cs typeface="Arial" panose="020B0604020202020204" pitchFamily="34" charset="0"/>
              <a:sym typeface="ShellBold" panose="00000800000000000000" pitchFamily="50" charset="0"/>
            </a:endParaRPr>
          </a:p>
        </p:txBody>
      </p:sp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GB" dirty="0"/>
              <a:t>Marine Logistics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Competence &amp; Capability Workstream (WS3)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3FCE6E7-0435-4AC9-BC4E-7F27AEC31F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2FA1D31-1396-4F3D-B723-842278C5F3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Placeholder 12"/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2" r="7152"/>
          <a:stretch/>
        </p:blipFill>
        <p:spPr/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October 2019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20" name="Rectangle 19" descr="&lt;Shell Yellow Bar&gt;" title="&lt;Shell Yellow Bar&gt;">
            <a:extLst>
              <a:ext uri="{FF2B5EF4-FFF2-40B4-BE49-F238E27FC236}">
                <a16:creationId xmlns:a16="http://schemas.microsoft.com/office/drawing/2014/main" id="{B294F5E7-75C2-4A57-AE74-9FF137EE9EDE}"/>
              </a:ext>
            </a:extLst>
          </p:cNvPr>
          <p:cNvSpPr/>
          <p:nvPr/>
        </p:nvSpPr>
        <p:spPr bwMode="gray">
          <a:xfrm>
            <a:off x="3302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01ACF599-BF8E-421F-BBB7-2C3204FCA4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56744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01ACF599-BF8E-421F-BBB7-2C3204FCA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5E924C57-FC12-4EA1-8013-EE43AEC2954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2000" dirty="0">
              <a:latin typeface="ShellMedium" panose="000006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2021 Proposed Deliverables – Proposed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2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Juky 2021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A390664A-8CBC-4AE3-88C1-DE12E0F2CB60}"/>
              </a:ext>
            </a:extLst>
          </p:cNvPr>
          <p:cNvSpPr txBox="1">
            <a:spLocks/>
          </p:cNvSpPr>
          <p:nvPr/>
        </p:nvSpPr>
        <p:spPr bwMode="auto">
          <a:xfrm>
            <a:off x="11765164" y="6641054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D32BAE6A-B452-4007-8177-56DD051636F9}" type="slidenum">
              <a:rPr lang="en-CA" sz="850" noProof="1" smtClean="0">
                <a:solidFill>
                  <a:srgbClr val="404040"/>
                </a:solidFill>
                <a:latin typeface="ShellMedium" panose="00000600000000000000" pitchFamily="50" charset="0"/>
              </a:rPr>
              <a:pPr defTabSz="1219170">
                <a:defRPr/>
              </a:pPr>
              <a:t>2</a:t>
            </a:fld>
            <a:endParaRPr lang="en-CA" sz="850" noProof="1">
              <a:solidFill>
                <a:srgbClr val="404040"/>
              </a:solidFill>
              <a:latin typeface="ShellMedium" panose="00000600000000000000" pitchFamily="50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9AC7E20-C55A-44AB-91E4-F31B1F160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281008"/>
              </p:ext>
            </p:extLst>
          </p:nvPr>
        </p:nvGraphicFramePr>
        <p:xfrm>
          <a:off x="685800" y="1214943"/>
          <a:ext cx="9241504" cy="2595057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890612">
                  <a:extLst>
                    <a:ext uri="{9D8B030D-6E8A-4147-A177-3AD203B41FA5}">
                      <a16:colId xmlns:a16="http://schemas.microsoft.com/office/drawing/2014/main" val="2185779973"/>
                    </a:ext>
                  </a:extLst>
                </a:gridCol>
                <a:gridCol w="8350892">
                  <a:extLst>
                    <a:ext uri="{9D8B030D-6E8A-4147-A177-3AD203B41FA5}">
                      <a16:colId xmlns:a16="http://schemas.microsoft.com/office/drawing/2014/main" val="4051321640"/>
                    </a:ext>
                  </a:extLst>
                </a:gridCol>
              </a:tblGrid>
              <a:tr h="367356">
                <a:tc>
                  <a:txBody>
                    <a:bodyPr/>
                    <a:lstStyle/>
                    <a:p>
                      <a:r>
                        <a:rPr lang="en-GB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 Proposed 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64871"/>
                  </a:ext>
                </a:extLst>
              </a:tr>
              <a:tr h="367356">
                <a:tc>
                  <a:txBody>
                    <a:bodyPr/>
                    <a:lstStyle/>
                    <a:p>
                      <a:r>
                        <a:rPr lang="en-GB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800" b="1" kern="1200" dirty="0">
                          <a:effectLst/>
                        </a:rPr>
                        <a:t>Rig move simplification (NPT reduction)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000993"/>
                  </a:ext>
                </a:extLst>
              </a:tr>
              <a:tr h="362323">
                <a:tc>
                  <a:txBody>
                    <a:bodyPr/>
                    <a:lstStyle/>
                    <a:p>
                      <a:r>
                        <a:rPr lang="en-GB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effectLst/>
                        </a:rPr>
                        <a:t>Broadening/STIA for identified Marine talent in </a:t>
                      </a:r>
                      <a:r>
                        <a:rPr lang="en-GB" sz="1800" b="1" kern="1200" dirty="0" err="1">
                          <a:effectLst/>
                        </a:rPr>
                        <a:t>STASCo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515280"/>
                  </a:ext>
                </a:extLst>
              </a:tr>
              <a:tr h="392517">
                <a:tc>
                  <a:txBody>
                    <a:bodyPr/>
                    <a:lstStyle/>
                    <a:p>
                      <a:r>
                        <a:rPr lang="en-GB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effectLst/>
                        </a:rPr>
                        <a:t>Inshore Marine Ops: Restructuring/simplification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920627"/>
                  </a:ext>
                </a:extLst>
              </a:tr>
              <a:tr h="367356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Creating SCiN Marine Connect for best practice sharing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122764"/>
                  </a:ext>
                </a:extLst>
              </a:tr>
              <a:tr h="367356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Integrating FPSO Mariners into Daily MOC call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09973"/>
                  </a:ext>
                </a:extLst>
              </a:tr>
              <a:tr h="367356"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kern="1200" dirty="0">
                          <a:effectLst/>
                        </a:rPr>
                        <a:t>Bringing all Logistics spend/budget under Logistics </a:t>
                      </a:r>
                      <a:r>
                        <a:rPr lang="en-GB" sz="1800" kern="1200" dirty="0" err="1">
                          <a:effectLst/>
                        </a:rPr>
                        <a:t>Mgr</a:t>
                      </a:r>
                      <a:r>
                        <a:rPr lang="en-GB" sz="1800" kern="1200" dirty="0">
                          <a:effectLst/>
                        </a:rPr>
                        <a:t> as budget holder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86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903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01ACF599-BF8E-421F-BBB7-2C3204FCA4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5763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01ACF599-BF8E-421F-BBB7-2C3204FCA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5E924C57-FC12-4EA1-8013-EE43AEC2954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2000" dirty="0">
              <a:latin typeface="ShellMedium" panose="000006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sz="2000" dirty="0"/>
              <a:t>2021 Proposed Deliverables – High Level Delivery Plan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>
                <a:latin typeface="ShellMedium" panose="00000600000000000000" pitchFamily="50" charset="0"/>
              </a:rPr>
              <a:pPr/>
              <a:t>3</a:t>
            </a:fld>
            <a:endParaRPr lang="en-GB" noProof="1">
              <a:latin typeface="ShellMedium" panose="00000600000000000000" pitchFamily="50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>
                <a:latin typeface="ShellMedium" panose="00000600000000000000" pitchFamily="50" charset="0"/>
              </a:rPr>
              <a:t>Juky 2021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A390664A-8CBC-4AE3-88C1-DE12E0F2CB60}"/>
              </a:ext>
            </a:extLst>
          </p:cNvPr>
          <p:cNvSpPr txBox="1">
            <a:spLocks/>
          </p:cNvSpPr>
          <p:nvPr/>
        </p:nvSpPr>
        <p:spPr bwMode="auto">
          <a:xfrm>
            <a:off x="11765164" y="6641054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D32BAE6A-B452-4007-8177-56DD051636F9}" type="slidenum">
              <a:rPr lang="en-CA" sz="850" noProof="1" smtClean="0">
                <a:solidFill>
                  <a:srgbClr val="404040"/>
                </a:solidFill>
                <a:latin typeface="ShellMedium" panose="00000600000000000000" pitchFamily="50" charset="0"/>
              </a:rPr>
              <a:pPr defTabSz="1219170">
                <a:defRPr/>
              </a:pPr>
              <a:t>3</a:t>
            </a:fld>
            <a:endParaRPr lang="en-CA" sz="850" noProof="1">
              <a:solidFill>
                <a:srgbClr val="404040"/>
              </a:solidFill>
              <a:latin typeface="ShellMedium" panose="00000600000000000000" pitchFamily="50" charset="0"/>
            </a:endParaRPr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09AC7E20-C55A-44AB-91E4-F31B1F160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03366"/>
              </p:ext>
            </p:extLst>
          </p:nvPr>
        </p:nvGraphicFramePr>
        <p:xfrm>
          <a:off x="685800" y="1091380"/>
          <a:ext cx="10833100" cy="5157019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59890">
                  <a:extLst>
                    <a:ext uri="{9D8B030D-6E8A-4147-A177-3AD203B41FA5}">
                      <a16:colId xmlns:a16="http://schemas.microsoft.com/office/drawing/2014/main" val="2185779973"/>
                    </a:ext>
                  </a:extLst>
                </a:gridCol>
                <a:gridCol w="2384817">
                  <a:extLst>
                    <a:ext uri="{9D8B030D-6E8A-4147-A177-3AD203B41FA5}">
                      <a16:colId xmlns:a16="http://schemas.microsoft.com/office/drawing/2014/main" val="4051321640"/>
                    </a:ext>
                  </a:extLst>
                </a:gridCol>
                <a:gridCol w="4250411">
                  <a:extLst>
                    <a:ext uri="{9D8B030D-6E8A-4147-A177-3AD203B41FA5}">
                      <a16:colId xmlns:a16="http://schemas.microsoft.com/office/drawing/2014/main" val="4202697358"/>
                    </a:ext>
                  </a:extLst>
                </a:gridCol>
                <a:gridCol w="2232159">
                  <a:extLst>
                    <a:ext uri="{9D8B030D-6E8A-4147-A177-3AD203B41FA5}">
                      <a16:colId xmlns:a16="http://schemas.microsoft.com/office/drawing/2014/main" val="2248969931"/>
                    </a:ext>
                  </a:extLst>
                </a:gridCol>
                <a:gridCol w="1405823">
                  <a:extLst>
                    <a:ext uri="{9D8B030D-6E8A-4147-A177-3AD203B41FA5}">
                      <a16:colId xmlns:a16="http://schemas.microsoft.com/office/drawing/2014/main" val="158639307"/>
                    </a:ext>
                  </a:extLst>
                </a:gridCol>
              </a:tblGrid>
              <a:tr h="601993"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Futura Medium" panose="00000400000000000000" pitchFamily="2" charset="0"/>
                        </a:rPr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Futura Medium" panose="00000400000000000000" pitchFamily="2" charset="0"/>
                        </a:rPr>
                        <a:t>2021 Proposed 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Futura Medium" panose="00000400000000000000" pitchFamily="2" charset="0"/>
                        </a:rPr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Futura Medium" panose="00000400000000000000" pitchFamily="2" charset="0"/>
                        </a:rPr>
                        <a:t>Timeline/Due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latin typeface="Futura Medium" panose="00000400000000000000" pitchFamily="2" charset="0"/>
                        </a:rPr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864871"/>
                  </a:ext>
                </a:extLst>
              </a:tr>
              <a:tr h="371238">
                <a:tc rowSpan="3"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1</a:t>
                      </a:r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>
                    <a:noFill/>
                  </a:tcPr>
                </a:tc>
                <a:tc rowSpan="3">
                  <a:txBody>
                    <a:bodyPr/>
                    <a:lstStyle/>
                    <a:p>
                      <a:pPr lvl="0"/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Rig move simplification (NPT reduction)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Data compilation &amp; analysis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4000993"/>
                  </a:ext>
                </a:extLst>
              </a:tr>
              <a:tr h="631106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Conduct solutions workshop/session to define simplification strategies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June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5990"/>
                  </a:ext>
                </a:extLst>
              </a:tr>
              <a:tr h="530786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vl="0"/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Implement improvement steps in scheduled rig move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IAP-driven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r"/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313510"/>
                  </a:ext>
                </a:extLst>
              </a:tr>
              <a:tr h="371238">
                <a:tc rowSpan="4"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2</a:t>
                      </a:r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Broadening/STIA for identified Marine talent in </a:t>
                      </a:r>
                      <a:r>
                        <a:rPr lang="en-GB" sz="1400" kern="1200" dirty="0" err="1">
                          <a:effectLst/>
                          <a:latin typeface="Futura Medium" panose="00000400000000000000" pitchFamily="2" charset="0"/>
                        </a:rPr>
                        <a:t>STASCo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Identify candidate(s)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June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4515280"/>
                  </a:ext>
                </a:extLst>
              </a:tr>
              <a:tr h="371238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Define learning objectives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August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Not Started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297065"/>
                  </a:ext>
                </a:extLst>
              </a:tr>
              <a:tr h="371238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Determine target OU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September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In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731405"/>
                  </a:ext>
                </a:extLst>
              </a:tr>
              <a:tr h="371238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Kick-off STIA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Dec 2021/Jan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In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521217"/>
                  </a:ext>
                </a:extLst>
              </a:tr>
              <a:tr h="384236">
                <a:tc rowSpan="4">
                  <a:txBody>
                    <a:bodyPr/>
                    <a:lstStyle/>
                    <a:p>
                      <a:r>
                        <a:rPr lang="en-GB" sz="1400" dirty="0">
                          <a:latin typeface="Futura Medium" panose="00000400000000000000" pitchFamily="2" charset="0"/>
                        </a:rPr>
                        <a:t>3</a:t>
                      </a:r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Inshore Marine Ops: Restructuring/simplification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Data compilation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8920627"/>
                  </a:ext>
                </a:extLst>
              </a:tr>
              <a:tr h="384236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Data Analysis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May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7453386"/>
                  </a:ext>
                </a:extLst>
              </a:tr>
              <a:tr h="384236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Define/Determine improvement strategy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June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5411276"/>
                  </a:ext>
                </a:extLst>
              </a:tr>
              <a:tr h="384236">
                <a:tc vMerge="1">
                  <a:txBody>
                    <a:bodyPr/>
                    <a:lstStyle/>
                    <a:p>
                      <a:endParaRPr lang="en-GB" sz="1400" b="0" dirty="0">
                        <a:latin typeface="Futura Medium" panose="00000400000000000000" pitchFamily="2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effectLst/>
                          <a:latin typeface="Futura Medium" panose="00000400000000000000" pitchFamily="2" charset="0"/>
                        </a:rPr>
                        <a:t>Implement improvement steps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July – August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Ongoing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4244765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F8BF43CA-C62D-4AD8-9268-FDDA420F0446}"/>
              </a:ext>
            </a:extLst>
          </p:cNvPr>
          <p:cNvSpPr/>
          <p:nvPr/>
        </p:nvSpPr>
        <p:spPr>
          <a:xfrm>
            <a:off x="10290503" y="3276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02CDE0-45D6-4B59-91AB-2372333C0254}"/>
              </a:ext>
            </a:extLst>
          </p:cNvPr>
          <p:cNvSpPr/>
          <p:nvPr/>
        </p:nvSpPr>
        <p:spPr>
          <a:xfrm>
            <a:off x="10290503" y="175260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A96BE1-36A0-4571-8CB5-D0EF113E5B72}"/>
              </a:ext>
            </a:extLst>
          </p:cNvPr>
          <p:cNvSpPr/>
          <p:nvPr/>
        </p:nvSpPr>
        <p:spPr>
          <a:xfrm>
            <a:off x="10290503" y="22109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10C429-085E-46A4-9F61-EB66F09817A4}"/>
              </a:ext>
            </a:extLst>
          </p:cNvPr>
          <p:cNvSpPr/>
          <p:nvPr/>
        </p:nvSpPr>
        <p:spPr>
          <a:xfrm>
            <a:off x="10290503" y="2819400"/>
            <a:ext cx="228600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3837334-2902-4584-93A9-0C9A90DAA596}"/>
              </a:ext>
            </a:extLst>
          </p:cNvPr>
          <p:cNvSpPr/>
          <p:nvPr/>
        </p:nvSpPr>
        <p:spPr>
          <a:xfrm>
            <a:off x="10290503" y="4762501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81A94D-7FCA-483B-B745-1ED8412BCE70}"/>
              </a:ext>
            </a:extLst>
          </p:cNvPr>
          <p:cNvSpPr/>
          <p:nvPr/>
        </p:nvSpPr>
        <p:spPr>
          <a:xfrm>
            <a:off x="10290503" y="5145820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662A25A-002B-48A6-9A02-9ED29BCF46A9}"/>
              </a:ext>
            </a:extLst>
          </p:cNvPr>
          <p:cNvSpPr/>
          <p:nvPr/>
        </p:nvSpPr>
        <p:spPr>
          <a:xfrm>
            <a:off x="10294006" y="5542657"/>
            <a:ext cx="228600" cy="2286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20156A0-6C18-422C-BCBF-AB7FE1A3448B}"/>
              </a:ext>
            </a:extLst>
          </p:cNvPr>
          <p:cNvSpPr/>
          <p:nvPr/>
        </p:nvSpPr>
        <p:spPr>
          <a:xfrm>
            <a:off x="10290503" y="5944411"/>
            <a:ext cx="228600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4CF111-4F3E-4180-BFC2-772AD9A47792}"/>
              </a:ext>
            </a:extLst>
          </p:cNvPr>
          <p:cNvSpPr/>
          <p:nvPr/>
        </p:nvSpPr>
        <p:spPr>
          <a:xfrm>
            <a:off x="10290503" y="367224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8AAF888-C6A4-4A5E-8490-59575D6A771D}"/>
              </a:ext>
            </a:extLst>
          </p:cNvPr>
          <p:cNvSpPr/>
          <p:nvPr/>
        </p:nvSpPr>
        <p:spPr>
          <a:xfrm>
            <a:off x="10290503" y="4038600"/>
            <a:ext cx="228600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E0AABE-37AA-4CFA-93B5-668F26EFC0A5}"/>
              </a:ext>
            </a:extLst>
          </p:cNvPr>
          <p:cNvSpPr/>
          <p:nvPr/>
        </p:nvSpPr>
        <p:spPr>
          <a:xfrm>
            <a:off x="10287861" y="4409629"/>
            <a:ext cx="228600" cy="2286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1655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14" hidden="1">
            <a:extLst>
              <a:ext uri="{FF2B5EF4-FFF2-40B4-BE49-F238E27FC236}">
                <a16:creationId xmlns:a16="http://schemas.microsoft.com/office/drawing/2014/main" id="{01ACF599-BF8E-421F-BBB7-2C3204FCA4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78092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6" imgH="396" progId="TCLayout.ActiveDocument.1">
                  <p:embed/>
                </p:oleObj>
              </mc:Choice>
              <mc:Fallback>
                <p:oleObj name="think-cell Slide" r:id="rId5" imgW="396" imgH="396" progId="TCLayout.ActiveDocument.1">
                  <p:embed/>
                  <p:pic>
                    <p:nvPicPr>
                      <p:cNvPr id="15" name="Object 14" hidden="1">
                        <a:extLst>
                          <a:ext uri="{FF2B5EF4-FFF2-40B4-BE49-F238E27FC236}">
                            <a16:creationId xmlns:a16="http://schemas.microsoft.com/office/drawing/2014/main" id="{01ACF599-BF8E-421F-BBB7-2C3204FCA4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 hidden="1">
            <a:extLst>
              <a:ext uri="{FF2B5EF4-FFF2-40B4-BE49-F238E27FC236}">
                <a16:creationId xmlns:a16="http://schemas.microsoft.com/office/drawing/2014/main" id="{5E924C57-FC12-4EA1-8013-EE43AEC2954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/>
            <a:endParaRPr lang="en-GB" sz="2000" dirty="0">
              <a:latin typeface="ShellMedium" panose="00000600000000000000" pitchFamily="50" charset="0"/>
              <a:ea typeface="+mj-ea"/>
              <a:cs typeface="+mj-cs"/>
              <a:sym typeface="ShellBold" panose="00000800000000000000" pitchFamily="50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72727" y="728663"/>
            <a:ext cx="10846173" cy="338137"/>
          </a:xfrm>
        </p:spPr>
        <p:txBody>
          <a:bodyPr vert="horz"/>
          <a:lstStyle/>
          <a:p>
            <a:r>
              <a:rPr lang="en-GB" sz="2000" dirty="0"/>
              <a:t>2021 Deliverables – Implementation Details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>
                <a:latin typeface="ShellMedium" panose="00000600000000000000" pitchFamily="50" charset="0"/>
              </a:rPr>
              <a:pPr/>
              <a:t>4</a:t>
            </a:fld>
            <a:endParaRPr lang="en-GB" noProof="1">
              <a:latin typeface="ShellMedium" panose="00000600000000000000" pitchFamily="50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>
                <a:latin typeface="ShellMedium" panose="00000600000000000000" pitchFamily="50" charset="0"/>
              </a:rPr>
              <a:t>Juky 2021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A390664A-8CBC-4AE3-88C1-DE12E0F2CB60}"/>
              </a:ext>
            </a:extLst>
          </p:cNvPr>
          <p:cNvSpPr txBox="1">
            <a:spLocks/>
          </p:cNvSpPr>
          <p:nvPr/>
        </p:nvSpPr>
        <p:spPr bwMode="auto">
          <a:xfrm>
            <a:off x="11765164" y="6641054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defRPr/>
            </a:pPr>
            <a:fld id="{D32BAE6A-B452-4007-8177-56DD051636F9}" type="slidenum">
              <a:rPr lang="en-CA" sz="850" noProof="1" smtClean="0">
                <a:solidFill>
                  <a:srgbClr val="404040"/>
                </a:solidFill>
                <a:latin typeface="ShellMedium" panose="00000600000000000000" pitchFamily="50" charset="0"/>
              </a:rPr>
              <a:pPr defTabSz="1219170">
                <a:defRPr/>
              </a:pPr>
              <a:t>4</a:t>
            </a:fld>
            <a:endParaRPr lang="en-CA" sz="850" noProof="1">
              <a:solidFill>
                <a:srgbClr val="404040"/>
              </a:solidFill>
              <a:latin typeface="ShellMedium" panose="00000600000000000000" pitchFamily="50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F2FC194-0B41-4F22-824E-5174B6D8CD12}"/>
              </a:ext>
            </a:extLst>
          </p:cNvPr>
          <p:cNvSpPr/>
          <p:nvPr/>
        </p:nvSpPr>
        <p:spPr>
          <a:xfrm>
            <a:off x="914400" y="1371600"/>
            <a:ext cx="4724400" cy="4495800"/>
          </a:xfrm>
          <a:prstGeom prst="roundRect">
            <a:avLst>
              <a:gd name="adj" fmla="val 12512"/>
            </a:avLst>
          </a:prstGeom>
          <a:solidFill>
            <a:srgbClr val="FBCE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/>
              <a:t>INSHORE MARINE OPS</a:t>
            </a:r>
          </a:p>
          <a:p>
            <a:pPr marL="342900" indent="-342900">
              <a:buFontTx/>
              <a:buChar char="-"/>
            </a:pPr>
            <a:endParaRPr lang="en-GB" sz="2000" b="1" dirty="0"/>
          </a:p>
          <a:p>
            <a:pPr marL="342900" indent="-342900">
              <a:buFontTx/>
              <a:buChar char="-"/>
            </a:pPr>
            <a:r>
              <a:rPr lang="en-GB" sz="2000" dirty="0"/>
              <a:t>8 CN recruits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Marine Services sub-team (to service Ops, MOC &amp; Assurance)</a:t>
            </a:r>
          </a:p>
          <a:p>
            <a:pPr marL="342900" indent="-342900">
              <a:buFontTx/>
              <a:buChar char="-"/>
            </a:pPr>
            <a:endParaRPr lang="en-GB" sz="2000" b="1" dirty="0"/>
          </a:p>
          <a:p>
            <a:endParaRPr lang="en-GB" b="1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774F435-A34D-4E88-8B3A-E56B45CAF723}"/>
              </a:ext>
            </a:extLst>
          </p:cNvPr>
          <p:cNvSpPr/>
          <p:nvPr/>
        </p:nvSpPr>
        <p:spPr>
          <a:xfrm>
            <a:off x="6445713" y="1371600"/>
            <a:ext cx="4724400" cy="4495800"/>
          </a:xfrm>
          <a:prstGeom prst="roundRect">
            <a:avLst>
              <a:gd name="adj" fmla="val 12512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000" b="1" dirty="0"/>
              <a:t>RIG MOVE SIMPLIFICATION</a:t>
            </a:r>
          </a:p>
          <a:p>
            <a:endParaRPr lang="en-GB" sz="2000" b="1" dirty="0"/>
          </a:p>
          <a:p>
            <a:pPr marL="342900" indent="-342900">
              <a:buFontTx/>
              <a:buChar char="-"/>
            </a:pPr>
            <a:r>
              <a:rPr lang="en-GB" sz="2000" dirty="0"/>
              <a:t>Agile approach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Assign Rig Move Lead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Clearly define rig move vessel requirements early on</a:t>
            </a:r>
          </a:p>
          <a:p>
            <a:pPr marL="342900" indent="-342900">
              <a:buFontTx/>
              <a:buChar char="-"/>
            </a:pPr>
            <a:r>
              <a:rPr lang="en-GB" sz="2000" dirty="0"/>
              <a:t>Ring-fence rig </a:t>
            </a:r>
            <a:r>
              <a:rPr lang="en-GB" sz="2000"/>
              <a:t>move support vessels</a:t>
            </a:r>
            <a:endParaRPr lang="en-GB" sz="2000" dirty="0"/>
          </a:p>
          <a:p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85919451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C5F5497-80CA-4855-8068-16A0644D3D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1576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6" imgH="396" progId="TCLayout.ActiveDocument.1">
                  <p:embed/>
                </p:oleObj>
              </mc:Choice>
              <mc:Fallback>
                <p:oleObj name="think-cell Slide" r:id="rId4" imgW="396" imgH="39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xQz9ySKMYnXk8gJmZG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0b6SnauM.2sdIWGFcz7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8IlON1FwJd_bIJwzzTr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xQz9ySKMYnXk8gJmZGc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xQz9ySKMYnXk8gJmZGcA"/>
</p:tagLst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2;Date1;Traditional Shell template - 4x3.potx" id="{0A3F8E30-D35F-4971-A12C-7CEBDBB232C8}" vid="{4B6AD00C-DF8B-4439-82EA-68903B90853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Onscreen;2057;Pos2;Date1;Traditional Shell template - 4x3</Template>
  <TotalTime>3087</TotalTime>
  <Words>274</Words>
  <Application>Microsoft Office PowerPoint</Application>
  <PresentationFormat>Widescreen</PresentationFormat>
  <Paragraphs>90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ShellMedium</vt:lpstr>
      <vt:lpstr>Wingdings</vt:lpstr>
      <vt:lpstr>ShellBold</vt:lpstr>
      <vt:lpstr>Futura Medium</vt:lpstr>
      <vt:lpstr>Arial</vt:lpstr>
      <vt:lpstr>Shell layouts with footer</vt:lpstr>
      <vt:lpstr>think-cell Slide</vt:lpstr>
      <vt:lpstr>Marine Logistics</vt:lpstr>
      <vt:lpstr>2021 Proposed Deliverables – Proposed</vt:lpstr>
      <vt:lpstr>2021 Proposed Deliverables – High Level Delivery Plan</vt:lpstr>
      <vt:lpstr>2021 Deliverables – Implementation Details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Marine Logistics</dc:title>
  <dc:creator>Okuh, Chinedum O SPDC-UPO/G/TP</dc:creator>
  <cp:lastModifiedBy>Okuh, Chinedum O SPDC-UPC/G/TC</cp:lastModifiedBy>
  <cp:revision>68</cp:revision>
  <dcterms:created xsi:type="dcterms:W3CDTF">2019-10-30T07:05:05Z</dcterms:created>
  <dcterms:modified xsi:type="dcterms:W3CDTF">2021-07-30T15:12:55Z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5</vt:i4>
  </property>
</Properties>
</file>