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5"/>
  </p:sldMasterIdLst>
  <p:notesMasterIdLst>
    <p:notesMasterId r:id="rId7"/>
  </p:notesMasterIdLst>
  <p:handoutMasterIdLst>
    <p:handoutMasterId r:id="rId8"/>
  </p:handoutMasterIdLst>
  <p:sldIdLst>
    <p:sldId id="467" r:id="rId6"/>
  </p:sldIdLst>
  <p:sldSz cx="12192000" cy="6858000"/>
  <p:notesSz cx="6797675" cy="9874250"/>
  <p:embeddedFontLst>
    <p:embeddedFont>
      <p:font typeface="Futura Medium" panose="00000400000000000000" pitchFamily="2" charset="0"/>
      <p:regular r:id="rId9"/>
      <p:bold r:id="rId10"/>
      <p:italic r:id="rId11"/>
      <p:boldItalic r:id="rId12"/>
    </p:embeddedFont>
    <p:embeddedFont>
      <p:font typeface="Calibri" panose="020F0502020204030204" pitchFamily="34" charset="0"/>
      <p:regular r:id="rId13"/>
      <p:bold r:id="rId14"/>
      <p:italic r:id="rId15"/>
      <p:boldItalic r:id="rId16"/>
    </p:embeddedFont>
  </p:embeddedFontLst>
  <p:custDataLst>
    <p:tags r:id="rId17"/>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ukudoh, Benjamin I SPDC-UPO/G/PMD" initials="BI"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1FFE9"/>
    <a:srgbClr val="339B6E"/>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1551" autoAdjust="0"/>
  </p:normalViewPr>
  <p:slideViewPr>
    <p:cSldViewPr showGuides="1">
      <p:cViewPr>
        <p:scale>
          <a:sx n="100" d="100"/>
          <a:sy n="100" d="100"/>
        </p:scale>
        <p:origin x="276" y="3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27/02/2018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27/02/2018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2/27/2018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2/27/2018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71" y="240705"/>
            <a:ext cx="11755077" cy="307975"/>
          </a:xfrm>
        </p:spPr>
        <p:txBody>
          <a:bodyPr>
            <a:normAutofit/>
          </a:bodyPr>
          <a:lstStyle/>
          <a:p>
            <a:pPr>
              <a:defRPr/>
            </a:pPr>
            <a:r>
              <a:rPr lang="en-US" sz="1400" b="1" dirty="0">
                <a:latin typeface="Futura Medium" panose="00000400000000000000" pitchFamily="2" charset="0"/>
              </a:rPr>
              <a:t> Wave #6577 "Tanks Availability &amp; Operating Ullage Improvement In BOGT</a:t>
            </a:r>
            <a:endParaRPr lang="en-US" sz="2400" b="1" dirty="0">
              <a:latin typeface="Futura Medium" panose="00000400000000000000" pitchFamily="2" charset="0"/>
            </a:endParaRPr>
          </a:p>
        </p:txBody>
      </p:sp>
      <p:sp>
        <p:nvSpPr>
          <p:cNvPr id="7" name="Text Placeholder 2"/>
          <p:cNvSpPr txBox="1">
            <a:spLocks/>
          </p:cNvSpPr>
          <p:nvPr/>
        </p:nvSpPr>
        <p:spPr>
          <a:xfrm>
            <a:off x="173571" y="668185"/>
            <a:ext cx="5052151" cy="2544791"/>
          </a:xfrm>
          <a:prstGeom prst="rect">
            <a:avLst/>
          </a:prstGeom>
          <a:noFill/>
          <a:ln>
            <a:solidFill>
              <a:schemeClr val="tx1">
                <a:lumMod val="75000"/>
              </a:schemeClr>
            </a:solidFill>
          </a:ln>
        </p:spPr>
        <p:txBody>
          <a:bodyPr/>
          <a:lstStyle/>
          <a:p>
            <a:pPr algn="just" defTabSz="914400">
              <a:spcAft>
                <a:spcPts val="500"/>
              </a:spcAft>
              <a:defRPr/>
            </a:pPr>
            <a:r>
              <a:rPr lang="en-GB" sz="1200" b="1" u="sng" dirty="0"/>
              <a:t>Background/Scope</a:t>
            </a:r>
            <a:r>
              <a:rPr lang="en-GB" sz="1200" dirty="0">
                <a:cs typeface="Arial" charset="0"/>
              </a:rPr>
              <a:t>:</a:t>
            </a:r>
          </a:p>
          <a:p>
            <a:pPr algn="just" defTabSz="914400">
              <a:lnSpc>
                <a:spcPct val="115000"/>
              </a:lnSpc>
              <a:spcAft>
                <a:spcPts val="500"/>
              </a:spcAft>
              <a:defRPr/>
            </a:pPr>
            <a:r>
              <a:rPr lang="en-US" sz="1000" dirty="0">
                <a:cs typeface="Arial" charset="0"/>
              </a:rPr>
              <a:t>Bonny Terminal receives, dehydrates, stabilizes, stores, and exports SPDC and 3rd Party Eastern crude oil.  The terminal has an installed capacity of 7.5MMbbls and current Operating Capacity of 3.35MMbbls. This is made of 20 Crude Oil Storage tanks (10 tanks in service, 10 out of service either awaiting rehabilitation or undergoing rehabilitation)</a:t>
            </a:r>
          </a:p>
          <a:p>
            <a:pPr algn="just" defTabSz="914400">
              <a:lnSpc>
                <a:spcPct val="115000"/>
              </a:lnSpc>
              <a:spcAft>
                <a:spcPts val="500"/>
              </a:spcAft>
              <a:defRPr/>
            </a:pPr>
            <a:r>
              <a:rPr lang="en-US" sz="1000" dirty="0">
                <a:cs typeface="Arial" charset="0"/>
              </a:rPr>
              <a:t>Of the 10 tanks in service, 3 tanks (Tanks 2; 12 &amp; 21) are either overdue or will be due for rehabilitation . The continued use of the tanks have been via approved deviations post </a:t>
            </a:r>
            <a:r>
              <a:rPr lang="en-US" sz="1000" dirty="0" err="1">
                <a:cs typeface="Arial" charset="0"/>
              </a:rPr>
              <a:t>tankpac</a:t>
            </a:r>
            <a:r>
              <a:rPr lang="en-US" sz="1000" dirty="0">
                <a:cs typeface="Arial" charset="0"/>
              </a:rPr>
              <a:t> inspections.</a:t>
            </a:r>
          </a:p>
          <a:p>
            <a:pPr algn="just" defTabSz="914400">
              <a:lnSpc>
                <a:spcPct val="115000"/>
              </a:lnSpc>
              <a:spcAft>
                <a:spcPts val="500"/>
              </a:spcAft>
              <a:defRPr/>
            </a:pPr>
            <a:r>
              <a:rPr lang="en-US" sz="1000" dirty="0">
                <a:cs typeface="Arial" charset="0"/>
              </a:rPr>
              <a:t>The removal of these tanks from service without introduction of tanks currently undergoing rehabilitation poses a threat of loss of 1.02MMbbls of Ullage for the terminal. There is therefore need to identify all the issues/processes surrounding these tanks and thereafter put in place a framework to address the issues, and develop a framework to maintain a minimum of 3.1MMbbls ullage in the terminal.</a:t>
            </a:r>
            <a:endParaRPr lang="en-US" sz="1000" b="1" u="sng" dirty="0">
              <a:latin typeface="Futura Medium" panose="00000400000000000000" pitchFamily="2" charset="0"/>
              <a:cs typeface="Arial" charset="0"/>
            </a:endParaRPr>
          </a:p>
          <a:p>
            <a:pPr lvl="0"/>
            <a:endParaRPr lang="en-US" sz="1000" dirty="0">
              <a:latin typeface="Futura Medium" panose="00000400000000000000" pitchFamily="2" charset="0"/>
              <a:cs typeface="Arial" charset="0"/>
            </a:endParaRPr>
          </a:p>
        </p:txBody>
      </p:sp>
      <p:sp>
        <p:nvSpPr>
          <p:cNvPr id="3" name="TextBox 2"/>
          <p:cNvSpPr txBox="1"/>
          <p:nvPr/>
        </p:nvSpPr>
        <p:spPr>
          <a:xfrm>
            <a:off x="9480376" y="144317"/>
            <a:ext cx="921855"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a:t>
            </a:r>
          </a:p>
        </p:txBody>
      </p:sp>
      <p:sp>
        <p:nvSpPr>
          <p:cNvPr id="21" name="Text Placeholder 2"/>
          <p:cNvSpPr txBox="1">
            <a:spLocks/>
          </p:cNvSpPr>
          <p:nvPr/>
        </p:nvSpPr>
        <p:spPr>
          <a:xfrm>
            <a:off x="173571" y="3263978"/>
            <a:ext cx="5052151" cy="3351904"/>
          </a:xfrm>
          <a:prstGeom prst="rect">
            <a:avLst/>
          </a:prstGeom>
          <a:noFill/>
          <a:ln>
            <a:solidFill>
              <a:schemeClr val="tx1">
                <a:lumMod val="75000"/>
              </a:schemeClr>
            </a:solidFill>
          </a:ln>
        </p:spPr>
        <p:txBody>
          <a:bodyPr/>
          <a:lstStyle/>
          <a:p>
            <a:pPr algn="just" defTabSz="914400">
              <a:spcAft>
                <a:spcPts val="500"/>
              </a:spcAft>
              <a:defRPr/>
            </a:pPr>
            <a:r>
              <a:rPr lang="en-US" sz="1200" b="1" u="sng" dirty="0">
                <a:latin typeface="Calibri" panose="020F0502020204030204" pitchFamily="34" charset="0"/>
                <a:cs typeface="Calibri" panose="020F0502020204030204" pitchFamily="34" charset="0"/>
              </a:rPr>
              <a:t>Business Case</a:t>
            </a:r>
            <a:r>
              <a:rPr lang="en-US" sz="1200" dirty="0">
                <a:latin typeface="Calibri" panose="020F0502020204030204" pitchFamily="34" charset="0"/>
                <a:cs typeface="Calibri" panose="020F0502020204030204" pitchFamily="34" charset="0"/>
              </a:rPr>
              <a:t>:</a:t>
            </a:r>
          </a:p>
          <a:p>
            <a:pPr algn="just" defTabSz="914400">
              <a:spcAft>
                <a:spcPts val="500"/>
              </a:spcAft>
              <a:defRPr/>
            </a:pPr>
            <a:r>
              <a:rPr lang="en-US" sz="1050" dirty="0">
                <a:latin typeface="Calibri" panose="020F0502020204030204" pitchFamily="34" charset="0"/>
                <a:cs typeface="Calibri" panose="020F0502020204030204" pitchFamily="34" charset="0"/>
              </a:rPr>
              <a:t>2017 YTD BOGT has experienced about 3 Nos tank top situations. Each tank top situation has below impact:</a:t>
            </a:r>
          </a:p>
          <a:p>
            <a:pPr marL="228600" indent="-228600" algn="just" defTabSz="914400">
              <a:spcAft>
                <a:spcPts val="500"/>
              </a:spcAft>
              <a:buAutoNum type="alphaLcPeriod"/>
              <a:defRPr/>
            </a:pPr>
            <a:r>
              <a:rPr lang="en-GB" sz="1050" dirty="0">
                <a:latin typeface="Calibri" panose="020F0502020204030204" pitchFamily="34" charset="0"/>
                <a:cs typeface="Calibri" panose="020F0502020204030204" pitchFamily="34" charset="0"/>
              </a:rPr>
              <a:t>Potential deferment – complete or partial shutdown of upstream stations for prolonged periods  as experienced Feb 15 – 17 and May 28 - 30, 2017 circa 792kbbl (ca. 16kbbls/hr for 48hours)</a:t>
            </a:r>
          </a:p>
          <a:p>
            <a:pPr marL="228600" indent="-228600" algn="just" defTabSz="914400">
              <a:spcAft>
                <a:spcPts val="500"/>
              </a:spcAft>
              <a:buAutoNum type="alphaLcPeriod"/>
              <a:defRPr/>
            </a:pPr>
            <a:r>
              <a:rPr lang="en-GB" sz="1050" dirty="0">
                <a:latin typeface="Calibri" panose="020F0502020204030204" pitchFamily="34" charset="0"/>
                <a:cs typeface="Calibri" panose="020F0502020204030204" pitchFamily="34" charset="0"/>
              </a:rPr>
              <a:t>Loss of revenue from Gas &amp; Crude Oil sales with impact on CSD</a:t>
            </a:r>
          </a:p>
          <a:p>
            <a:pPr marL="228600" indent="-228600" algn="just" defTabSz="914400">
              <a:spcAft>
                <a:spcPts val="500"/>
              </a:spcAft>
              <a:buAutoNum type="alphaLcPeriod"/>
              <a:defRPr/>
            </a:pPr>
            <a:r>
              <a:rPr lang="en-GB" sz="1050" dirty="0">
                <a:latin typeface="Calibri" panose="020F0502020204030204" pitchFamily="34" charset="0"/>
                <a:cs typeface="Calibri" panose="020F0502020204030204" pitchFamily="34" charset="0"/>
              </a:rPr>
              <a:t>Demurrage costs in the case of delay loading of tankers</a:t>
            </a:r>
          </a:p>
          <a:p>
            <a:pPr marL="228600" indent="-228600" algn="just" defTabSz="914400">
              <a:spcAft>
                <a:spcPts val="500"/>
              </a:spcAft>
              <a:buAutoNum type="alphaLcPeriod"/>
              <a:defRPr/>
            </a:pPr>
            <a:r>
              <a:rPr lang="en-GB" sz="1050" dirty="0">
                <a:latin typeface="Calibri" panose="020F0502020204030204" pitchFamily="34" charset="0"/>
                <a:cs typeface="Calibri" panose="020F0502020204030204" pitchFamily="34" charset="0"/>
              </a:rPr>
              <a:t>S&amp;E implications </a:t>
            </a:r>
            <a:r>
              <a:rPr lang="en-GB" sz="1050" dirty="0" err="1">
                <a:latin typeface="Calibri" panose="020F0502020204030204" pitchFamily="34" charset="0"/>
                <a:cs typeface="Calibri" panose="020F0502020204030204" pitchFamily="34" charset="0"/>
              </a:rPr>
              <a:t>e.g</a:t>
            </a:r>
            <a:r>
              <a:rPr lang="en-GB" sz="1050" dirty="0">
                <a:latin typeface="Calibri" panose="020F0502020204030204" pitchFamily="34" charset="0"/>
                <a:cs typeface="Calibri" panose="020F0502020204030204" pitchFamily="34" charset="0"/>
              </a:rPr>
              <a:t> health impact on personnel, increased flaring, etc</a:t>
            </a:r>
          </a:p>
          <a:p>
            <a:pPr marL="228600" indent="-228600" algn="just" defTabSz="914400">
              <a:spcAft>
                <a:spcPts val="500"/>
              </a:spcAft>
              <a:buAutoNum type="alphaLcPeriod"/>
              <a:defRPr/>
            </a:pPr>
            <a:r>
              <a:rPr lang="en-GB" sz="1050" dirty="0">
                <a:latin typeface="Calibri" panose="020F0502020204030204" pitchFamily="34" charset="0"/>
                <a:cs typeface="Calibri" panose="020F0502020204030204" pitchFamily="34" charset="0"/>
              </a:rPr>
              <a:t>Loss of power supply to host community – reputational impact</a:t>
            </a:r>
          </a:p>
          <a:p>
            <a:pPr algn="just" defTabSz="914400">
              <a:spcAft>
                <a:spcPts val="500"/>
              </a:spcAft>
              <a:defRPr/>
            </a:pPr>
            <a:r>
              <a:rPr lang="en-GB" sz="1050" dirty="0">
                <a:latin typeface="Calibri" panose="020F0502020204030204" pitchFamily="34" charset="0"/>
                <a:cs typeface="Calibri" panose="020F0502020204030204" pitchFamily="34" charset="0"/>
              </a:rPr>
              <a:t>Actual and potential causes of tank top </a:t>
            </a:r>
            <a:r>
              <a:rPr lang="en-US" sz="1050" dirty="0">
                <a:latin typeface="Calibri" panose="020F0502020204030204" pitchFamily="34" charset="0"/>
                <a:cs typeface="Calibri" panose="020F0502020204030204" pitchFamily="34" charset="0"/>
              </a:rPr>
              <a:t>situations have been identified and listed below.</a:t>
            </a:r>
            <a:r>
              <a:rPr lang="en-GB" sz="1050" dirty="0">
                <a:latin typeface="Calibri" panose="020F0502020204030204" pitchFamily="34" charset="0"/>
                <a:cs typeface="Calibri" panose="020F0502020204030204" pitchFamily="34" charset="0"/>
              </a:rPr>
              <a:t>. </a:t>
            </a:r>
            <a:endParaRPr lang="en-US" sz="1050" dirty="0">
              <a:latin typeface="Calibri" panose="020F0502020204030204" pitchFamily="34" charset="0"/>
              <a:cs typeface="Calibri" panose="020F0502020204030204" pitchFamily="34" charset="0"/>
            </a:endParaRPr>
          </a:p>
          <a:p>
            <a:pPr marL="228600" indent="-228600" algn="just">
              <a:spcAft>
                <a:spcPts val="500"/>
              </a:spcAft>
              <a:buFont typeface="+mj-lt"/>
              <a:buAutoNum type="alphaLcPeriod"/>
            </a:pPr>
            <a:r>
              <a:rPr lang="en-US" sz="1050" dirty="0">
                <a:latin typeface="Calibri" panose="020F0502020204030204" pitchFamily="34" charset="0"/>
                <a:cs typeface="Calibri" panose="020F0502020204030204" pitchFamily="34" charset="0"/>
              </a:rPr>
              <a:t>Late arrival of tankers </a:t>
            </a:r>
          </a:p>
          <a:p>
            <a:pPr marL="228600" indent="-228600" algn="just">
              <a:spcAft>
                <a:spcPts val="500"/>
              </a:spcAft>
              <a:buFont typeface="+mj-lt"/>
              <a:buAutoNum type="alphaLcPeriod"/>
            </a:pPr>
            <a:r>
              <a:rPr lang="en-US" sz="1050" dirty="0">
                <a:latin typeface="Calibri" panose="020F0502020204030204" pitchFamily="34" charset="0"/>
                <a:cs typeface="Calibri" panose="020F0502020204030204" pitchFamily="34" charset="0"/>
              </a:rPr>
              <a:t>Limited ullage availability in terminal</a:t>
            </a:r>
          </a:p>
          <a:p>
            <a:pPr marL="228600" indent="-228600" algn="just">
              <a:spcAft>
                <a:spcPts val="500"/>
              </a:spcAft>
              <a:buFont typeface="+mj-lt"/>
              <a:buAutoNum type="alphaLcPeriod"/>
            </a:pPr>
            <a:r>
              <a:rPr lang="en-US" sz="1050" dirty="0">
                <a:latin typeface="Calibri" panose="020F0502020204030204" pitchFamily="34" charset="0"/>
                <a:cs typeface="Calibri" panose="020F0502020204030204" pitchFamily="34" charset="0"/>
              </a:rPr>
              <a:t>Poor scheduling of tankers. </a:t>
            </a:r>
          </a:p>
        </p:txBody>
      </p:sp>
      <p:sp>
        <p:nvSpPr>
          <p:cNvPr id="6" name="Text Placeholder 2">
            <a:extLst>
              <a:ext uri="{FF2B5EF4-FFF2-40B4-BE49-F238E27FC236}">
                <a16:creationId xmlns:a16="http://schemas.microsoft.com/office/drawing/2014/main" id="{407181AD-81A7-4DC9-B1F3-0464B06E0160}"/>
              </a:ext>
            </a:extLst>
          </p:cNvPr>
          <p:cNvSpPr txBox="1">
            <a:spLocks/>
          </p:cNvSpPr>
          <p:nvPr/>
        </p:nvSpPr>
        <p:spPr>
          <a:xfrm>
            <a:off x="7392143" y="3047674"/>
            <a:ext cx="4536503" cy="1629726"/>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000" b="1" u="sng" dirty="0"/>
              <a:t>Potential Benefits &amp; Measurement</a:t>
            </a:r>
            <a:r>
              <a:rPr lang="en-US" sz="1000" u="sng" dirty="0"/>
              <a:t>:</a:t>
            </a:r>
            <a:endParaRPr lang="en-GB" sz="1000" dirty="0"/>
          </a:p>
          <a:p>
            <a:pPr marL="171450" indent="-171450" algn="just" defTabSz="914400">
              <a:spcAft>
                <a:spcPts val="500"/>
              </a:spcAft>
              <a:buFont typeface="Arial" panose="020B0604020202020204" pitchFamily="34" charset="0"/>
              <a:buChar char="•"/>
              <a:defRPr/>
            </a:pPr>
            <a:r>
              <a:rPr lang="en-GB" sz="1000" dirty="0"/>
              <a:t>Cost savings on demurrage of 112,750USD for 500,000 Metric tonnes and above per day; Cost saving on deferment from upstream station average 350kbbl/d</a:t>
            </a:r>
          </a:p>
          <a:p>
            <a:pPr marL="171450" indent="-171450" algn="just" defTabSz="914400">
              <a:spcAft>
                <a:spcPts val="500"/>
              </a:spcAft>
              <a:buFont typeface="Arial" panose="020B0604020202020204" pitchFamily="34" charset="0"/>
              <a:buChar char="•"/>
              <a:defRPr/>
            </a:pPr>
            <a:r>
              <a:rPr lang="en-GB" sz="1000" dirty="0"/>
              <a:t>Reduced health impact on personnel called out at upstream facilities for interventions (shut down and start up)</a:t>
            </a:r>
          </a:p>
          <a:p>
            <a:pPr marL="171450" indent="-171450" algn="just" defTabSz="914400">
              <a:spcAft>
                <a:spcPts val="500"/>
              </a:spcAft>
              <a:buFont typeface="Arial" panose="020B0604020202020204" pitchFamily="34" charset="0"/>
              <a:buChar char="•"/>
              <a:defRPr/>
            </a:pPr>
            <a:r>
              <a:rPr lang="en-GB" sz="1000" dirty="0"/>
              <a:t>Improve stakeholders relationship</a:t>
            </a:r>
          </a:p>
          <a:p>
            <a:pPr marL="171450" indent="-171450" algn="just" defTabSz="914400">
              <a:spcAft>
                <a:spcPts val="500"/>
              </a:spcAft>
              <a:buFont typeface="Arial" panose="020B0604020202020204" pitchFamily="34" charset="0"/>
              <a:buChar char="•"/>
              <a:defRPr/>
            </a:pPr>
            <a:r>
              <a:rPr lang="en-GB" sz="1000" dirty="0">
                <a:latin typeface="Calibri" panose="020F0502020204030204" pitchFamily="34" charset="0"/>
                <a:cs typeface="Calibri" panose="020F0502020204030204" pitchFamily="34" charset="0"/>
              </a:rPr>
              <a:t>Total cost of addressing issues are estimated at circa F$</a:t>
            </a:r>
            <a:r>
              <a:rPr lang="en-GB" sz="1000" dirty="0">
                <a:highlight>
                  <a:srgbClr val="FFFF00"/>
                </a:highlight>
                <a:latin typeface="Calibri" panose="020F0502020204030204" pitchFamily="34" charset="0"/>
                <a:cs typeface="Calibri" panose="020F0502020204030204" pitchFamily="34" charset="0"/>
              </a:rPr>
              <a:t>546</a:t>
            </a:r>
            <a:r>
              <a:rPr lang="en-GB" sz="1000" dirty="0">
                <a:latin typeface="Calibri" panose="020F0502020204030204" pitchFamily="34" charset="0"/>
                <a:cs typeface="Calibri" panose="020F0502020204030204" pitchFamily="34" charset="0"/>
              </a:rPr>
              <a:t>k. Full value realisation is expected by </a:t>
            </a:r>
            <a:r>
              <a:rPr lang="en-GB" sz="1000" dirty="0">
                <a:highlight>
                  <a:srgbClr val="FFFF00"/>
                </a:highlight>
                <a:latin typeface="Calibri" panose="020F0502020204030204" pitchFamily="34" charset="0"/>
                <a:cs typeface="Calibri" panose="020F0502020204030204" pitchFamily="34" charset="0"/>
              </a:rPr>
              <a:t>May 2018 </a:t>
            </a:r>
            <a:r>
              <a:rPr lang="en-GB" sz="1000" dirty="0">
                <a:latin typeface="Calibri" panose="020F0502020204030204" pitchFamily="34" charset="0"/>
                <a:cs typeface="Calibri" panose="020F0502020204030204" pitchFamily="34" charset="0"/>
              </a:rPr>
              <a:t>while initial value from </a:t>
            </a:r>
            <a:r>
              <a:rPr lang="en-GB" sz="1000" dirty="0">
                <a:highlight>
                  <a:srgbClr val="FFFF00"/>
                </a:highlight>
                <a:latin typeface="Calibri" panose="020F0502020204030204" pitchFamily="34" charset="0"/>
                <a:cs typeface="Calibri" panose="020F0502020204030204" pitchFamily="34" charset="0"/>
              </a:rPr>
              <a:t>Dec. 2018</a:t>
            </a:r>
            <a:r>
              <a:rPr lang="en-GB" sz="1000" dirty="0">
                <a:latin typeface="Calibri" panose="020F0502020204030204" pitchFamily="34" charset="0"/>
                <a:cs typeface="Calibri" panose="020F0502020204030204" pitchFamily="34" charset="0"/>
              </a:rPr>
              <a:t>. </a:t>
            </a:r>
            <a:endParaRPr lang="en-GB" sz="1000" dirty="0"/>
          </a:p>
        </p:txBody>
      </p:sp>
      <p:sp>
        <p:nvSpPr>
          <p:cNvPr id="8" name="Text Placeholder 2">
            <a:extLst>
              <a:ext uri="{FF2B5EF4-FFF2-40B4-BE49-F238E27FC236}">
                <a16:creationId xmlns:a16="http://schemas.microsoft.com/office/drawing/2014/main" id="{26F5A1CE-535E-4E5F-94AA-062E1DC102C3}"/>
              </a:ext>
            </a:extLst>
          </p:cNvPr>
          <p:cNvSpPr txBox="1">
            <a:spLocks/>
          </p:cNvSpPr>
          <p:nvPr/>
        </p:nvSpPr>
        <p:spPr>
          <a:xfrm>
            <a:off x="7392144" y="4677402"/>
            <a:ext cx="4536501" cy="1938482"/>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000" b="1" u="sng" dirty="0"/>
              <a:t>Plan:</a:t>
            </a:r>
            <a:endParaRPr lang="en-GB" sz="1000" dirty="0"/>
          </a:p>
          <a:p>
            <a:pPr marL="177800" indent="-177800" defTabSz="914400">
              <a:lnSpc>
                <a:spcPct val="115000"/>
              </a:lnSpc>
              <a:buFont typeface="+mj-lt"/>
              <a:buAutoNum type="arabicPeriod"/>
              <a:defRPr/>
            </a:pPr>
            <a:r>
              <a:rPr lang="en-GB" sz="1000" dirty="0"/>
              <a:t>L0-L1: Cadence opportunity realisation strategy developed for review – Nov 14</a:t>
            </a:r>
          </a:p>
          <a:p>
            <a:pPr marL="177800" indent="-177800" defTabSz="914400">
              <a:lnSpc>
                <a:spcPct val="115000"/>
              </a:lnSpc>
              <a:buFont typeface="+mj-lt"/>
              <a:buAutoNum type="arabicPeriod"/>
              <a:defRPr/>
            </a:pPr>
            <a:r>
              <a:rPr lang="en-GB" sz="1000" dirty="0"/>
              <a:t>L2: Stakeholders engagement, action parties identified and strategy updated – Nov 17</a:t>
            </a:r>
          </a:p>
          <a:p>
            <a:pPr marL="177800" indent="-177800" defTabSz="914400">
              <a:lnSpc>
                <a:spcPct val="115000"/>
              </a:lnSpc>
              <a:buFont typeface="+mj-lt"/>
              <a:buAutoNum type="arabicPeriod"/>
              <a:defRPr/>
            </a:pPr>
            <a:r>
              <a:rPr lang="en-GB" sz="1000" dirty="0"/>
              <a:t>L3: Further expanded &amp; updated strategy planned of stakeholders acceptance and sign–offs  Jan-18</a:t>
            </a:r>
          </a:p>
          <a:p>
            <a:pPr marL="177800" indent="-177800" defTabSz="914400">
              <a:lnSpc>
                <a:spcPct val="115000"/>
              </a:lnSpc>
              <a:buFont typeface="+mj-lt"/>
              <a:buAutoNum type="arabicPeriod"/>
              <a:defRPr/>
            </a:pPr>
            <a:r>
              <a:rPr lang="en-GB" sz="1000" dirty="0"/>
              <a:t>L4: Implementation – achieve all deliverables outlined above (items 1 to 4) - March 31, 2018.</a:t>
            </a:r>
          </a:p>
          <a:p>
            <a:pPr marL="177800" indent="-177800" defTabSz="914400">
              <a:lnSpc>
                <a:spcPct val="115000"/>
              </a:lnSpc>
              <a:buFont typeface="+mj-lt"/>
              <a:buAutoNum type="arabicPeriod"/>
              <a:defRPr/>
            </a:pPr>
            <a:r>
              <a:rPr lang="en-US" sz="1000" dirty="0"/>
              <a:t>L5: Realize value for company - from  May, 2018</a:t>
            </a:r>
          </a:p>
          <a:p>
            <a:pPr marL="177800" indent="-177800" defTabSz="914400">
              <a:lnSpc>
                <a:spcPct val="115000"/>
              </a:lnSpc>
              <a:buFont typeface="+mj-lt"/>
              <a:buAutoNum type="arabicPeriod"/>
              <a:defRPr/>
            </a:pPr>
            <a:r>
              <a:rPr lang="en-US" sz="1000" dirty="0"/>
              <a:t>Initiative End</a:t>
            </a:r>
            <a:endParaRPr lang="en-GB" sz="1000" dirty="0"/>
          </a:p>
        </p:txBody>
      </p:sp>
      <p:sp>
        <p:nvSpPr>
          <p:cNvPr id="9" name="Text Placeholder 2">
            <a:extLst>
              <a:ext uri="{FF2B5EF4-FFF2-40B4-BE49-F238E27FC236}">
                <a16:creationId xmlns:a16="http://schemas.microsoft.com/office/drawing/2014/main" id="{4BB31C0C-F4CB-43E5-A493-F272E787E00F}"/>
              </a:ext>
            </a:extLst>
          </p:cNvPr>
          <p:cNvSpPr txBox="1">
            <a:spLocks/>
          </p:cNvSpPr>
          <p:nvPr/>
        </p:nvSpPr>
        <p:spPr>
          <a:xfrm>
            <a:off x="5231904" y="668185"/>
            <a:ext cx="2160241" cy="1882461"/>
          </a:xfrm>
          <a:prstGeom prst="rect">
            <a:avLst/>
          </a:prstGeom>
          <a:ln>
            <a:solidFill>
              <a:schemeClr val="tx1">
                <a:lumMod val="75000"/>
              </a:schemeClr>
            </a:solidFill>
          </a:ln>
        </p:spPr>
        <p:txBody>
          <a:bodyPr/>
          <a:lstStyle/>
          <a:p>
            <a:pPr algn="just" defTabSz="914400">
              <a:spcAft>
                <a:spcPts val="500"/>
              </a:spcAft>
              <a:defRPr/>
            </a:pPr>
            <a:r>
              <a:rPr lang="en-US" sz="1200" b="1" u="sng" dirty="0"/>
              <a:t>Stakeholders: </a:t>
            </a:r>
          </a:p>
          <a:p>
            <a:pPr marL="177800" indent="-177800" defTabSz="914400">
              <a:lnSpc>
                <a:spcPct val="115000"/>
              </a:lnSpc>
              <a:buFont typeface="+mj-lt"/>
              <a:buAutoNum type="arabicPeriod"/>
              <a:defRPr/>
            </a:pPr>
            <a:r>
              <a:rPr lang="en-US" sz="900" dirty="0" err="1"/>
              <a:t>Omotoso</a:t>
            </a:r>
            <a:r>
              <a:rPr lang="en-US" sz="900" dirty="0"/>
              <a:t>  </a:t>
            </a:r>
            <a:r>
              <a:rPr lang="en-US" sz="900" dirty="0" err="1"/>
              <a:t>Ireti</a:t>
            </a:r>
            <a:r>
              <a:rPr lang="en-US" sz="900" dirty="0"/>
              <a:t>  (Asset Manager)</a:t>
            </a:r>
          </a:p>
          <a:p>
            <a:pPr marL="177800" indent="-177800" defTabSz="914400">
              <a:lnSpc>
                <a:spcPct val="115000"/>
              </a:lnSpc>
              <a:buFont typeface="+mj-lt"/>
              <a:buAutoNum type="arabicPeriod"/>
              <a:defRPr/>
            </a:pPr>
            <a:r>
              <a:rPr lang="en-US" sz="900" dirty="0"/>
              <a:t>Njoku Chukwuka (TIM)</a:t>
            </a:r>
          </a:p>
          <a:p>
            <a:pPr marL="177800" indent="-177800" defTabSz="914400">
              <a:lnSpc>
                <a:spcPct val="115000"/>
              </a:lnSpc>
              <a:buFont typeface="+mj-lt"/>
              <a:buAutoNum type="arabicPeriod"/>
              <a:defRPr/>
            </a:pPr>
            <a:r>
              <a:rPr lang="en-US" sz="900" dirty="0"/>
              <a:t>Nnajiofor Osita (TIM)</a:t>
            </a:r>
          </a:p>
          <a:p>
            <a:pPr marL="177800" indent="-177800" defTabSz="914400">
              <a:lnSpc>
                <a:spcPct val="115000"/>
              </a:lnSpc>
              <a:buFont typeface="+mj-lt"/>
              <a:buAutoNum type="arabicPeriod"/>
              <a:defRPr/>
            </a:pPr>
            <a:r>
              <a:rPr lang="en-US" sz="900" dirty="0"/>
              <a:t>Brossa Isaac</a:t>
            </a:r>
          </a:p>
          <a:p>
            <a:pPr marL="177800" indent="-177800" defTabSz="914400">
              <a:lnSpc>
                <a:spcPct val="115000"/>
              </a:lnSpc>
              <a:buFont typeface="+mj-lt"/>
              <a:buAutoNum type="arabicPeriod"/>
              <a:defRPr/>
            </a:pPr>
            <a:r>
              <a:rPr lang="en-US" sz="900" dirty="0"/>
              <a:t>Bob-Manuel Iroloye</a:t>
            </a:r>
          </a:p>
          <a:p>
            <a:pPr marL="177800" indent="-177800" defTabSz="914400">
              <a:lnSpc>
                <a:spcPct val="115000"/>
              </a:lnSpc>
              <a:buFont typeface="+mj-lt"/>
              <a:buAutoNum type="arabicPeriod"/>
              <a:defRPr/>
            </a:pPr>
            <a:r>
              <a:rPr lang="en-US" sz="900" dirty="0"/>
              <a:t>Aigboduwa, James</a:t>
            </a:r>
          </a:p>
          <a:p>
            <a:pPr marL="177800" indent="-177800" defTabSz="914400">
              <a:lnSpc>
                <a:spcPct val="115000"/>
              </a:lnSpc>
              <a:buFont typeface="+mj-lt"/>
              <a:buAutoNum type="arabicPeriod"/>
              <a:defRPr/>
            </a:pPr>
            <a:r>
              <a:rPr lang="en-US" sz="900" dirty="0"/>
              <a:t>Oseahon, Edmund</a:t>
            </a:r>
          </a:p>
          <a:p>
            <a:pPr marL="177800" indent="-177800" defTabSz="914400">
              <a:lnSpc>
                <a:spcPct val="115000"/>
              </a:lnSpc>
              <a:buFont typeface="+mj-lt"/>
              <a:buAutoNum type="arabicPeriod"/>
              <a:defRPr/>
            </a:pPr>
            <a:r>
              <a:rPr lang="en-US" sz="900" dirty="0"/>
              <a:t>David Martins (GMP)</a:t>
            </a:r>
          </a:p>
          <a:p>
            <a:pPr marL="177800" indent="-177800" defTabSz="914400">
              <a:lnSpc>
                <a:spcPct val="115000"/>
              </a:lnSpc>
              <a:buFont typeface="+mj-lt"/>
              <a:buAutoNum type="arabicPeriod"/>
              <a:defRPr/>
            </a:pPr>
            <a:r>
              <a:rPr lang="en-US" sz="900" dirty="0"/>
              <a:t>Department Of Petroleum Resources</a:t>
            </a:r>
          </a:p>
          <a:p>
            <a:pPr marL="177800" indent="-177800" defTabSz="914400">
              <a:lnSpc>
                <a:spcPct val="115000"/>
              </a:lnSpc>
              <a:buFont typeface="+mj-lt"/>
              <a:buAutoNum type="arabicPeriod"/>
              <a:defRPr/>
            </a:pPr>
            <a:r>
              <a:rPr lang="en-US" sz="900" dirty="0"/>
              <a:t>Federal Government Of Nigeria</a:t>
            </a:r>
          </a:p>
          <a:p>
            <a:pPr marL="177800" indent="-177800" defTabSz="914400">
              <a:lnSpc>
                <a:spcPct val="115000"/>
              </a:lnSpc>
              <a:buFont typeface="+mj-lt"/>
              <a:buAutoNum type="arabicPeriod"/>
              <a:defRPr/>
            </a:pPr>
            <a:endParaRPr lang="en-US" sz="900" dirty="0"/>
          </a:p>
          <a:p>
            <a:pPr defTabSz="914400">
              <a:defRPr/>
            </a:pPr>
            <a:endParaRPr lang="en-US" sz="1000" dirty="0">
              <a:solidFill>
                <a:srgbClr val="EEECE1">
                  <a:lumMod val="50000"/>
                </a:srgbClr>
              </a:solidFill>
              <a:latin typeface="Futura Medium" panose="00000400000000000000" pitchFamily="2" charset="0"/>
            </a:endParaRPr>
          </a:p>
          <a:p>
            <a:pPr marL="171450" indent="-171450" defTabSz="914400">
              <a:spcBef>
                <a:spcPts val="400"/>
              </a:spcBef>
              <a:buFont typeface="Wingdings" pitchFamily="2" charset="2"/>
              <a:buChar char="§"/>
              <a:defRPr/>
            </a:pPr>
            <a:endParaRPr lang="en-GB" sz="1000" dirty="0">
              <a:solidFill>
                <a:srgbClr val="EEECE1">
                  <a:lumMod val="50000"/>
                </a:srgb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9BCD30F7-7F1D-45DE-BE9E-40B5682752DF}"/>
              </a:ext>
            </a:extLst>
          </p:cNvPr>
          <p:cNvSpPr txBox="1">
            <a:spLocks/>
          </p:cNvSpPr>
          <p:nvPr/>
        </p:nvSpPr>
        <p:spPr>
          <a:xfrm>
            <a:off x="5231903" y="2559939"/>
            <a:ext cx="2160241" cy="1733157"/>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200" b="1" u="sng" dirty="0"/>
              <a:t>Project Team </a:t>
            </a:r>
          </a:p>
          <a:p>
            <a:pPr marL="177800" lvl="1" indent="-177800" defTabSz="914400">
              <a:spcBef>
                <a:spcPts val="300"/>
              </a:spcBef>
              <a:spcAft>
                <a:spcPct val="0"/>
              </a:spcAft>
              <a:buFont typeface="+mj-lt"/>
              <a:buAutoNum type="arabicPeriod"/>
            </a:pPr>
            <a:r>
              <a:rPr lang="en-US" altLang="en-US" sz="900" dirty="0"/>
              <a:t>Brossa Isaac (Lead)</a:t>
            </a:r>
          </a:p>
          <a:p>
            <a:pPr marL="177800" lvl="1" indent="-177800" defTabSz="914400">
              <a:spcBef>
                <a:spcPts val="300"/>
              </a:spcBef>
              <a:spcAft>
                <a:spcPct val="0"/>
              </a:spcAft>
              <a:buFont typeface="+mj-lt"/>
              <a:buAutoNum type="arabicPeriod"/>
            </a:pPr>
            <a:r>
              <a:rPr lang="en-US" altLang="en-US" sz="900" dirty="0"/>
              <a:t>Bob-Manuel Iroloye</a:t>
            </a:r>
          </a:p>
          <a:p>
            <a:pPr marL="177800" lvl="1" indent="-177800" defTabSz="914400">
              <a:spcBef>
                <a:spcPts val="300"/>
              </a:spcBef>
              <a:spcAft>
                <a:spcPct val="0"/>
              </a:spcAft>
              <a:buFont typeface="+mj-lt"/>
              <a:buAutoNum type="arabicPeriod"/>
            </a:pPr>
            <a:r>
              <a:rPr lang="en-US" altLang="en-US" sz="900" dirty="0"/>
              <a:t>Ikechi Amaewhule </a:t>
            </a:r>
          </a:p>
          <a:p>
            <a:pPr marL="177800" lvl="1" indent="-177800" defTabSz="914400">
              <a:spcBef>
                <a:spcPts val="300"/>
              </a:spcBef>
              <a:spcAft>
                <a:spcPct val="0"/>
              </a:spcAft>
              <a:buFont typeface="+mj-lt"/>
              <a:buAutoNum type="arabicPeriod"/>
            </a:pPr>
            <a:r>
              <a:rPr lang="en-US" altLang="en-US" sz="900" dirty="0"/>
              <a:t>Gbadebo Adeboye</a:t>
            </a:r>
          </a:p>
          <a:p>
            <a:pPr marL="177800" lvl="1" indent="-177800" defTabSz="914400">
              <a:spcBef>
                <a:spcPts val="300"/>
              </a:spcBef>
              <a:spcAft>
                <a:spcPct val="0"/>
              </a:spcAft>
              <a:buFont typeface="+mj-lt"/>
              <a:buAutoNum type="arabicPeriod"/>
            </a:pPr>
            <a:r>
              <a:rPr lang="en-US" altLang="en-US" sz="900" dirty="0"/>
              <a:t>Orisunmibare, Lateef </a:t>
            </a:r>
          </a:p>
          <a:p>
            <a:pPr marL="177800" lvl="1" indent="-177800" defTabSz="914400">
              <a:spcBef>
                <a:spcPts val="300"/>
              </a:spcBef>
              <a:spcAft>
                <a:spcPct val="0"/>
              </a:spcAft>
              <a:buFont typeface="+mj-lt"/>
              <a:buAutoNum type="arabicPeriod"/>
            </a:pPr>
            <a:r>
              <a:rPr lang="en-US" altLang="en-US" sz="900" dirty="0"/>
              <a:t>Yemi-Shodimu, Tolu</a:t>
            </a:r>
          </a:p>
          <a:p>
            <a:pPr marL="177800" lvl="1" indent="-177800" defTabSz="914400">
              <a:spcBef>
                <a:spcPts val="300"/>
              </a:spcBef>
              <a:spcAft>
                <a:spcPct val="0"/>
              </a:spcAft>
              <a:buFont typeface="+mj-lt"/>
              <a:buAutoNum type="arabicPeriod"/>
            </a:pPr>
            <a:r>
              <a:rPr lang="en-US" altLang="en-US" sz="900" dirty="0"/>
              <a:t>Amechi, Obinna</a:t>
            </a:r>
          </a:p>
          <a:p>
            <a:pPr marL="177800" lvl="1" indent="-177800" defTabSz="914400">
              <a:spcBef>
                <a:spcPts val="300"/>
              </a:spcBef>
              <a:spcAft>
                <a:spcPct val="0"/>
              </a:spcAft>
              <a:buFont typeface="+mj-lt"/>
              <a:buAutoNum type="arabicPeriod"/>
            </a:pPr>
            <a:r>
              <a:rPr lang="en-US" altLang="en-US" sz="900" dirty="0"/>
              <a:t>Nto, Kalu</a:t>
            </a:r>
            <a:endParaRPr lang="en-US" altLang="en-US" sz="1000" dirty="0">
              <a:latin typeface="Futura Medium" panose="00000400000000000000" pitchFamily="2" charset="0"/>
            </a:endParaRPr>
          </a:p>
          <a:p>
            <a:pPr marL="0" lvl="1" defTabSz="914400">
              <a:spcBef>
                <a:spcPts val="300"/>
              </a:spcBef>
              <a:spcAft>
                <a:spcPct val="0"/>
              </a:spcAft>
            </a:pPr>
            <a:endParaRPr lang="en-US" altLang="en-US" sz="1000" dirty="0">
              <a:latin typeface="Futura Medium" panose="00000400000000000000" pitchFamily="2" charset="0"/>
            </a:endParaRPr>
          </a:p>
        </p:txBody>
      </p:sp>
      <p:sp>
        <p:nvSpPr>
          <p:cNvPr id="11" name="Text Placeholder 2">
            <a:extLst>
              <a:ext uri="{FF2B5EF4-FFF2-40B4-BE49-F238E27FC236}">
                <a16:creationId xmlns:a16="http://schemas.microsoft.com/office/drawing/2014/main" id="{45EAFE65-381B-485A-922B-79FDEC8E5879}"/>
              </a:ext>
            </a:extLst>
          </p:cNvPr>
          <p:cNvSpPr txBox="1">
            <a:spLocks/>
          </p:cNvSpPr>
          <p:nvPr/>
        </p:nvSpPr>
        <p:spPr>
          <a:xfrm>
            <a:off x="5231903" y="4266555"/>
            <a:ext cx="2154060" cy="2349327"/>
          </a:xfrm>
          <a:prstGeom prst="rect">
            <a:avLst/>
          </a:prstGeom>
          <a:ln>
            <a:solidFill>
              <a:schemeClr val="tx1">
                <a:lumMod val="75000"/>
              </a:schemeClr>
            </a:solidFill>
          </a:ln>
        </p:spPr>
        <p:txBody>
          <a:bodyPr/>
          <a:lstStyle/>
          <a:p>
            <a:pPr algn="just" defTabSz="914400">
              <a:spcAft>
                <a:spcPts val="300"/>
              </a:spcAft>
              <a:defRPr/>
            </a:pPr>
            <a:r>
              <a:rPr lang="en-US" sz="1200" b="1" u="sng" dirty="0">
                <a:latin typeface="Calibri" panose="020F0502020204030204" pitchFamily="34" charset="0"/>
                <a:cs typeface="Calibri" panose="020F0502020204030204" pitchFamily="34" charset="0"/>
              </a:rPr>
              <a:t>Deliverables : </a:t>
            </a:r>
          </a:p>
          <a:p>
            <a:pPr marL="177800" marR="0" lvl="0" indent="-177800" defTabSz="914400">
              <a:spcAft>
                <a:spcPts val="300"/>
              </a:spcAft>
              <a:buFont typeface="+mj-lt"/>
              <a:buAutoNum type="arabicPeriod"/>
              <a:defRPr/>
            </a:pPr>
            <a:r>
              <a:rPr lang="en-US" sz="1000" dirty="0">
                <a:latin typeface="Calibri" panose="020F0502020204030204" pitchFamily="34" charset="0"/>
                <a:cs typeface="Calibri" panose="020F0502020204030204" pitchFamily="34" charset="0"/>
              </a:rPr>
              <a:t>Maintainability of 3.1MMbbls (100% availability)</a:t>
            </a:r>
          </a:p>
          <a:p>
            <a:pPr marL="177800" marR="0" lvl="0" indent="-177800" defTabSz="914400">
              <a:spcAft>
                <a:spcPts val="300"/>
              </a:spcAft>
              <a:buFont typeface="+mj-lt"/>
              <a:buAutoNum type="arabicPeriod"/>
              <a:defRPr/>
            </a:pPr>
            <a:r>
              <a:rPr lang="en-US" sz="1000" dirty="0">
                <a:latin typeface="Calibri" panose="020F0502020204030204" pitchFamily="34" charset="0"/>
                <a:cs typeface="Calibri" panose="020F0502020204030204" pitchFamily="34" charset="0"/>
              </a:rPr>
              <a:t>Tank Integrity</a:t>
            </a:r>
          </a:p>
          <a:p>
            <a:pPr marR="0" lvl="0" defTabSz="914400">
              <a:spcAft>
                <a:spcPts val="300"/>
              </a:spcAft>
              <a:defRPr/>
            </a:pPr>
            <a:endParaRPr lang="en-US" sz="1000" b="1" u="sng" dirty="0">
              <a:latin typeface="Calibri" panose="020F0502020204030204" pitchFamily="34" charset="0"/>
              <a:cs typeface="Calibri" panose="020F0502020204030204" pitchFamily="34" charset="0"/>
            </a:endParaRPr>
          </a:p>
          <a:p>
            <a:pPr marR="0" lvl="0" defTabSz="914400">
              <a:spcAft>
                <a:spcPts val="300"/>
              </a:spcAft>
              <a:defRPr/>
            </a:pPr>
            <a:r>
              <a:rPr lang="en-US" sz="1200" b="1" u="sng" dirty="0">
                <a:latin typeface="Calibri" panose="020F0502020204030204" pitchFamily="34" charset="0"/>
                <a:cs typeface="Calibri" panose="020F0502020204030204" pitchFamily="34" charset="0"/>
              </a:rPr>
              <a:t>Critical Success Factors:</a:t>
            </a:r>
          </a:p>
          <a:p>
            <a:pPr marL="171450" indent="-171450" defTabSz="914400">
              <a:spcAft>
                <a:spcPts val="300"/>
              </a:spcAft>
              <a:buFont typeface="Wingdings" pitchFamily="2" charset="2"/>
              <a:buChar char="§"/>
              <a:defRPr/>
            </a:pPr>
            <a:r>
              <a:rPr lang="en-GB" sz="1000" dirty="0">
                <a:latin typeface="Calibri" panose="020F0502020204030204" pitchFamily="34" charset="0"/>
                <a:cs typeface="Calibri" panose="020F0502020204030204" pitchFamily="34" charset="0"/>
              </a:rPr>
              <a:t>Zero Tank top due to ullage</a:t>
            </a:r>
          </a:p>
          <a:p>
            <a:pPr marL="171450" indent="-171450" defTabSz="914400">
              <a:spcAft>
                <a:spcPts val="300"/>
              </a:spcAft>
              <a:buFont typeface="Wingdings" pitchFamily="2" charset="2"/>
              <a:buChar char="§"/>
              <a:defRPr/>
            </a:pPr>
            <a:r>
              <a:rPr lang="en-GB" sz="1000" dirty="0">
                <a:latin typeface="Calibri" panose="020F0502020204030204" pitchFamily="34" charset="0"/>
                <a:cs typeface="Calibri" panose="020F0502020204030204" pitchFamily="34" charset="0"/>
              </a:rPr>
              <a:t>Stakeholder support</a:t>
            </a:r>
          </a:p>
          <a:p>
            <a:pPr marL="171450" indent="-171450" defTabSz="914400">
              <a:spcAft>
                <a:spcPts val="300"/>
              </a:spcAft>
              <a:buFont typeface="Wingdings" pitchFamily="2" charset="2"/>
              <a:buChar char="§"/>
              <a:defRPr/>
            </a:pPr>
            <a:r>
              <a:rPr lang="en-GB" sz="1000" dirty="0">
                <a:latin typeface="Calibri" panose="020F0502020204030204" pitchFamily="34" charset="0"/>
                <a:cs typeface="Calibri" panose="020F0502020204030204" pitchFamily="34" charset="0"/>
              </a:rPr>
              <a:t>Budget availability</a:t>
            </a:r>
          </a:p>
          <a:p>
            <a:pPr marL="171450" indent="-171450" defTabSz="914400">
              <a:spcAft>
                <a:spcPts val="300"/>
              </a:spcAft>
              <a:buFont typeface="Wingdings" pitchFamily="2" charset="2"/>
              <a:buChar char="§"/>
              <a:defRPr/>
            </a:pPr>
            <a:r>
              <a:rPr lang="en-GB" sz="1000" dirty="0">
                <a:latin typeface="Calibri" panose="020F0502020204030204" pitchFamily="34" charset="0"/>
                <a:cs typeface="Calibri" panose="020F0502020204030204" pitchFamily="34" charset="0"/>
              </a:rPr>
              <a:t>Contracting</a:t>
            </a:r>
          </a:p>
          <a:p>
            <a:pPr marL="342900" marR="0" lvl="0" indent="-342900" defTabSz="914400">
              <a:lnSpc>
                <a:spcPct val="115000"/>
              </a:lnSpc>
              <a:spcBef>
                <a:spcPts val="0"/>
              </a:spcBef>
              <a:spcAft>
                <a:spcPts val="0"/>
              </a:spcAft>
              <a:buFont typeface="+mj-lt"/>
              <a:buAutoNum type="arabicPeriod"/>
              <a:defRPr/>
            </a:pPr>
            <a:endParaRPr lang="en-US" sz="1000" dirty="0">
              <a:latin typeface="Calibri" panose="020F0502020204030204" pitchFamily="34" charset="0"/>
              <a:cs typeface="Calibri" panose="020F0502020204030204" pitchFamily="34" charset="0"/>
            </a:endParaRPr>
          </a:p>
          <a:p>
            <a:pPr marL="342900" marR="0" lvl="0" indent="-342900" defTabSz="914400">
              <a:lnSpc>
                <a:spcPct val="115000"/>
              </a:lnSpc>
              <a:spcBef>
                <a:spcPts val="0"/>
              </a:spcBef>
              <a:spcAft>
                <a:spcPts val="0"/>
              </a:spcAft>
              <a:buFont typeface="+mj-lt"/>
              <a:buAutoNum type="arabicPeriod"/>
              <a:defRPr/>
            </a:pPr>
            <a:endParaRPr lang="en-US" sz="1000" dirty="0">
              <a:latin typeface="Futura Medium" panose="00000400000000000000" pitchFamily="2" charset="0"/>
            </a:endParaRPr>
          </a:p>
          <a:p>
            <a:pPr marR="0" lvl="0" defTabSz="914400">
              <a:lnSpc>
                <a:spcPct val="115000"/>
              </a:lnSpc>
              <a:spcBef>
                <a:spcPts val="0"/>
              </a:spcBef>
              <a:spcAft>
                <a:spcPts val="0"/>
              </a:spcAft>
              <a:defRPr/>
            </a:pPr>
            <a:endParaRPr lang="en-US" sz="1000" dirty="0">
              <a:latin typeface="Futura Medium" panose="00000400000000000000" pitchFamily="2" charset="0"/>
            </a:endParaRPr>
          </a:p>
          <a:p>
            <a:pPr marR="0" lvl="0">
              <a:lnSpc>
                <a:spcPct val="115000"/>
              </a:lnSpc>
              <a:spcBef>
                <a:spcPts val="0"/>
              </a:spcBef>
              <a:spcAft>
                <a:spcPts val="0"/>
              </a:spcAft>
            </a:pPr>
            <a:endParaRPr lang="en-US" sz="1000" dirty="0">
              <a:ea typeface="Calibri"/>
              <a:cs typeface="Times New Roman"/>
            </a:endParaRPr>
          </a:p>
          <a:p>
            <a:pPr marL="171450" indent="-171450" defTabSz="914400">
              <a:buFont typeface="Wingdings" pitchFamily="2" charset="2"/>
              <a:buChar char="§"/>
              <a:defRPr/>
            </a:pPr>
            <a:endParaRPr lang="en-US" sz="1000" dirty="0">
              <a:latin typeface="Futura Medium" panose="00000400000000000000" pitchFamily="2" charset="0"/>
            </a:endParaRPr>
          </a:p>
          <a:p>
            <a:pPr marL="171450" indent="-171450" defTabSz="914400">
              <a:buFont typeface="Wingdings" pitchFamily="2" charset="2"/>
              <a:buChar char="§"/>
              <a:defRPr/>
            </a:pPr>
            <a:endParaRPr lang="en-US" sz="10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US" sz="10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US" sz="1000" dirty="0">
              <a:solidFill>
                <a:srgbClr val="EEECE1">
                  <a:lumMod val="50000"/>
                </a:srgbClr>
              </a:solidFill>
              <a:latin typeface="Futura Medium" panose="00000400000000000000" pitchFamily="2" charset="0"/>
            </a:endParaRPr>
          </a:p>
          <a:p>
            <a:pPr defTabSz="914400">
              <a:spcBef>
                <a:spcPts val="400"/>
              </a:spcBef>
              <a:defRPr/>
            </a:pPr>
            <a:endParaRPr lang="en-GB" sz="1000" dirty="0">
              <a:solidFill>
                <a:srgbClr val="EEECE1">
                  <a:lumMod val="50000"/>
                </a:srgbClr>
              </a:solidFill>
              <a:latin typeface="Futura Medium" panose="00000400000000000000" pitchFamily="2" charset="0"/>
            </a:endParaRPr>
          </a:p>
          <a:p>
            <a:pPr defTabSz="914400">
              <a:spcBef>
                <a:spcPts val="400"/>
              </a:spcBef>
              <a:defRPr/>
            </a:pPr>
            <a:endParaRPr lang="en-GB" sz="1400" dirty="0">
              <a:solidFill>
                <a:srgbClr val="EEECE1">
                  <a:lumMod val="50000"/>
                </a:srgbClr>
              </a:solidFill>
              <a:latin typeface="Futura Medium" panose="00000400000000000000" pitchFamily="2" charset="0"/>
            </a:endParaRPr>
          </a:p>
        </p:txBody>
      </p:sp>
      <p:pic>
        <p:nvPicPr>
          <p:cNvPr id="1026" name="Chart 5" descr="image001">
            <a:extLst>
              <a:ext uri="{FF2B5EF4-FFF2-40B4-BE49-F238E27FC236}">
                <a16:creationId xmlns:a16="http://schemas.microsoft.com/office/drawing/2014/main" id="{6F3177CD-0B5D-4924-A4BE-A31DB834E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162" y="592192"/>
            <a:ext cx="4176464" cy="242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708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C7B4F364366689499EE467B7ADEF399A" ma:contentTypeVersion="22" ma:contentTypeDescription="Create a new document." ma:contentTypeScope="" ma:versionID="cff5057dc87772d322496525cfa60c9f">
  <xsd:schema xmlns:xsd="http://www.w3.org/2001/XMLSchema" xmlns:xs="http://www.w3.org/2001/XMLSchema" xmlns:p="http://schemas.microsoft.com/office/2006/metadata/properties" xmlns:ns1="d4341125-eaf3-412a-9571-61dcf4ec5b42" xmlns:ns3="d3ae7aad-cf14-4d1d-8a7e-198f93a0f74a" targetNamespace="http://schemas.microsoft.com/office/2006/metadata/properties" ma:root="true" ma:fieldsID="708030c00d9b830a3361f5fb8828b859" ns1:_="" ns3:_="">
    <xsd:import namespace="d4341125-eaf3-412a-9571-61dcf4ec5b42"/>
    <xsd:import namespace="d3ae7aad-cf14-4d1d-8a7e-198f93a0f74a"/>
    <xsd:element name="properties">
      <xsd:complexType>
        <xsd:sequence>
          <xsd:element name="documentManagement">
            <xsd:complexType>
              <xsd:all>
                <xsd:element ref="ns3:_dlc_DocId" minOccurs="0"/>
                <xsd:element ref="ns3:_dlc_DocIdUrl" minOccurs="0"/>
                <xsd:element ref="ns3:_dlc_DocIdPersistId" minOccurs="0"/>
                <xsd:element ref="ns1:c64f4d0ab83b462687907f08cbdfb1ab" minOccurs="0"/>
                <xsd:element ref="ns3:TaxCatchAll" minOccurs="0"/>
                <xsd:element ref="ns1:hd32c3276adf470abe3673a07e34a225" minOccurs="0"/>
                <xsd:element ref="ns1:l81444e88d734a09a8a3114fd5126eaf" minOccurs="0"/>
                <xsd:element ref="ns1:ad66993c5acd45aea4c61258ce3eaf6d" minOccurs="0"/>
                <xsd:element ref="ns1: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41125-eaf3-412a-9571-61dcf4ec5b42" elementFormDefault="qualified">
    <xsd:import namespace="http://schemas.microsoft.com/office/2006/documentManagement/types"/>
    <xsd:import namespace="http://schemas.microsoft.com/office/infopath/2007/PartnerControls"/>
    <xsd:element name="c64f4d0ab83b462687907f08cbdfb1ab" ma:index="8" ma:taxonomy="true" ma:internalName="c64f4d0ab83b462687907f08cbdfb1ab" ma:taxonomyFieldName="Label" ma:displayName="Label" ma:readOnly="false" ma:default="" ma:fieldId="{c64f4d0a-b83b-4626-8790-7f08cbdfb1ab}" ma:sspId="e3aebf70-341c-4d91-bdd3-aba9df361687" ma:termSetId="b2ea2e58-7e2d-4daf-b310-ab4d831e3163" ma:anchorId="00000000-0000-0000-0000-000000000000" ma:open="true" ma:isKeyword="false">
      <xsd:complexType>
        <xsd:sequence>
          <xsd:element ref="pc:Terms" minOccurs="0" maxOccurs="1"/>
        </xsd:sequence>
      </xsd:complexType>
    </xsd:element>
    <xsd:element name="hd32c3276adf470abe3673a07e34a225" ma:index="15" ma:taxonomy="true" ma:internalName="hd32c3276adf470abe3673a07e34a225" ma:taxonomyFieldName="Security_x0020_Classification" ma:displayName="Security Classification" ma:default="9;#Restricted|21aa7f98-4035-4019-a764-107acb7269af" ma:fieldId="{1d32c327-6adf-470a-be36-73a07e34a225}"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l81444e88d734a09a8a3114fd5126eaf" ma:index="17" ma:taxonomy="true" ma:internalName="l81444e88d734a09a8a3114fd5126eaf" ma:taxonomyFieldName="Export_x0020_Control" ma:displayName="Export Control" ma:default="8;#Non-US content - Non Controlled|2ac8835e-0587-4096-a6e2-1f68da1e6cb3" ma:fieldId="{581444e8-8d73-4a09-a8a3-114fd5126eaf}"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ad66993c5acd45aea4c61258ce3eaf6d" ma:index="19" ma:taxonomy="true" ma:internalName="ad66993c5acd45aea4c61258ce3eaf6d" ma:taxonomyFieldName="Legal_x0020_Entity" ma:displayName="Legal Entity" ma:default="3;#Shell U.K. Exploration and Production|6bc3a6cc-d89c-4023-81e3-b5186c40f601" ma:fieldId="{ad66993c-5acd-45ae-a4c6-1258ce3eaf6d}"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Date" ma:index="20" ma:displayName="Date" ma:default="[today]"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3ae7aad-cf14-4d1d-8a7e-198f93a0f74a" elementFormDefault="qualified">
    <xsd:import namespace="http://schemas.microsoft.com/office/2006/documentManagement/types"/>
    <xsd:import namespace="http://schemas.microsoft.com/office/infopath/2007/PartnerControls"/>
    <xsd:element name="_dlc_DocId" ma:index="5" nillable="true" ma:displayName="Document ID Value" ma:description="The value of the document ID assigned to this item." ma:internalName="_dlc_DocId" ma:readOnly="true">
      <xsd:simpleType>
        <xsd:restriction base="dms:Text"/>
      </xsd:simpleType>
    </xsd:element>
    <xsd:element name="_dlc_DocIdUrl" ma:index="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 nillable="true" ma:displayName="Persist ID" ma:description="Keep ID on add." ma:hidden="true" ma:internalName="_dlc_DocIdPersistId" ma:readOnly="true">
      <xsd:simpleType>
        <xsd:restriction base="dms:Boolean"/>
      </xsd:simpleType>
    </xsd:element>
    <xsd:element name="TaxCatchAll" ma:index="9" nillable="true" ma:displayName="Taxonomy Catch All Column" ma:hidden="true" ma:list="{f3d0dd93-4c83-403d-905f-3eb43c0ac969}" ma:internalName="TaxCatchAll" ma:showField="CatchAllData" ma:web="d3ae7aad-cf14-4d1d-8a7e-198f93a0f74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l81444e88d734a09a8a3114fd5126eaf xmlns="d4341125-eaf3-412a-9571-61dcf4ec5b42">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l81444e88d734a09a8a3114fd5126eaf>
    <c64f4d0ab83b462687907f08cbdfb1ab xmlns="d4341125-eaf3-412a-9571-61dcf4ec5b42">
      <Terms xmlns="http://schemas.microsoft.com/office/infopath/2007/PartnerControls">
        <TermInfo xmlns="http://schemas.microsoft.com/office/infopath/2007/PartnerControls">
          <TermName xmlns="http://schemas.microsoft.com/office/infopath/2007/PartnerControls">IM DV Templates</TermName>
          <TermId xmlns="http://schemas.microsoft.com/office/infopath/2007/PartnerControls">c9160906-78a1-4cce-808c-05a718e6c480</TermId>
        </TermInfo>
      </Terms>
    </c64f4d0ab83b462687907f08cbdfb1ab>
    <hd32c3276adf470abe3673a07e34a225 xmlns="d4341125-eaf3-412a-9571-61dcf4ec5b42">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hd32c3276adf470abe3673a07e34a225>
    <ad66993c5acd45aea4c61258ce3eaf6d xmlns="d4341125-eaf3-412a-9571-61dcf4ec5b42">
      <Terms xmlns="http://schemas.microsoft.com/office/infopath/2007/PartnerControls">
        <TermInfo xmlns="http://schemas.microsoft.com/office/infopath/2007/PartnerControls">
          <TermName xmlns="http://schemas.microsoft.com/office/infopath/2007/PartnerControls">Shell U.K. Exploration and Production</TermName>
          <TermId xmlns="http://schemas.microsoft.com/office/infopath/2007/PartnerControls">6bc3a6cc-d89c-4023-81e3-b5186c40f601</TermId>
        </TermInfo>
      </Terms>
    </ad66993c5acd45aea4c61258ce3eaf6d>
    <Date xmlns="d4341125-eaf3-412a-9571-61dcf4ec5b42">2016-07-04T23:00:00+00:00</Date>
    <TaxCatchAll xmlns="d3ae7aad-cf14-4d1d-8a7e-198f93a0f74a">
      <Value>277</Value>
      <Value>3</Value>
      <Value>9</Value>
      <Value>8</Value>
    </TaxCatchAll>
    <_dlc_DocId xmlns="d3ae7aad-cf14-4d1d-8a7e-198f93a0f74a">AAAAA5496-2077112445-131</_dlc_DocId>
    <_dlc_DocIdUrl xmlns="d3ae7aad-cf14-4d1d-8a7e-198f93a0f74a">
      <Url>https://eu001-sp.shell.com/sites/AAAAA5496/_layouts/15/DocIdRedir.aspx?ID=AAAAA5496-2077112445-131</Url>
      <Description>AAAAA5496-2077112445-131</Description>
    </_dlc_DocIdUrl>
  </documentManagement>
</p:properties>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1CDEE7A0-C0D0-492D-A4B8-7AEBD2DF7EE3}">
  <ds:schemaRefs>
    <ds:schemaRef ds:uri="http://schemas.microsoft.com/sharepoint/events"/>
  </ds:schemaRefs>
</ds:datastoreItem>
</file>

<file path=customXml/itemProps3.xml><?xml version="1.0" encoding="utf-8"?>
<ds:datastoreItem xmlns:ds="http://schemas.openxmlformats.org/officeDocument/2006/customXml" ds:itemID="{C7E8B2AF-6118-4B80-9131-792887C25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341125-eaf3-412a-9571-61dcf4ec5b42"/>
    <ds:schemaRef ds:uri="d3ae7aad-cf14-4d1d-8a7e-198f93a0f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CE597B9-F879-40F4-9968-CD98FBF742AC}">
  <ds:schemaRefs>
    <ds:schemaRef ds:uri="http://www.w3.org/XML/1998/namespace"/>
    <ds:schemaRef ds:uri="http://schemas.microsoft.com/office/2006/documentManagement/types"/>
    <ds:schemaRef ds:uri="http://schemas.microsoft.com/office/2006/metadata/properties"/>
    <ds:schemaRef ds:uri="http://purl.org/dc/terms/"/>
    <ds:schemaRef ds:uri="d4341125-eaf3-412a-9571-61dcf4ec5b42"/>
    <ds:schemaRef ds:uri="http://schemas.openxmlformats.org/package/2006/metadata/core-properties"/>
    <ds:schemaRef ds:uri="http://purl.org/dc/elements/1.1/"/>
    <ds:schemaRef ds:uri="d3ae7aad-cf14-4d1d-8a7e-198f93a0f74a"/>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13059</TotalTime>
  <Words>581</Words>
  <Application>Microsoft Office PowerPoint</Application>
  <PresentationFormat>Widescreen</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Futura Medium</vt:lpstr>
      <vt:lpstr>Wingdings</vt:lpstr>
      <vt:lpstr>Arial</vt:lpstr>
      <vt:lpstr>Calibri</vt:lpstr>
      <vt:lpstr>Times New Roman</vt:lpstr>
      <vt:lpstr>Office Theme</vt:lpstr>
      <vt:lpstr> Wave #6577 "Tanks Availability &amp; Operating Ullage Improvement In BOGT</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Akadiri, Olabisi SPDC-FUP/OG</dc:creator>
  <cp:lastModifiedBy>Isaac.Brossa</cp:lastModifiedBy>
  <cp:revision>485</cp:revision>
  <cp:lastPrinted>2016-11-16T07:40:38Z</cp:lastPrinted>
  <dcterms:created xsi:type="dcterms:W3CDTF">2016-08-29T09:50:08Z</dcterms:created>
  <dcterms:modified xsi:type="dcterms:W3CDTF">2018-02-27T17:28:07Z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0x010100C7B4F364366689499EE467B7ADEF399A</vt:lpwstr>
  </property>
  <property fmtid="{D5CDD505-2E9C-101B-9397-08002B2CF9AE}" pid="5" name="_dlc_DocIdItemGuid">
    <vt:lpwstr>669856ec-3974-4091-a161-8f32aa0ec5a1</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ies>
</file>