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14570642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1D1B1E"/>
    <a:srgbClr val="020003"/>
    <a:srgbClr val="DD1D2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6C570-E105-4A93-8659-D18F995E29F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50D1-3AF5-4468-AB35-2643E01D9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0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AAFFE-494D-4B23-9A09-64A04EB233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24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6F45-838D-4BF8-AD3D-59F5E069E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002B4-D7B3-411D-B3F7-9C14D8B1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48F-1CFC-489B-A4E0-CE3B216F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2D45-FB3F-4A2E-A073-63B64C927BB4}" type="datetimeFigureOut">
              <a:rPr lang="en-GB" smtClean="0"/>
              <a:t>16/03/2024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82F34-9D87-4845-8E9A-4D412A4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D5578-BD31-4EC1-B269-F9BE6D6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36CC5-0BE0-4CA0-BEAA-5849978C3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4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Fa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0B641D9-5755-044F-8454-D9F775B53B3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80975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2pPr>
            <a:lvl3pPr marL="361950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3pPr>
            <a:lvl4pPr marL="534988" marR="0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400"/>
            </a:lvl4pPr>
            <a:lvl5pPr marL="715963" marR="0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marL="180975" marR="0" lvl="1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Second level</a:t>
            </a:r>
          </a:p>
          <a:p>
            <a:pPr marL="361950" marR="0" lvl="2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Third level</a:t>
            </a:r>
          </a:p>
          <a:p>
            <a:pPr marL="534988" marR="0" lvl="3" indent="-173038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Fourth level</a:t>
            </a:r>
          </a:p>
          <a:p>
            <a:pPr marL="715963" marR="0" lvl="4" indent="-180975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20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+mn-cs"/>
              </a:rPr>
              <a:t>Fifth level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38677" y="6469199"/>
            <a:ext cx="141064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 b="0" i="0">
                <a:solidFill>
                  <a:schemeClr val="tx1"/>
                </a:solidFill>
                <a:latin typeface="ShellBook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759C-2698-1248-A302-CA8AFBC8D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 sz="2400"/>
            </a:lvl1pPr>
          </a:lstStyle>
          <a:p>
            <a:r>
              <a:rPr lang="en-US"/>
              <a:t>CLICK TO EDIT MASTER TITLE</a:t>
            </a:r>
            <a:br>
              <a:rPr lang="en-US"/>
            </a:br>
            <a:r>
              <a:rPr lang="en-US"/>
              <a:t>SUB TITLE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E5C743D0-3553-5E4E-8F9B-DB9A9E781503}"/>
              </a:ext>
            </a:extLst>
          </p:cNvPr>
          <p:cNvSpPr txBox="1"/>
          <p:nvPr userDrawn="1"/>
        </p:nvSpPr>
        <p:spPr>
          <a:xfrm>
            <a:off x="555625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Book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26211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5EE9B-26C3-4D7C-A3B3-A9CAC509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FBAD8-18CD-40C2-A49C-0BDC1D6A4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07EAC-3EB0-427E-B3D4-1DD1B979A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53AE2D45-FB3F-4A2E-A073-63B64C927BB4}" type="datetimeFigureOut">
              <a:rPr lang="en-GB" smtClean="0"/>
              <a:pPr/>
              <a:t>16/03/2024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CC11-7305-4295-93A6-3D1D92BA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057C-78E7-4AE0-B592-11918E9FA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hellMedium" panose="00000600000000000000" pitchFamily="2" charset="0"/>
              </a:defRPr>
            </a:lvl1pPr>
          </a:lstStyle>
          <a:p>
            <a:fld id="{F8E36CC5-0BE0-4CA0-BEAA-5849978C3C2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27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hellBold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hellMedium" panose="000006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127D3E0C-3DD6-8C87-3277-B91827BD572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127D3E0C-3DD6-8C87-3277-B91827BD57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3DF455-2371-1947-AA74-45BF7432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850" b="0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EAADA0-4378-DD6E-9177-2BCC83FFAFE8}"/>
              </a:ext>
            </a:extLst>
          </p:cNvPr>
          <p:cNvGrpSpPr/>
          <p:nvPr/>
        </p:nvGrpSpPr>
        <p:grpSpPr>
          <a:xfrm>
            <a:off x="193822" y="917603"/>
            <a:ext cx="11798193" cy="5715975"/>
            <a:chOff x="87655" y="387562"/>
            <a:chExt cx="11893368" cy="59707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102D58-AEDF-460D-BFFE-6044BB391999}"/>
                </a:ext>
              </a:extLst>
            </p:cNvPr>
            <p:cNvSpPr/>
            <p:nvPr/>
          </p:nvSpPr>
          <p:spPr>
            <a:xfrm>
              <a:off x="850327" y="398793"/>
              <a:ext cx="9266854" cy="2087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16000" rIns="180000" bIns="45720" rtlCol="0" anchor="t"/>
            <a:lstStyle/>
            <a:p>
              <a:pPr marL="0" marR="0">
                <a:spcBef>
                  <a:spcPts val="0"/>
                </a:spcBef>
                <a:spcAft>
                  <a:spcPts val="1000"/>
                </a:spcAft>
              </a:pPr>
              <a:endParaRPr lang="en-US" sz="1100" dirty="0">
                <a:solidFill>
                  <a:srgbClr val="000000"/>
                </a:solidFill>
                <a:latin typeface="ShellBook" panose="00000500000000000000" pitchFamily="50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hellBook" panose="00000500000000000000" pitchFamily="50" charset="0"/>
                </a:rPr>
                <a:t>The Gbaran FLB, CPF, Flow stations and remote locations perimeter and process area lighting has significant amount of non-functional light bulbs and recent 2023 inspection indicates the following critical light bulbs in these areas are not functional: FLB and CPF about -43% , Flow stations -80%  and remote locations -50%. These sub-optimal illumination status presents a huge gap to optimal security management and portends a credible threat to the safeguarding of both personnel and asset in the areas. </a:t>
              </a: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hellBook" panose="00000500000000000000" pitchFamily="50" charset="0"/>
                </a:rPr>
                <a:t>This initiative is aimed at identifying the causal issues behind this sub-optimal availability status, in addition to developing a credible plan to restore top quartile perimeter and process area lighting availability and sustain the desired availability performance overtime.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FBDFF2-9AFD-4371-B049-15ECCED99BB1}"/>
                </a:ext>
              </a:extLst>
            </p:cNvPr>
            <p:cNvSpPr/>
            <p:nvPr/>
          </p:nvSpPr>
          <p:spPr>
            <a:xfrm>
              <a:off x="1159332" y="395816"/>
              <a:ext cx="2376000" cy="288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Bold"/>
                </a:rPr>
                <a:t>Business Case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750389-3BB1-45AE-B647-E01BFDBFC7FE}"/>
                </a:ext>
              </a:extLst>
            </p:cNvPr>
            <p:cNvSpPr/>
            <p:nvPr/>
          </p:nvSpPr>
          <p:spPr>
            <a:xfrm>
              <a:off x="87655" y="919458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hellBold"/>
                </a:rPr>
                <a:t>1</a:t>
              </a:r>
            </a:p>
          </p:txBody>
        </p:sp>
        <p:sp>
          <p:nvSpPr>
            <p:cNvPr id="12" name="Arrow: Striped Right 11">
              <a:extLst>
                <a:ext uri="{FF2B5EF4-FFF2-40B4-BE49-F238E27FC236}">
                  <a16:creationId xmlns:a16="http://schemas.microsoft.com/office/drawing/2014/main" id="{E4FDC81F-A2DA-43B4-B6E5-8C8192DA1DF6}"/>
                </a:ext>
              </a:extLst>
            </p:cNvPr>
            <p:cNvSpPr/>
            <p:nvPr/>
          </p:nvSpPr>
          <p:spPr>
            <a:xfrm rot="16200000" flipH="1">
              <a:off x="-8809" y="1984468"/>
              <a:ext cx="732926" cy="404547"/>
            </a:xfrm>
            <a:prstGeom prst="stripedRightArrow">
              <a:avLst/>
            </a:prstGeom>
            <a:solidFill>
              <a:srgbClr val="EB777A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ellMedium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FF06E98-FAA7-4A8E-8DC6-296AC9D2C37D}"/>
                </a:ext>
              </a:extLst>
            </p:cNvPr>
            <p:cNvSpPr/>
            <p:nvPr/>
          </p:nvSpPr>
          <p:spPr>
            <a:xfrm>
              <a:off x="87655" y="3031141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hellBold"/>
                </a:rPr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66042A-A56D-4B11-9787-88D62D4F22DC}"/>
                </a:ext>
              </a:extLst>
            </p:cNvPr>
            <p:cNvSpPr/>
            <p:nvPr/>
          </p:nvSpPr>
          <p:spPr>
            <a:xfrm>
              <a:off x="850327" y="4378854"/>
              <a:ext cx="5191927" cy="1457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16000" rIns="180000" rtlCol="0" anchor="t"/>
            <a:lstStyle/>
            <a:p>
              <a:pPr marL="171450" marR="0" lvl="0" indent="-171450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lang="en-US" sz="1100" dirty="0">
                  <a:solidFill>
                    <a:srgbClr val="000000"/>
                  </a:solidFill>
                  <a:latin typeface="ShellBook" panose="00000500000000000000" pitchFamily="50" charset="0"/>
                </a:rPr>
                <a:t>Verify illumination status of all lamps in area (Validate 2023 inspection outcome)</a:t>
              </a:r>
            </a:p>
            <a:p>
              <a:pPr marL="171450" marR="0" lvl="0" indent="-171450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lang="en-US" sz="1100" dirty="0">
                  <a:solidFill>
                    <a:srgbClr val="000000"/>
                  </a:solidFill>
                  <a:latin typeface="ShellBook" panose="00000500000000000000" pitchFamily="50" charset="0"/>
                </a:rPr>
                <a:t>Identify causal factors behind significant failure rate. </a:t>
              </a:r>
            </a:p>
            <a:p>
              <a:pPr marL="171450" marR="0" lvl="0" indent="-171450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lang="en-US" sz="1100" dirty="0">
                  <a:solidFill>
                    <a:srgbClr val="000000"/>
                  </a:solidFill>
                  <a:latin typeface="ShellBook" panose="00000500000000000000" pitchFamily="50" charset="0"/>
                </a:rPr>
                <a:t>Develop roadmap to restore 100% functionality. </a:t>
              </a:r>
            </a:p>
            <a:p>
              <a:pPr marL="171450" marR="0" lvl="0" indent="-171450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lang="en-US" sz="1100" dirty="0">
                  <a:solidFill>
                    <a:srgbClr val="000000"/>
                  </a:solidFill>
                  <a:latin typeface="ShellBook" panose="00000500000000000000" pitchFamily="50" charset="0"/>
                </a:rPr>
                <a:t>Drive execution of required intervention</a:t>
              </a:r>
            </a:p>
            <a:p>
              <a:pPr marL="171450" marR="0" lvl="0" indent="-171450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lang="en-US" sz="1100" dirty="0">
                  <a:solidFill>
                    <a:srgbClr val="000000"/>
                  </a:solidFill>
                  <a:latin typeface="ShellBook" panose="00000500000000000000" pitchFamily="50" charset="0"/>
                </a:rPr>
                <a:t>Introduce measures to sustain performance.</a:t>
              </a:r>
            </a:p>
            <a:p>
              <a:pPr marL="171450" marR="0" lvl="0" indent="-171450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lang="en-US" sz="1100" dirty="0">
                  <a:solidFill>
                    <a:srgbClr val="000000"/>
                  </a:solidFill>
                  <a:latin typeface="ShellBook" panose="00000500000000000000" pitchFamily="50" charset="0"/>
                </a:rPr>
                <a:t>Add the illumination status in UTL for tracking.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73D3D9-9A6B-482F-B848-7AF0EB18CD09}"/>
                </a:ext>
              </a:extLst>
            </p:cNvPr>
            <p:cNvSpPr/>
            <p:nvPr/>
          </p:nvSpPr>
          <p:spPr>
            <a:xfrm>
              <a:off x="1161903" y="4250151"/>
              <a:ext cx="2376000" cy="288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Bold"/>
                </a:rPr>
                <a:t>Project Scope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B258F51-CBBA-4524-9968-AC4D068A0CED}"/>
                </a:ext>
              </a:extLst>
            </p:cNvPr>
            <p:cNvSpPr/>
            <p:nvPr/>
          </p:nvSpPr>
          <p:spPr>
            <a:xfrm>
              <a:off x="87655" y="4779328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hellBold"/>
                </a:rPr>
                <a:t>3</a:t>
              </a:r>
            </a:p>
          </p:txBody>
        </p:sp>
        <p:sp>
          <p:nvSpPr>
            <p:cNvPr id="21" name="Arrow: Striped Right 20">
              <a:extLst>
                <a:ext uri="{FF2B5EF4-FFF2-40B4-BE49-F238E27FC236}">
                  <a16:creationId xmlns:a16="http://schemas.microsoft.com/office/drawing/2014/main" id="{24038962-A172-49AE-AA2C-5FDCAEFA99AF}"/>
                </a:ext>
              </a:extLst>
            </p:cNvPr>
            <p:cNvSpPr/>
            <p:nvPr/>
          </p:nvSpPr>
          <p:spPr>
            <a:xfrm rot="16200000" flipH="1">
              <a:off x="50885" y="4108106"/>
              <a:ext cx="613540" cy="404547"/>
            </a:xfrm>
            <a:prstGeom prst="stripedRightArrow">
              <a:avLst/>
            </a:prstGeom>
            <a:solidFill>
              <a:srgbClr val="EB777A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ellMedium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9AEEB3-7050-4DED-9019-BB36DB7F0FFB}"/>
                </a:ext>
              </a:extLst>
            </p:cNvPr>
            <p:cNvSpPr/>
            <p:nvPr/>
          </p:nvSpPr>
          <p:spPr>
            <a:xfrm>
              <a:off x="836955" y="2882777"/>
              <a:ext cx="5240992" cy="12606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16000" rIns="180000" rtlCol="0" anchor="t"/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lang="en-US" sz="1100" dirty="0">
                  <a:solidFill>
                    <a:srgbClr val="000000"/>
                  </a:solidFill>
                  <a:latin typeface="ShellBook" panose="00000500000000000000" pitchFamily="50" charset="0"/>
                </a:rPr>
                <a:t>Improve FLB, CPF, Flow station &amp; Remote locations illumination systems availability (50% </a:t>
              </a:r>
              <a:r>
                <a:rPr lang="en-US" sz="1100" dirty="0">
                  <a:solidFill>
                    <a:srgbClr val="000000"/>
                  </a:solidFill>
                  <a:latin typeface="ShellBook" panose="00000500000000000000" pitchFamily="50" charset="0"/>
                  <a:sym typeface="Wingdings" panose="05000000000000000000" pitchFamily="2" charset="2"/>
                </a:rPr>
                <a:t></a:t>
              </a:r>
              <a:r>
                <a:rPr lang="en-US" sz="1100" dirty="0">
                  <a:solidFill>
                    <a:srgbClr val="000000"/>
                  </a:solidFill>
                  <a:latin typeface="ShellBook" panose="00000500000000000000" pitchFamily="50" charset="0"/>
                </a:rPr>
                <a:t> +/- 95%)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lang="en-US" sz="1100" dirty="0">
                  <a:solidFill>
                    <a:srgbClr val="000000"/>
                  </a:solidFill>
                  <a:latin typeface="ShellBook" panose="00000500000000000000" pitchFamily="50" charset="0"/>
                </a:rPr>
                <a:t>Prevent security incidents and support Goal Zero aspiration. 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lang="en-US" sz="1100" dirty="0">
                  <a:solidFill>
                    <a:srgbClr val="000000"/>
                  </a:solidFill>
                  <a:latin typeface="ShellBook" panose="00000500000000000000" pitchFamily="50" charset="0"/>
                </a:rPr>
                <a:t>Increase probability of mitigating potential unauthorized access to subject areas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DB6877-C611-4A5A-9632-90B11493032E}"/>
                </a:ext>
              </a:extLst>
            </p:cNvPr>
            <p:cNvSpPr/>
            <p:nvPr/>
          </p:nvSpPr>
          <p:spPr>
            <a:xfrm>
              <a:off x="1152644" y="2723556"/>
              <a:ext cx="2376000" cy="288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Bold"/>
                </a:rPr>
                <a:t>Potential Benefit/Impact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7B1C532-1FD9-4960-93B5-C983163A43A3}"/>
                </a:ext>
              </a:extLst>
            </p:cNvPr>
            <p:cNvCxnSpPr>
              <a:cxnSpLocks/>
            </p:cNvCxnSpPr>
            <p:nvPr/>
          </p:nvCxnSpPr>
          <p:spPr>
            <a:xfrm>
              <a:off x="962023" y="6167589"/>
              <a:ext cx="10812248" cy="0"/>
            </a:xfrm>
            <a:prstGeom prst="line">
              <a:avLst/>
            </a:prstGeom>
            <a:ln w="25400" cap="rnd">
              <a:solidFill>
                <a:schemeClr val="accent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5EDF4A6-5564-4D2D-A6C9-D1EE43D0C222}"/>
                </a:ext>
              </a:extLst>
            </p:cNvPr>
            <p:cNvSpPr/>
            <p:nvPr/>
          </p:nvSpPr>
          <p:spPr>
            <a:xfrm>
              <a:off x="782528" y="6071569"/>
              <a:ext cx="179495" cy="180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752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92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  <a:lumOff val="35000"/>
                  </a:srgbClr>
                </a:solidFill>
                <a:effectLst/>
                <a:uLnTx/>
                <a:uFillTx/>
                <a:latin typeface="Futura Medium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93FE461-7EB3-468D-A038-97B97F59AF90}"/>
                </a:ext>
              </a:extLst>
            </p:cNvPr>
            <p:cNvSpPr/>
            <p:nvPr/>
          </p:nvSpPr>
          <p:spPr>
            <a:xfrm>
              <a:off x="11774271" y="6071569"/>
              <a:ext cx="179495" cy="180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752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92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  <a:lumOff val="35000"/>
                  </a:srgbClr>
                </a:solidFill>
                <a:effectLst/>
                <a:uLnTx/>
                <a:uFillTx/>
                <a:latin typeface="Futura Medium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8809F30-01F5-49DB-B998-B9D1BBE87865}"/>
                </a:ext>
              </a:extLst>
            </p:cNvPr>
            <p:cNvSpPr/>
            <p:nvPr/>
          </p:nvSpPr>
          <p:spPr>
            <a:xfrm>
              <a:off x="1414064" y="5964826"/>
              <a:ext cx="1620000" cy="3934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Book" panose="00000500000000000000" charset="0"/>
                  <a:cs typeface="ShellBook" panose="00000500000000000000" charset="0"/>
                </a:rPr>
                <a:t>L1: 28</a:t>
              </a:r>
              <a:r>
                <a:rPr kumimoji="0" lang="en-US" sz="1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Book" panose="00000500000000000000" charset="0"/>
                  <a:cs typeface="ShellBook" panose="00000500000000000000" charset="0"/>
                </a:rPr>
                <a:t>th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Book" panose="00000500000000000000" charset="0"/>
                  <a:cs typeface="ShellBook" panose="00000500000000000000" charset="0"/>
                </a:rPr>
                <a:t> Feb 2024 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054AAA0-5C03-4C32-A34A-17F80601752C}"/>
                </a:ext>
              </a:extLst>
            </p:cNvPr>
            <p:cNvSpPr/>
            <p:nvPr/>
          </p:nvSpPr>
          <p:spPr>
            <a:xfrm>
              <a:off x="3486105" y="5964826"/>
              <a:ext cx="1620000" cy="3934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charset="0"/>
                <a:cs typeface="ShellBook" panose="00000500000000000000" charset="0"/>
              </a:endParaRPr>
            </a:p>
            <a:p>
              <a:pPr algn="ctr"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Book" panose="00000500000000000000" charset="0"/>
                  <a:cs typeface="ShellBook" panose="00000500000000000000" charset="0"/>
                </a:rPr>
                <a:t>L2:30</a:t>
              </a:r>
              <a:r>
                <a:rPr kumimoji="0" lang="en-US" sz="1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Book" panose="00000500000000000000" charset="0"/>
                  <a:cs typeface="ShellBook" panose="00000500000000000000" charset="0"/>
                </a:rPr>
                <a:t>th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Book" panose="00000500000000000000" charset="0"/>
                  <a:cs typeface="ShellBook" panose="00000500000000000000" charset="0"/>
                </a:rPr>
                <a:t> Apr 2024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charset="0"/>
                <a:cs typeface="ShellBook" panose="00000500000000000000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2CD6BC3-27C2-4C73-8796-5710417FA018}"/>
                </a:ext>
              </a:extLst>
            </p:cNvPr>
            <p:cNvSpPr/>
            <p:nvPr/>
          </p:nvSpPr>
          <p:spPr>
            <a:xfrm>
              <a:off x="7630187" y="5964826"/>
              <a:ext cx="1620000" cy="3934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Book" panose="00000500000000000000" charset="0"/>
                  <a:cs typeface="ShellBook" panose="00000500000000000000" charset="0"/>
                </a:rPr>
                <a:t>L4: 30</a:t>
              </a:r>
              <a:r>
                <a:rPr kumimoji="0" lang="en-US" sz="1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Book" panose="00000500000000000000" charset="0"/>
                  <a:cs typeface="ShellBook" panose="00000500000000000000" charset="0"/>
                </a:rPr>
                <a:t>th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Book" panose="00000500000000000000" charset="0"/>
                  <a:cs typeface="ShellBook" panose="00000500000000000000" charset="0"/>
                </a:rPr>
                <a:t> Sept 2024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0F53F0F-1A2E-4940-A8EC-E51665AFE178}"/>
                </a:ext>
              </a:extLst>
            </p:cNvPr>
            <p:cNvSpPr/>
            <p:nvPr/>
          </p:nvSpPr>
          <p:spPr>
            <a:xfrm>
              <a:off x="5558146" y="5964826"/>
              <a:ext cx="1620000" cy="3934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Book" panose="00000500000000000000" charset="0"/>
                  <a:cs typeface="ShellBook" panose="00000500000000000000" charset="0"/>
                </a:rPr>
                <a:t>L3: 30</a:t>
              </a:r>
              <a:r>
                <a:rPr kumimoji="0" lang="en-US" sz="1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Book" panose="00000500000000000000" charset="0"/>
                  <a:cs typeface="ShellBook" panose="00000500000000000000" charset="0"/>
                </a:rPr>
                <a:t>th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Book" panose="00000500000000000000" charset="0"/>
                  <a:cs typeface="ShellBook" panose="00000500000000000000" charset="0"/>
                </a:rPr>
                <a:t> Jun 2024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4C9CEFC-1978-42B3-ABF3-882BC3D889A2}"/>
                </a:ext>
              </a:extLst>
            </p:cNvPr>
            <p:cNvSpPr/>
            <p:nvPr/>
          </p:nvSpPr>
          <p:spPr>
            <a:xfrm>
              <a:off x="9702228" y="5964826"/>
              <a:ext cx="1620000" cy="3934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Book" panose="00000500000000000000" charset="0"/>
                  <a:cs typeface="ShellBook" panose="00000500000000000000" charset="0"/>
                </a:rPr>
                <a:t>L5: 30</a:t>
              </a:r>
              <a:r>
                <a:rPr kumimoji="0" lang="en-US" sz="1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Book" panose="00000500000000000000" charset="0"/>
                  <a:cs typeface="ShellBook" panose="00000500000000000000" charset="0"/>
                </a:rPr>
                <a:t>th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Book" panose="00000500000000000000" charset="0"/>
                  <a:cs typeface="ShellBook" panose="00000500000000000000" charset="0"/>
                </a:rPr>
                <a:t> Nov 2024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4C8F41D-6162-43B3-901F-AC0B2FE222B3}"/>
                </a:ext>
              </a:extLst>
            </p:cNvPr>
            <p:cNvSpPr/>
            <p:nvPr/>
          </p:nvSpPr>
          <p:spPr>
            <a:xfrm>
              <a:off x="6789096" y="4445874"/>
              <a:ext cx="5191927" cy="1231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16000" rIns="18000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hellBook" panose="00000500000000000000" pitchFamily="50" charset="0"/>
                </a:rPr>
                <a:t>Project Sponsor</a:t>
              </a:r>
              <a:r>
                <a:rPr lang="en-GB" sz="1100" b="1" dirty="0">
                  <a:solidFill>
                    <a:srgbClr val="000000"/>
                  </a:solidFill>
                  <a:latin typeface="ShellBook" panose="00000500000000000000" pitchFamily="50" charset="0"/>
                </a:rPr>
                <a:t>: Adeleke Oluseyi.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hellBook" panose="00000500000000000000" pitchFamily="50" charset="0"/>
                </a:rPr>
                <a:t>Project Lead</a:t>
              </a:r>
              <a:r>
                <a:rPr kumimoji="0" lang="en-GB" sz="11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hellBook" panose="00000500000000000000" pitchFamily="50" charset="0"/>
                </a:rPr>
                <a:t>: </a:t>
              </a:r>
              <a:r>
                <a:rPr lang="en-GB" sz="1100" b="1" dirty="0">
                  <a:solidFill>
                    <a:srgbClr val="000000"/>
                  </a:solidFill>
                  <a:latin typeface="ShellBook" panose="00000500000000000000" pitchFamily="50" charset="0"/>
                </a:rPr>
                <a:t>Emetubelem Muolee</a:t>
              </a:r>
              <a:r>
                <a:rPr lang="en-GB" sz="1100" dirty="0">
                  <a:solidFill>
                    <a:srgbClr val="000000"/>
                  </a:solidFill>
                  <a:latin typeface="ShellBook" panose="00000500000000000000" pitchFamily="50" charset="0"/>
                </a:rPr>
                <a:t>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hellBook" panose="00000500000000000000" pitchFamily="50" charset="0"/>
                </a:rPr>
                <a:t>T</a:t>
              </a:r>
              <a:r>
                <a:rPr lang="en-GB" sz="1100" dirty="0" err="1">
                  <a:solidFill>
                    <a:srgbClr val="000000"/>
                  </a:solidFill>
                  <a:latin typeface="ShellBook" panose="00000500000000000000" pitchFamily="50" charset="0"/>
                </a:rPr>
                <a:t>eam</a:t>
              </a:r>
              <a:r>
                <a:rPr lang="en-GB" sz="1100" dirty="0">
                  <a:solidFill>
                    <a:srgbClr val="000000"/>
                  </a:solidFill>
                  <a:latin typeface="ShellBook" panose="00000500000000000000" pitchFamily="50" charset="0"/>
                </a:rPr>
                <a:t> members: Kpoudosu David, Richard </a:t>
              </a:r>
              <a:r>
                <a:rPr lang="en-GB" sz="1100" dirty="0" err="1">
                  <a:solidFill>
                    <a:srgbClr val="000000"/>
                  </a:solidFill>
                  <a:latin typeface="ShellBook" panose="00000500000000000000" pitchFamily="50" charset="0"/>
                </a:rPr>
                <a:t>Ba-bari</a:t>
              </a:r>
              <a:r>
                <a:rPr lang="en-GB" sz="1100" dirty="0">
                  <a:solidFill>
                    <a:srgbClr val="000000"/>
                  </a:solidFill>
                  <a:latin typeface="ShellBook" panose="00000500000000000000" pitchFamily="50" charset="0"/>
                </a:rPr>
                <a:t>, Hilary </a:t>
              </a:r>
              <a:r>
                <a:rPr lang="en-GB" sz="1100" dirty="0" err="1">
                  <a:solidFill>
                    <a:srgbClr val="000000"/>
                  </a:solidFill>
                  <a:latin typeface="ShellBook" panose="00000500000000000000" pitchFamily="50" charset="0"/>
                </a:rPr>
                <a:t>Opukiri</a:t>
              </a:r>
              <a:r>
                <a:rPr lang="en-GB" sz="1100" dirty="0">
                  <a:solidFill>
                    <a:srgbClr val="000000"/>
                  </a:solidFill>
                  <a:latin typeface="ShellBook" panose="00000500000000000000" pitchFamily="50" charset="0"/>
                </a:rPr>
                <a:t>, Ajie Elemchukwu, Joel Justus, Destiny </a:t>
              </a:r>
              <a:r>
                <a:rPr lang="en-GB" sz="1100" dirty="0" err="1">
                  <a:solidFill>
                    <a:srgbClr val="000000"/>
                  </a:solidFill>
                  <a:latin typeface="ShellBook" panose="00000500000000000000" pitchFamily="50" charset="0"/>
                </a:rPr>
                <a:t>Otunumeruke</a:t>
              </a:r>
              <a:r>
                <a:rPr lang="en-GB" sz="1100" dirty="0">
                  <a:solidFill>
                    <a:srgbClr val="000000"/>
                  </a:solidFill>
                  <a:latin typeface="ShellBook" panose="00000500000000000000" pitchFamily="50" charset="0"/>
                </a:rPr>
                <a:t>, Monday John. </a:t>
              </a:r>
              <a:endParaRPr kumimoji="0" lang="en-GB" sz="11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hellBook" panose="00000500000000000000" pitchFamily="50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hellBook" panose="00000500000000000000" pitchFamily="50" charset="0"/>
                </a:rPr>
                <a:t>	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1683644-E342-4365-B083-9C8BBEDD09AF}"/>
                </a:ext>
              </a:extLst>
            </p:cNvPr>
            <p:cNvSpPr/>
            <p:nvPr/>
          </p:nvSpPr>
          <p:spPr>
            <a:xfrm>
              <a:off x="7104787" y="4289403"/>
              <a:ext cx="2376000" cy="288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Bold"/>
                </a:rPr>
                <a:t>Implementation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B55CAE-198A-42C0-9827-687F3CAE48DF}"/>
                </a:ext>
              </a:extLst>
            </p:cNvPr>
            <p:cNvSpPr/>
            <p:nvPr/>
          </p:nvSpPr>
          <p:spPr>
            <a:xfrm>
              <a:off x="6721454" y="2896836"/>
              <a:ext cx="5213735" cy="12685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16000" rIns="180000" rtlCol="0" anchor="t"/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lang="en-US" sz="1100" dirty="0">
                  <a:solidFill>
                    <a:srgbClr val="000000"/>
                  </a:solidFill>
                  <a:latin typeface="ShellBook" panose="00000500000000000000" pitchFamily="50" charset="0"/>
                </a:rPr>
                <a:t>Availability of funding for materials (replacement lamps, </a:t>
              </a:r>
              <a:r>
                <a:rPr lang="en-US" sz="1100" dirty="0" err="1">
                  <a:solidFill>
                    <a:srgbClr val="000000"/>
                  </a:solidFill>
                  <a:latin typeface="ShellBook" panose="00000500000000000000" pitchFamily="50" charset="0"/>
                </a:rPr>
                <a:t>etc</a:t>
              </a:r>
              <a:r>
                <a:rPr lang="en-US" sz="1100" dirty="0">
                  <a:solidFill>
                    <a:srgbClr val="000000"/>
                  </a:solidFill>
                  <a:latin typeface="ShellBook" panose="00000500000000000000" pitchFamily="50" charset="0"/>
                </a:rPr>
                <a:t>) and services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lang="en-US" sz="1100" dirty="0">
                  <a:solidFill>
                    <a:srgbClr val="000000"/>
                  </a:solidFill>
                  <a:latin typeface="ShellBook" panose="00000500000000000000" pitchFamily="50" charset="0"/>
                </a:rPr>
                <a:t>Availability of execution team. (NGRE; Mtce Exec; C &amp;P).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lang="en-US" sz="1100" dirty="0">
                  <a:solidFill>
                    <a:srgbClr val="000000"/>
                  </a:solidFill>
                  <a:latin typeface="ShellBook" panose="00000500000000000000" pitchFamily="50" charset="0"/>
                </a:rPr>
                <a:t>Timely delivery of required spares &amp; execution resources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2BDD9FE-3348-4EFA-BFAB-44839893F6C6}"/>
                </a:ext>
              </a:extLst>
            </p:cNvPr>
            <p:cNvSpPr/>
            <p:nvPr/>
          </p:nvSpPr>
          <p:spPr>
            <a:xfrm>
              <a:off x="7104787" y="2714286"/>
              <a:ext cx="2376000" cy="2880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Bold"/>
                </a:rPr>
                <a:t>Critical Success Factors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F2665B3-FE32-4D5C-9885-A57B6773C0DB}"/>
                </a:ext>
              </a:extLst>
            </p:cNvPr>
            <p:cNvSpPr/>
            <p:nvPr/>
          </p:nvSpPr>
          <p:spPr>
            <a:xfrm>
              <a:off x="6145675" y="3094577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hellBold"/>
                </a:rPr>
                <a:t>4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55DB93A-2779-4327-8209-51C526790440}"/>
                </a:ext>
              </a:extLst>
            </p:cNvPr>
            <p:cNvSpPr/>
            <p:nvPr/>
          </p:nvSpPr>
          <p:spPr>
            <a:xfrm>
              <a:off x="6145675" y="4821779"/>
              <a:ext cx="540000" cy="540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hellBold"/>
                </a:rPr>
                <a:t>5</a:t>
              </a:r>
            </a:p>
          </p:txBody>
        </p:sp>
        <p:sp>
          <p:nvSpPr>
            <p:cNvPr id="41" name="Arrow: Striped Right 40">
              <a:extLst>
                <a:ext uri="{FF2B5EF4-FFF2-40B4-BE49-F238E27FC236}">
                  <a16:creationId xmlns:a16="http://schemas.microsoft.com/office/drawing/2014/main" id="{85284DE7-E240-4850-B243-A973B3E1CE81}"/>
                </a:ext>
              </a:extLst>
            </p:cNvPr>
            <p:cNvSpPr/>
            <p:nvPr/>
          </p:nvSpPr>
          <p:spPr>
            <a:xfrm rot="16200000" flipH="1">
              <a:off x="6108905" y="4123657"/>
              <a:ext cx="613540" cy="404547"/>
            </a:xfrm>
            <a:prstGeom prst="stripedRightArrow">
              <a:avLst/>
            </a:prstGeom>
            <a:solidFill>
              <a:srgbClr val="EB777A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hellMedium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488A68F-6203-424D-B751-EAAC3FFB5FDD}"/>
                </a:ext>
              </a:extLst>
            </p:cNvPr>
            <p:cNvSpPr/>
            <p:nvPr/>
          </p:nvSpPr>
          <p:spPr>
            <a:xfrm>
              <a:off x="10231132" y="387562"/>
              <a:ext cx="1688379" cy="20872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216000" rIns="180000" rtlCol="0" anchor="t"/>
            <a:lstStyle/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Book" panose="00000500000000000000" pitchFamily="50" charset="0"/>
                </a:rPr>
                <a:t>MTO ID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Book" panose="00000500000000000000" pitchFamily="50" charset="0"/>
                </a:rPr>
                <a:t>: </a:t>
              </a:r>
              <a:r>
                <a:rPr lang="en-US" sz="1000" b="1" dirty="0">
                  <a:solidFill>
                    <a:schemeClr val="tx1"/>
                  </a:solidFill>
                  <a:latin typeface="ShellBook" panose="00000500000000000000" pitchFamily="50" charset="0"/>
                </a:rPr>
                <a:t>1-3600666</a:t>
              </a:r>
              <a:endParaRPr lang="en-US" sz="1000" b="1" dirty="0">
                <a:solidFill>
                  <a:srgbClr val="FF0000"/>
                </a:solidFill>
                <a:latin typeface="ShellBook" panose="00000500000000000000" pitchFamily="50" charset="0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Tx/>
                <a:buFont typeface="Wingdings" panose="05000000000000000000" pitchFamily="2" charset="2"/>
                <a:buChar char="v"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/>
                </a:buClr>
                <a:buSzTx/>
                <a:buFont typeface="Wingdings" panose="05000000000000000000" pitchFamily="2" charset="2"/>
                <a:buChar char="v"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Book" panose="00000500000000000000" pitchFamily="50" charset="0"/>
                </a:rPr>
                <a:t>Score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ShellBook" panose="00000500000000000000" pitchFamily="50" charset="0"/>
                </a:rPr>
                <a:t>: N/A</a:t>
              </a: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hellBook" panose="00000500000000000000" pitchFamily="50" charset="0"/>
                </a:rPr>
                <a:t> 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hellBook" panose="00000500000000000000" pitchFamily="50" charset="0"/>
              </a:endParaRPr>
            </a:p>
          </p:txBody>
        </p:sp>
      </p:grpSp>
      <p:sp>
        <p:nvSpPr>
          <p:cNvPr id="25" name="Title 47">
            <a:extLst>
              <a:ext uri="{FF2B5EF4-FFF2-40B4-BE49-F238E27FC236}">
                <a16:creationId xmlns:a16="http://schemas.microsoft.com/office/drawing/2014/main" id="{98E3E138-A7B5-279C-B54E-6DEC02D6D943}"/>
              </a:ext>
            </a:extLst>
          </p:cNvPr>
          <p:cNvSpPr txBox="1">
            <a:spLocks/>
          </p:cNvSpPr>
          <p:nvPr/>
        </p:nvSpPr>
        <p:spPr bwMode="auto">
          <a:xfrm>
            <a:off x="950391" y="249310"/>
            <a:ext cx="9684385" cy="584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ShellBook" panose="00000500000000000000" pitchFamily="50" charset="0"/>
                <a:ea typeface="Calibri" panose="020F0502020204030204" pitchFamily="34" charset="0"/>
                <a:cs typeface="Arial" panose="020B0604020202020204" pitchFamily="34" charset="0"/>
              </a:rPr>
              <a:t>Replace spent lamps to improve illumination to 95% and prevent security incidents in </a:t>
            </a:r>
            <a:r>
              <a:rPr lang="en-US" sz="1600" dirty="0" err="1">
                <a:latin typeface="ShellBook" panose="00000500000000000000" pitchFamily="50" charset="0"/>
                <a:ea typeface="Calibri" panose="020F0502020204030204" pitchFamily="34" charset="0"/>
                <a:cs typeface="Arial" panose="020B0604020202020204" pitchFamily="34" charset="0"/>
              </a:rPr>
              <a:t>Gbu</a:t>
            </a:r>
            <a:r>
              <a:rPr lang="en-US" sz="1600" dirty="0">
                <a:latin typeface="ShellBook" panose="00000500000000000000" pitchFamily="50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600" dirty="0" err="1">
                <a:latin typeface="ShellBook" panose="00000500000000000000" pitchFamily="50" charset="0"/>
                <a:ea typeface="Calibri" panose="020F0502020204030204" pitchFamily="34" charset="0"/>
                <a:cs typeface="Arial" panose="020B0604020202020204" pitchFamily="34" charset="0"/>
              </a:rPr>
              <a:t>kolc</a:t>
            </a:r>
            <a:r>
              <a:rPr lang="en-US" sz="1600" dirty="0">
                <a:latin typeface="ShellBook" panose="00000500000000000000" pitchFamily="50" charset="0"/>
                <a:ea typeface="Calibri" panose="020F0502020204030204" pitchFamily="34" charset="0"/>
                <a:cs typeface="Arial" panose="020B0604020202020204" pitchFamily="34" charset="0"/>
              </a:rPr>
              <a:t> facilities by September 2024. </a:t>
            </a:r>
            <a:endParaRPr lang="en-US" sz="1600" dirty="0">
              <a:latin typeface="ShellBook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3929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hell Futura Font Theme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4DFD8213-8C03-4977-A2A0-AEE7062C7268}" vid="{4B281B90-FBBA-4744-B425-B66E4DFF28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8491</TotalTime>
  <Words>363</Words>
  <Application>Microsoft Office PowerPoint</Application>
  <PresentationFormat>Widescreen</PresentationFormat>
  <Paragraphs>41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Futura Medium</vt:lpstr>
      <vt:lpstr>ShellBold</vt:lpstr>
      <vt:lpstr>ShellBook</vt:lpstr>
      <vt:lpstr>ShellMedium</vt:lpstr>
      <vt:lpstr>Wingdings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Emetubelem, Muolee N SPDC-IUC/G/UCG</dc:creator>
  <cp:lastModifiedBy>Emetubelem, Muolee N SPDC-IUC/G/UCG</cp:lastModifiedBy>
  <cp:revision>22</cp:revision>
  <dcterms:created xsi:type="dcterms:W3CDTF">2024-03-05T14:02:54Z</dcterms:created>
  <dcterms:modified xsi:type="dcterms:W3CDTF">2024-03-18T09:58:40Z</dcterms:modified>
</cp:coreProperties>
</file>