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6129" r:id="rId2"/>
  </p:sldIdLst>
  <p:sldSz cx="12192000" cy="6858000"/>
  <p:notesSz cx="9928225" cy="1435735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5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3" userDrawn="1">
          <p15:clr>
            <a:srgbClr val="A4A3A4"/>
          </p15:clr>
        </p15:guide>
        <p15:guide id="2" pos="3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D21"/>
    <a:srgbClr val="DDB704"/>
    <a:srgbClr val="FDEB9C"/>
    <a:srgbClr val="FCEAEA"/>
    <a:srgbClr val="000000"/>
    <a:srgbClr val="0EEB29"/>
    <a:srgbClr val="FFFFFF"/>
    <a:srgbClr val="808080"/>
    <a:srgbClr val="0065CC"/>
    <a:srgbClr val="91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5610" autoAdjust="0"/>
  </p:normalViewPr>
  <p:slideViewPr>
    <p:cSldViewPr snapToGrid="0" snapToObjects="1">
      <p:cViewPr varScale="1">
        <p:scale>
          <a:sx n="116" d="100"/>
          <a:sy n="116" d="100"/>
        </p:scale>
        <p:origin x="426" y="96"/>
      </p:cViewPr>
      <p:guideLst>
        <p:guide pos="5256"/>
        <p:guide orient="horz" pos="216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3726" y="108"/>
      </p:cViewPr>
      <p:guideLst>
        <p:guide orient="horz" pos="4523"/>
        <p:guide pos="313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41350" y="1625600"/>
            <a:ext cx="8656638" cy="4868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76792" y="6893373"/>
            <a:ext cx="878399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9086862" y="13807297"/>
            <a:ext cx="273926" cy="267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7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9360738" y="153572"/>
            <a:ext cx="6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0914619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504436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0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1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4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34290" numCol="1" anchor="t" anchorCtr="0" compatLnSpc="1">
            <a:prstTxWarp prst="textNoShape">
              <a:avLst/>
            </a:prstTxWarp>
          </a:bodyPr>
          <a:lstStyle>
            <a:lvl1pPr marL="0" algn="ctr" defTabSz="1219140" rtl="0" eaLnBrk="1" latinLnBrk="0" hangingPunct="1">
              <a:defRPr lang="en-US" sz="80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358CD4A-3530-456F-BC3E-A56B34FA4D53}" type="datetime1">
              <a:rPr lang="en-US" smtClean="0">
                <a:solidFill>
                  <a:srgbClr val="595959"/>
                </a:solidFill>
              </a:rPr>
              <a:t>7/17/2019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3429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3429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 </a:t>
            </a:r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6692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7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image" Target="../media/image1.emf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515789035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010"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7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2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736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oleObject" Target="../embeddings/oleObject4.bin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1" Type="http://schemas.openxmlformats.org/officeDocument/2006/relationships/vmlDrawing" Target="../drawings/vmlDrawing4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image" Target="../media/image4.emf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Object 205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992" name="think-cell Slide" r:id="rId18" imgW="353" imgH="353" progId="TCLayout.ActiveDocument.1">
                  <p:embed/>
                </p:oleObj>
              </mc:Choice>
              <mc:Fallback>
                <p:oleObj name="think-cell Slide" r:id="rId18" imgW="353" imgH="353" progId="TCLayout.ActiveDocument.1">
                  <p:embed/>
                  <p:pic>
                    <p:nvPicPr>
                      <p:cNvPr id="206" name="Object 205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" name="Rectangle 153" hidden="1"/>
          <p:cNvSpPr/>
          <p:nvPr>
            <p:custDataLst>
              <p:tags r:id="rId3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chemeClr val="tx1"/>
              </a:solidFill>
              <a:latin typeface="Futura Bold" panose="02020800000000000000"/>
              <a:ea typeface="Arial Unicode MS" panose="020B0604020202020204"/>
              <a:cs typeface="Calibri" panose="020F0502020204030204" pitchFamily="34" charset="0"/>
              <a:sym typeface="Futura Bold" panose="0202080000000000000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11" y="623131"/>
            <a:ext cx="11188689" cy="553998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Reduce MTTR of the wellhead equipment to address 0.4 </a:t>
            </a:r>
            <a:r>
              <a:rPr lang="en-US" sz="1800" dirty="0" err="1"/>
              <a:t>kboed</a:t>
            </a:r>
            <a:r>
              <a:rPr lang="en-US" sz="1800" dirty="0"/>
              <a:t> by Q4 2019, Eliminate NPT due to waiting on CWI team by training the operators for simple wellhead related jobs</a:t>
            </a:r>
            <a:endParaRPr lang="en-GB" sz="1800" strike="sngStrike" dirty="0"/>
          </a:p>
        </p:txBody>
      </p:sp>
      <p:sp>
        <p:nvSpPr>
          <p:cNvPr id="31" name="TextBox 30"/>
          <p:cNvSpPr txBox="1">
            <a:spLocks/>
          </p:cNvSpPr>
          <p:nvPr/>
        </p:nvSpPr>
        <p:spPr>
          <a:xfrm>
            <a:off x="6531429" y="1491920"/>
            <a:ext cx="5158916" cy="1586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000" dirty="0"/>
          </a:p>
        </p:txBody>
      </p:sp>
      <p:sp>
        <p:nvSpPr>
          <p:cNvPr id="37" name="TextBox 36"/>
          <p:cNvSpPr txBox="1">
            <a:spLocks/>
          </p:cNvSpPr>
          <p:nvPr/>
        </p:nvSpPr>
        <p:spPr>
          <a:xfrm>
            <a:off x="6531429" y="1491920"/>
            <a:ext cx="5158916" cy="257439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chemeClr val="tx2"/>
                </a:solidFill>
              </a:rPr>
              <a:t>Valuation of impact overview</a:t>
            </a:r>
          </a:p>
        </p:txBody>
      </p:sp>
      <p:sp>
        <p:nvSpPr>
          <p:cNvPr id="41" name="TextBox 40"/>
          <p:cNvSpPr txBox="1">
            <a:spLocks/>
          </p:cNvSpPr>
          <p:nvPr/>
        </p:nvSpPr>
        <p:spPr>
          <a:xfrm>
            <a:off x="6531429" y="4310181"/>
            <a:ext cx="5158916" cy="257439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chemeClr val="tx2"/>
                </a:solidFill>
              </a:rPr>
              <a:t>Risks, challenges and interdependencies </a:t>
            </a:r>
          </a:p>
        </p:txBody>
      </p:sp>
      <p:sp>
        <p:nvSpPr>
          <p:cNvPr id="49" name="TextBox 48"/>
          <p:cNvSpPr txBox="1">
            <a:spLocks/>
          </p:cNvSpPr>
          <p:nvPr/>
        </p:nvSpPr>
        <p:spPr>
          <a:xfrm>
            <a:off x="6593550" y="4642457"/>
            <a:ext cx="993146" cy="33944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Risks </a:t>
            </a: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>
            <a:off x="6593550" y="5048390"/>
            <a:ext cx="993146" cy="104828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Challenges  </a:t>
            </a:r>
          </a:p>
        </p:txBody>
      </p:sp>
      <p:sp>
        <p:nvSpPr>
          <p:cNvPr id="51" name="TextBox 50"/>
          <p:cNvSpPr txBox="1">
            <a:spLocks/>
          </p:cNvSpPr>
          <p:nvPr/>
        </p:nvSpPr>
        <p:spPr>
          <a:xfrm>
            <a:off x="6593550" y="6184860"/>
            <a:ext cx="993146" cy="302891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 err="1">
                <a:solidFill>
                  <a:schemeClr val="tx2"/>
                </a:solidFill>
              </a:rPr>
              <a:t>Interdepen-dencies</a:t>
            </a:r>
            <a:r>
              <a:rPr lang="en-US" sz="1000" b="1" dirty="0">
                <a:solidFill>
                  <a:schemeClr val="tx2"/>
                </a:solidFill>
              </a:rPr>
              <a:t>   </a:t>
            </a:r>
          </a:p>
        </p:txBody>
      </p:sp>
      <p:sp>
        <p:nvSpPr>
          <p:cNvPr id="54" name="TextBox 53"/>
          <p:cNvSpPr txBox="1">
            <a:spLocks/>
          </p:cNvSpPr>
          <p:nvPr/>
        </p:nvSpPr>
        <p:spPr>
          <a:xfrm>
            <a:off x="7703871" y="5048390"/>
            <a:ext cx="394711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endParaRPr lang="en-US" sz="1000" dirty="0"/>
          </a:p>
          <a:p>
            <a:pPr lvl="1">
              <a:spcBef>
                <a:spcPct val="50000"/>
              </a:spcBef>
            </a:pPr>
            <a:endParaRPr lang="en-US" sz="1000" dirty="0"/>
          </a:p>
          <a:p>
            <a:pPr lvl="1">
              <a:spcBef>
                <a:spcPct val="50000"/>
              </a:spcBef>
            </a:pPr>
            <a:endParaRPr lang="en-US" sz="1000" dirty="0"/>
          </a:p>
        </p:txBody>
      </p:sp>
      <p:cxnSp>
        <p:nvCxnSpPr>
          <p:cNvPr id="52" name="Straight Connector 51"/>
          <p:cNvCxnSpPr>
            <a:cxnSpLocks/>
          </p:cNvCxnSpPr>
          <p:nvPr/>
        </p:nvCxnSpPr>
        <p:spPr bwMode="auto">
          <a:xfrm flipV="1">
            <a:off x="7709891" y="4999051"/>
            <a:ext cx="3844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cxnSpLocks/>
          </p:cNvCxnSpPr>
          <p:nvPr/>
        </p:nvCxnSpPr>
        <p:spPr bwMode="auto">
          <a:xfrm flipV="1">
            <a:off x="7696805" y="6143893"/>
            <a:ext cx="384406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>
            <a:spLocks/>
          </p:cNvSpPr>
          <p:nvPr/>
        </p:nvSpPr>
        <p:spPr>
          <a:xfrm>
            <a:off x="6593549" y="2491316"/>
            <a:ext cx="993856" cy="35196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Non-Financial impact</a:t>
            </a:r>
          </a:p>
        </p:txBody>
      </p:sp>
      <p:sp>
        <p:nvSpPr>
          <p:cNvPr id="59" name="TextBox 58"/>
          <p:cNvSpPr txBox="1">
            <a:spLocks/>
          </p:cNvSpPr>
          <p:nvPr/>
        </p:nvSpPr>
        <p:spPr>
          <a:xfrm>
            <a:off x="6593548" y="1812340"/>
            <a:ext cx="993855" cy="5737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Production impact</a:t>
            </a:r>
          </a:p>
        </p:txBody>
      </p:sp>
      <p:sp>
        <p:nvSpPr>
          <p:cNvPr id="60" name="TextBox 59"/>
          <p:cNvSpPr txBox="1">
            <a:spLocks/>
          </p:cNvSpPr>
          <p:nvPr/>
        </p:nvSpPr>
        <p:spPr>
          <a:xfrm>
            <a:off x="7672419" y="2491316"/>
            <a:ext cx="39078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spcBef>
                <a:spcPct val="10000"/>
              </a:spcBef>
              <a:buNone/>
            </a:pPr>
            <a:r>
              <a:rPr lang="en-US" sz="1000" dirty="0"/>
              <a:t>Competence Build</a:t>
            </a:r>
          </a:p>
          <a:p>
            <a:pPr marL="1620" lvl="1" indent="0">
              <a:spcBef>
                <a:spcPct val="10000"/>
              </a:spcBef>
              <a:buNone/>
            </a:pPr>
            <a:r>
              <a:rPr lang="en-US" sz="1000" dirty="0"/>
              <a:t>Eliminating the need for 25% external contractor jobs</a:t>
            </a:r>
          </a:p>
          <a:p>
            <a:pPr marL="1620" lvl="1" indent="0">
              <a:spcBef>
                <a:spcPct val="10000"/>
              </a:spcBef>
              <a:buNone/>
            </a:pPr>
            <a:endParaRPr lang="en-US" sz="1000" dirty="0"/>
          </a:p>
          <a:p>
            <a:pPr marL="1620" lvl="1" indent="0">
              <a:spcBef>
                <a:spcPct val="10000"/>
              </a:spcBef>
              <a:buNone/>
            </a:pPr>
            <a:endParaRPr lang="en-US" sz="1000" dirty="0"/>
          </a:p>
          <a:p>
            <a:pPr lvl="1">
              <a:spcBef>
                <a:spcPct val="10000"/>
              </a:spcBef>
            </a:pPr>
            <a:endParaRPr lang="en-US" sz="1000" dirty="0"/>
          </a:p>
        </p:txBody>
      </p:sp>
      <p:cxnSp>
        <p:nvCxnSpPr>
          <p:cNvPr id="62" name="Straight Connector 61"/>
          <p:cNvCxnSpPr>
            <a:cxnSpLocks/>
          </p:cNvCxnSpPr>
          <p:nvPr/>
        </p:nvCxnSpPr>
        <p:spPr bwMode="auto">
          <a:xfrm>
            <a:off x="7696805" y="2433539"/>
            <a:ext cx="387636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>
            <a:spLocks/>
          </p:cNvSpPr>
          <p:nvPr/>
        </p:nvSpPr>
        <p:spPr>
          <a:xfrm>
            <a:off x="7719584" y="1971817"/>
            <a:ext cx="361405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  <a:buFontTx/>
              <a:buChar char="-"/>
            </a:pPr>
            <a:r>
              <a:rPr lang="en-US" sz="1000" dirty="0">
                <a:solidFill>
                  <a:srgbClr val="000000"/>
                </a:solidFill>
              </a:rPr>
              <a:t>Production volumes of 0.4kbopd (annualized)..</a:t>
            </a:r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>
            <a:off x="7703871" y="6184860"/>
            <a:ext cx="415146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000" dirty="0"/>
              <a:t>….</a:t>
            </a:r>
          </a:p>
        </p:txBody>
      </p:sp>
      <p:sp>
        <p:nvSpPr>
          <p:cNvPr id="30" name="TextBox 29"/>
          <p:cNvSpPr txBox="1">
            <a:spLocks/>
          </p:cNvSpPr>
          <p:nvPr/>
        </p:nvSpPr>
        <p:spPr>
          <a:xfrm>
            <a:off x="471757" y="1540121"/>
            <a:ext cx="5912598" cy="517077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000" dirty="0"/>
          </a:p>
        </p:txBody>
      </p:sp>
      <p:sp>
        <p:nvSpPr>
          <p:cNvPr id="33" name="TextBox 32"/>
          <p:cNvSpPr txBox="1">
            <a:spLocks/>
          </p:cNvSpPr>
          <p:nvPr/>
        </p:nvSpPr>
        <p:spPr>
          <a:xfrm>
            <a:off x="501656" y="1491920"/>
            <a:ext cx="5912598" cy="288690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chemeClr val="tx2"/>
                </a:solidFill>
              </a:rPr>
              <a:t>Description of the initiative</a:t>
            </a:r>
          </a:p>
        </p:txBody>
      </p:sp>
      <p:sp>
        <p:nvSpPr>
          <p:cNvPr id="63" name="TextBox 62"/>
          <p:cNvSpPr txBox="1">
            <a:spLocks/>
          </p:cNvSpPr>
          <p:nvPr/>
        </p:nvSpPr>
        <p:spPr>
          <a:xfrm>
            <a:off x="580295" y="1822132"/>
            <a:ext cx="774117" cy="2271237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Situation</a:t>
            </a:r>
          </a:p>
        </p:txBody>
      </p:sp>
      <p:sp>
        <p:nvSpPr>
          <p:cNvPr id="65" name="TextBox 64"/>
          <p:cNvSpPr txBox="1">
            <a:spLocks/>
          </p:cNvSpPr>
          <p:nvPr/>
        </p:nvSpPr>
        <p:spPr>
          <a:xfrm>
            <a:off x="580295" y="4197958"/>
            <a:ext cx="774117" cy="1770127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Initiative description</a:t>
            </a:r>
          </a:p>
        </p:txBody>
      </p:sp>
      <p:sp>
        <p:nvSpPr>
          <p:cNvPr id="66" name="TextBox 65"/>
          <p:cNvSpPr txBox="1">
            <a:spLocks/>
          </p:cNvSpPr>
          <p:nvPr/>
        </p:nvSpPr>
        <p:spPr>
          <a:xfrm>
            <a:off x="1635490" y="6131524"/>
            <a:ext cx="474242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10000"/>
              </a:spcBef>
            </a:pPr>
            <a:r>
              <a:rPr lang="en-US" sz="1000" dirty="0"/>
              <a:t>West Asset :</a:t>
            </a:r>
            <a:r>
              <a:rPr lang="en-US" sz="1000" dirty="0" err="1"/>
              <a:t>Tunu</a:t>
            </a:r>
            <a:r>
              <a:rPr lang="en-US" sz="1000" dirty="0"/>
              <a:t>, Escravos and NorthBank Nodes </a:t>
            </a:r>
          </a:p>
        </p:txBody>
      </p:sp>
      <p:sp>
        <p:nvSpPr>
          <p:cNvPr id="67" name="TextBox 66"/>
          <p:cNvSpPr txBox="1">
            <a:spLocks/>
          </p:cNvSpPr>
          <p:nvPr/>
        </p:nvSpPr>
        <p:spPr>
          <a:xfrm>
            <a:off x="580295" y="6042130"/>
            <a:ext cx="774117" cy="23558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620" lvl="1" indent="0">
              <a:buNone/>
            </a:pPr>
            <a:r>
              <a:rPr lang="en-US" sz="1000" b="1" dirty="0">
                <a:solidFill>
                  <a:schemeClr val="tx2"/>
                </a:solidFill>
              </a:rPr>
              <a:t>Scope</a:t>
            </a:r>
          </a:p>
        </p:txBody>
      </p:sp>
      <p:cxnSp>
        <p:nvCxnSpPr>
          <p:cNvPr id="39" name="Straight Connector 38"/>
          <p:cNvCxnSpPr>
            <a:cxnSpLocks/>
          </p:cNvCxnSpPr>
          <p:nvPr/>
        </p:nvCxnSpPr>
        <p:spPr bwMode="auto">
          <a:xfrm>
            <a:off x="1588354" y="4138671"/>
            <a:ext cx="47547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437664F-E5F4-434F-989E-EEFD599909A9}"/>
              </a:ext>
            </a:extLst>
          </p:cNvPr>
          <p:cNvSpPr txBox="1">
            <a:spLocks/>
          </p:cNvSpPr>
          <p:nvPr/>
        </p:nvSpPr>
        <p:spPr>
          <a:xfrm>
            <a:off x="1433051" y="4250063"/>
            <a:ext cx="494991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endParaRPr lang="en-US" sz="1000" b="1" dirty="0">
              <a:solidFill>
                <a:schemeClr val="tx2"/>
              </a:solidFill>
            </a:endParaRPr>
          </a:p>
          <a:p>
            <a:pPr lvl="2"/>
            <a:r>
              <a:rPr lang="en-US" sz="1050" dirty="0"/>
              <a:t>Identify suitable candidates from among the existing Staff and Contractor Personnel.</a:t>
            </a:r>
          </a:p>
          <a:p>
            <a:pPr lvl="2"/>
            <a:r>
              <a:rPr lang="en-US" sz="1050" dirty="0"/>
              <a:t>Train the personnel (using CWI Training and Assessment resources).</a:t>
            </a:r>
          </a:p>
          <a:p>
            <a:pPr lvl="2"/>
            <a:r>
              <a:rPr lang="en-US" sz="1050" dirty="0"/>
              <a:t>Re-deploy the Trained Operations Personnel to the field for this Wellhead intervention role, in addition to their normal operations work.</a:t>
            </a:r>
          </a:p>
          <a:p>
            <a:pPr lvl="2"/>
            <a:r>
              <a:rPr lang="en-US" sz="1050" dirty="0"/>
              <a:t>Provide structured coaching to these personnel for a period of time.</a:t>
            </a:r>
          </a:p>
          <a:p>
            <a:pPr lvl="2"/>
            <a:r>
              <a:rPr lang="en-US" sz="1050" dirty="0"/>
              <a:t>Upskill 12 (4 per facility) facility process technician/operators to perform simple wellhead panel repairs</a:t>
            </a:r>
          </a:p>
          <a:p>
            <a:pPr marL="199226" lvl="2" indent="0">
              <a:buNone/>
            </a:pPr>
            <a:endParaRPr lang="en-US" sz="1000" dirty="0"/>
          </a:p>
        </p:txBody>
      </p:sp>
      <p:sp>
        <p:nvSpPr>
          <p:cNvPr id="32" name="TextBox 31"/>
          <p:cNvSpPr txBox="1">
            <a:spLocks/>
          </p:cNvSpPr>
          <p:nvPr/>
        </p:nvSpPr>
        <p:spPr>
          <a:xfrm>
            <a:off x="1416531" y="1971817"/>
            <a:ext cx="4926527" cy="21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/>
            <a:r>
              <a:rPr lang="en-US" sz="1050" b="1" dirty="0">
                <a:solidFill>
                  <a:schemeClr val="tx2"/>
                </a:solidFill>
              </a:rPr>
              <a:t>A deferment of about 0.4Kbopd (annualized) is caused by delays in getting Well Intervention personnel to site to address wellhead (surface) related issues. </a:t>
            </a:r>
            <a:endParaRPr lang="en-US" sz="1050" dirty="0"/>
          </a:p>
          <a:p>
            <a:pPr lvl="2"/>
            <a:endParaRPr lang="en-US" sz="1050" dirty="0"/>
          </a:p>
          <a:p>
            <a:pPr lvl="2"/>
            <a:r>
              <a:rPr lang="en-US" sz="1050" dirty="0"/>
              <a:t>Wells often have issues with surface equipment or subsurface issues which could be solved or even diagnosed by correct surface equipment manipulations/operations.</a:t>
            </a:r>
          </a:p>
          <a:p>
            <a:pPr lvl="2"/>
            <a:endParaRPr lang="en-US" sz="1050" dirty="0"/>
          </a:p>
          <a:p>
            <a:pPr lvl="2"/>
            <a:r>
              <a:rPr lang="en-US" sz="1050" dirty="0"/>
              <a:t>The Competencies of this kind have significantly diminished in the fields.</a:t>
            </a:r>
          </a:p>
          <a:p>
            <a:pPr lvl="2"/>
            <a:endParaRPr lang="en-US" sz="1050" dirty="0"/>
          </a:p>
          <a:p>
            <a:pPr lvl="2"/>
            <a:r>
              <a:rPr lang="en-US" sz="1050" dirty="0"/>
              <a:t>Logistics (from Port-Harcourt to Warri and then to the remote/swamp field locations) often delay the arrival/intervention of the Trained and Competent CWI Personnel. This leads to Non-Productive Time and prolongs the Mean Time To Repair when such issues occur.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C814F2-2814-4C94-A379-E8388AF14CE7}"/>
              </a:ext>
            </a:extLst>
          </p:cNvPr>
          <p:cNvCxnSpPr>
            <a:cxnSpLocks/>
          </p:cNvCxnSpPr>
          <p:nvPr/>
        </p:nvCxnSpPr>
        <p:spPr bwMode="auto">
          <a:xfrm>
            <a:off x="1588354" y="6042130"/>
            <a:ext cx="4754704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>
            <a:spLocks/>
          </p:cNvSpPr>
          <p:nvPr/>
        </p:nvSpPr>
        <p:spPr>
          <a:xfrm>
            <a:off x="6531429" y="3281922"/>
            <a:ext cx="5158915" cy="9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endParaRPr lang="en-US" sz="1000" dirty="0"/>
          </a:p>
        </p:txBody>
      </p:sp>
      <p:sp>
        <p:nvSpPr>
          <p:cNvPr id="36" name="TextBox 35"/>
          <p:cNvSpPr txBox="1">
            <a:spLocks/>
          </p:cNvSpPr>
          <p:nvPr/>
        </p:nvSpPr>
        <p:spPr>
          <a:xfrm>
            <a:off x="6531429" y="3135752"/>
            <a:ext cx="5158915" cy="241284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vert="horz" wrap="square" lIns="72009" tIns="72009" rIns="72009" bIns="72009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r>
              <a:rPr lang="en-US" sz="1000" b="1" dirty="0">
                <a:solidFill>
                  <a:schemeClr val="tx2"/>
                </a:solidFill>
              </a:rPr>
              <a:t>Key stakeholders</a:t>
            </a:r>
          </a:p>
        </p:txBody>
      </p:sp>
      <p:sp>
        <p:nvSpPr>
          <p:cNvPr id="64" name="TextBox 63"/>
          <p:cNvSpPr txBox="1">
            <a:spLocks/>
          </p:cNvSpPr>
          <p:nvPr/>
        </p:nvSpPr>
        <p:spPr>
          <a:xfrm>
            <a:off x="6650427" y="3396741"/>
            <a:ext cx="2229147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Workstream lead: </a:t>
            </a:r>
            <a:r>
              <a:rPr lang="en-US" sz="1000" dirty="0" err="1"/>
              <a:t>Itamah</a:t>
            </a:r>
            <a:r>
              <a:rPr lang="en-US" sz="1000" dirty="0"/>
              <a:t> Godwin</a:t>
            </a:r>
            <a:endParaRPr lang="en-US" sz="1000" b="1" dirty="0">
              <a:solidFill>
                <a:srgbClr val="C00000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Initiative lead</a:t>
            </a:r>
            <a:r>
              <a:rPr lang="en-US" sz="1000" dirty="0">
                <a:solidFill>
                  <a:srgbClr val="C00000"/>
                </a:solidFill>
              </a:rPr>
              <a:t>:</a:t>
            </a:r>
            <a:r>
              <a:rPr lang="en-US" sz="1000" dirty="0"/>
              <a:t> Nwoke, Linus</a:t>
            </a:r>
          </a:p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Business focal point</a:t>
            </a:r>
            <a:r>
              <a:rPr lang="en-US" sz="1000" dirty="0">
                <a:solidFill>
                  <a:srgbClr val="C00000"/>
                </a:solidFill>
              </a:rPr>
              <a:t>: </a:t>
            </a:r>
            <a:r>
              <a:rPr lang="en-US" sz="1000" dirty="0"/>
              <a:t>Mesh Maichibi</a:t>
            </a:r>
          </a:p>
          <a:p>
            <a:pPr lvl="1">
              <a:spcBef>
                <a:spcPct val="50000"/>
              </a:spcBef>
            </a:pPr>
            <a:endParaRPr lang="en-US" sz="1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9D644C-B18E-4C9F-A1FD-92800599486F}"/>
              </a:ext>
            </a:extLst>
          </p:cNvPr>
          <p:cNvSpPr txBox="1">
            <a:spLocks/>
          </p:cNvSpPr>
          <p:nvPr/>
        </p:nvSpPr>
        <p:spPr>
          <a:xfrm>
            <a:off x="9067946" y="3396741"/>
            <a:ext cx="2094762" cy="63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Business</a:t>
            </a:r>
            <a:r>
              <a:rPr lang="en-US" sz="1000" dirty="0">
                <a:solidFill>
                  <a:srgbClr val="C00000"/>
                </a:solidFill>
              </a:rPr>
              <a:t>:</a:t>
            </a:r>
            <a:r>
              <a:rPr lang="en-US" sz="1000" dirty="0"/>
              <a:t> Production</a:t>
            </a:r>
          </a:p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Finance lead</a:t>
            </a:r>
            <a:r>
              <a:rPr lang="en-US" sz="1000" dirty="0"/>
              <a:t>: Isaac </a:t>
            </a:r>
            <a:r>
              <a:rPr lang="en-US" sz="1000" dirty="0" err="1"/>
              <a:t>Audu</a:t>
            </a:r>
            <a:r>
              <a:rPr lang="en-US" sz="1000" dirty="0"/>
              <a:t> </a:t>
            </a:r>
          </a:p>
          <a:p>
            <a:pPr lvl="1">
              <a:spcBef>
                <a:spcPct val="50000"/>
              </a:spcBef>
            </a:pPr>
            <a:r>
              <a:rPr lang="en-US" sz="1000" b="1" dirty="0">
                <a:solidFill>
                  <a:srgbClr val="C00000"/>
                </a:solidFill>
              </a:rPr>
              <a:t>Other key stakeholders </a:t>
            </a:r>
            <a:r>
              <a:rPr lang="en-US" sz="1000" dirty="0"/>
              <a:t>: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43DEE5-B6C8-40DF-9F9C-917DCF88E821}"/>
              </a:ext>
            </a:extLst>
          </p:cNvPr>
          <p:cNvGrpSpPr/>
          <p:nvPr/>
        </p:nvGrpSpPr>
        <p:grpSpPr>
          <a:xfrm>
            <a:off x="6593550" y="4642457"/>
            <a:ext cx="5387614" cy="1845294"/>
            <a:chOff x="6593550" y="4642457"/>
            <a:chExt cx="5387614" cy="184529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0BAAD1E-3AF5-4D18-8FE6-EE8BE13AE1FD}"/>
                </a:ext>
              </a:extLst>
            </p:cNvPr>
            <p:cNvSpPr txBox="1">
              <a:spLocks/>
            </p:cNvSpPr>
            <p:nvPr/>
          </p:nvSpPr>
          <p:spPr>
            <a:xfrm>
              <a:off x="6593550" y="4642457"/>
              <a:ext cx="993146" cy="3394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620" lvl="1" indent="0">
                <a:buNone/>
              </a:pPr>
              <a:r>
                <a:rPr lang="en-US" sz="1000" b="1" dirty="0">
                  <a:solidFill>
                    <a:schemeClr val="tx2"/>
                  </a:solidFill>
                </a:rPr>
                <a:t>Risks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2B250B-6BBE-448C-A0D0-A58BA93806D0}"/>
                </a:ext>
              </a:extLst>
            </p:cNvPr>
            <p:cNvSpPr txBox="1">
              <a:spLocks/>
            </p:cNvSpPr>
            <p:nvPr/>
          </p:nvSpPr>
          <p:spPr>
            <a:xfrm>
              <a:off x="6593550" y="5048390"/>
              <a:ext cx="993146" cy="104828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620" lvl="1" indent="0">
                <a:buNone/>
              </a:pPr>
              <a:r>
                <a:rPr lang="en-US" sz="1000" b="1" dirty="0">
                  <a:solidFill>
                    <a:schemeClr val="tx2"/>
                  </a:solidFill>
                </a:rPr>
                <a:t>Challenges  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19B45EF-91E0-4D3F-B107-0974301DD0EC}"/>
                </a:ext>
              </a:extLst>
            </p:cNvPr>
            <p:cNvSpPr txBox="1">
              <a:spLocks/>
            </p:cNvSpPr>
            <p:nvPr/>
          </p:nvSpPr>
          <p:spPr>
            <a:xfrm>
              <a:off x="6593550" y="6184860"/>
              <a:ext cx="993146" cy="3028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36000" tIns="36000" rIns="36000" bIns="3600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marL="1620" lvl="1" indent="0">
                <a:buNone/>
              </a:pPr>
              <a:r>
                <a:rPr lang="en-US" sz="1000" b="1" dirty="0" err="1">
                  <a:solidFill>
                    <a:schemeClr val="tx2"/>
                  </a:solidFill>
                </a:rPr>
                <a:t>Interdepen-dencies</a:t>
              </a:r>
              <a:r>
                <a:rPr lang="en-US" sz="1000" b="1" dirty="0">
                  <a:solidFill>
                    <a:schemeClr val="tx2"/>
                  </a:solidFill>
                </a:rPr>
                <a:t>  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B900A68-2F34-403C-AB30-ECDC4018BF7B}"/>
                </a:ext>
              </a:extLst>
            </p:cNvPr>
            <p:cNvSpPr txBox="1">
              <a:spLocks/>
            </p:cNvSpPr>
            <p:nvPr/>
          </p:nvSpPr>
          <p:spPr>
            <a:xfrm>
              <a:off x="7829704" y="4709722"/>
              <a:ext cx="415146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/>
              <a:r>
                <a:rPr lang="en-US" sz="1000" dirty="0"/>
                <a:t>Prolonged deferment .</a:t>
              </a:r>
            </a:p>
            <a:p>
              <a:pPr marL="1620" lvl="1" indent="0">
                <a:buNone/>
              </a:pPr>
              <a:endParaRPr lang="en-US" sz="1000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C8868A7-F850-458D-9F27-0A058CF4C3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709891" y="4999051"/>
              <a:ext cx="384406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8F504B2-C953-45FF-AB54-3F4034ADE4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96805" y="6143893"/>
              <a:ext cx="384406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6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15CD43D-6EC4-44C5-8BC9-2DE245F45467}"/>
                </a:ext>
              </a:extLst>
            </p:cNvPr>
            <p:cNvSpPr txBox="1">
              <a:spLocks/>
            </p:cNvSpPr>
            <p:nvPr/>
          </p:nvSpPr>
          <p:spPr>
            <a:xfrm>
              <a:off x="7703871" y="6184860"/>
              <a:ext cx="415146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pPr lvl="1">
                <a:spcBef>
                  <a:spcPct val="50000"/>
                </a:spcBef>
              </a:pPr>
              <a:r>
                <a:rPr lang="en-US" sz="1000" dirty="0"/>
                <a:t>….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07E236-168B-4204-AB4E-9297A40D6126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7830871" y="5039923"/>
              <a:ext cx="2988000" cy="18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76200" rIns="76200" bIns="7620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000" b="1" dirty="0">
                  <a:solidFill>
                    <a:srgbClr val="DD1D21"/>
                  </a:solidFill>
                </a:rPr>
                <a:t>Have materials been secured?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A718CEC-F1D3-40C1-A1AF-57831B02759A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7830871" y="5258759"/>
              <a:ext cx="2988000" cy="18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76200" rIns="76200" bIns="7620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000" b="1" dirty="0">
                  <a:solidFill>
                    <a:srgbClr val="DD1D21"/>
                  </a:solidFill>
                </a:rPr>
                <a:t>Are there people contracted to perform the service?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AF0C30-8A39-4DA3-B148-CAC6AF92FD5E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>
            <a:xfrm>
              <a:off x="7830871" y="5470157"/>
              <a:ext cx="2988000" cy="18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76200" rIns="76200" bIns="7620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000" b="1" dirty="0">
                  <a:solidFill>
                    <a:srgbClr val="DD1D21"/>
                  </a:solidFill>
                </a:rPr>
                <a:t>Is the area accessible for the job?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BB149EF-BFA0-408E-ADCF-3A7F3ABDAC2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7830871" y="5685274"/>
              <a:ext cx="2988000" cy="18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76200" rIns="76200" bIns="7620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000" b="1" dirty="0">
                  <a:solidFill>
                    <a:srgbClr val="DD1D21"/>
                  </a:solidFill>
                </a:rPr>
                <a:t>Is there a clear business case for funding?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1170B5E-6D59-43C7-BFEE-3F8F7525318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7830871" y="5900390"/>
              <a:ext cx="2988000" cy="1800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76200" rIns="76200" bIns="76200" numCol="1" anchor="ctr" anchorCtr="0" compatLnSpc="1">
              <a:prstTxWarp prst="textNoShape">
                <a:avLst/>
              </a:prstTxWarp>
              <a:noAutofit/>
            </a:bodyPr>
            <a:lstStyle>
              <a:lvl1pPr marL="0" lvl="0" indent="0" defTabSz="913526" eaLnBrk="1" hangingPunct="1">
                <a:buClr>
                  <a:schemeClr val="tx2"/>
                </a:buClr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eaLnBrk="1" hangingPunct="1">
                <a:buClr>
                  <a:schemeClr val="tx2"/>
                </a:buClr>
                <a:buSzPct val="125000"/>
                <a:buFont typeface="Arial" charset="0"/>
                <a:buChar char="▪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eaLnBrk="1" hangingPunct="1">
                <a:buClr>
                  <a:schemeClr val="tx2"/>
                </a:buClr>
                <a:buSzPct val="120000"/>
                <a:buFont typeface="Arial" charset="0"/>
                <a:buChar char="–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eaLnBrk="1" hangingPunct="1">
                <a:buClr>
                  <a:schemeClr val="tx2"/>
                </a:buClr>
                <a:buSzPct val="120000"/>
                <a:buFont typeface="Arial" charset="0"/>
                <a:buChar char="▫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eaLnBrk="1" hangingPunct="1"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>
                  <a:latin typeface="+mn-lt"/>
                </a:defRPr>
              </a:lvl9pPr>
            </a:lstStyle>
            <a:p>
              <a:r>
                <a:rPr lang="en-US" sz="1000" b="1" dirty="0">
                  <a:solidFill>
                    <a:srgbClr val="DD1D21"/>
                  </a:solidFill>
                </a:rPr>
                <a:t>Is the initiative </a:t>
              </a:r>
              <a:r>
                <a:rPr lang="en-US" sz="1000" b="1">
                  <a:solidFill>
                    <a:srgbClr val="DD1D21"/>
                  </a:solidFill>
                </a:rPr>
                <a:t>in plan?</a:t>
              </a:r>
              <a:endParaRPr lang="en-US" sz="1000" b="1" dirty="0">
                <a:solidFill>
                  <a:srgbClr val="DD1D21"/>
                </a:solidFill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9B5787A-D3E1-4B7D-8C67-D5F8011CCF40}"/>
                </a:ext>
              </a:extLst>
            </p:cNvPr>
            <p:cNvCxnSpPr>
              <a:cxnSpLocks/>
            </p:cNvCxnSpPr>
            <p:nvPr>
              <p:custDataLst>
                <p:tags r:id="rId10"/>
              </p:custDataLst>
            </p:nvPr>
          </p:nvCxnSpPr>
          <p:spPr>
            <a:xfrm>
              <a:off x="7830871" y="5241446"/>
              <a:ext cx="3693112" cy="1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F35CF81-F088-423C-9090-6E1407F74214}"/>
                </a:ext>
              </a:extLst>
            </p:cNvPr>
            <p:cNvCxnSpPr>
              <a:cxnSpLocks/>
            </p:cNvCxnSpPr>
            <p:nvPr>
              <p:custDataLst>
                <p:tags r:id="rId11"/>
              </p:custDataLst>
            </p:nvPr>
          </p:nvCxnSpPr>
          <p:spPr>
            <a:xfrm>
              <a:off x="7830871" y="5452333"/>
              <a:ext cx="3693112" cy="1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83D1853-95DE-4566-996F-D5122ACB3693}"/>
                </a:ext>
              </a:extLst>
            </p:cNvPr>
            <p:cNvCxnSpPr>
              <a:cxnSpLocks/>
            </p:cNvCxnSpPr>
            <p:nvPr>
              <p:custDataLst>
                <p:tags r:id="rId12"/>
              </p:custDataLst>
            </p:nvPr>
          </p:nvCxnSpPr>
          <p:spPr>
            <a:xfrm>
              <a:off x="7830871" y="5667450"/>
              <a:ext cx="3693112" cy="1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58DF467-FFB7-4C47-A41A-5613B5E72B92}"/>
                </a:ext>
              </a:extLst>
            </p:cNvPr>
            <p:cNvCxnSpPr>
              <a:cxnSpLocks/>
            </p:cNvCxnSpPr>
            <p:nvPr>
              <p:custDataLst>
                <p:tags r:id="rId13"/>
              </p:custDataLst>
            </p:nvPr>
          </p:nvCxnSpPr>
          <p:spPr>
            <a:xfrm>
              <a:off x="7829704" y="5856410"/>
              <a:ext cx="3693112" cy="1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ick 28">
              <a:extLst>
                <a:ext uri="{FF2B5EF4-FFF2-40B4-BE49-F238E27FC236}">
                  <a16:creationId xmlns:a16="http://schemas.microsoft.com/office/drawing/2014/main" id="{8C88D068-44F9-4298-9883-9DD0496494BD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11033302" y="5514987"/>
              <a:ext cx="190500" cy="127000"/>
            </a:xfrm>
            <a:custGeom>
              <a:avLst/>
              <a:gdLst/>
              <a:ahLst/>
              <a:cxnLst/>
              <a:rect l="0" t="0" r="0" b="0"/>
              <a:pathLst>
                <a:path w="311469" h="204067">
                  <a:moveTo>
                    <a:pt x="0" y="107403"/>
                  </a:moveTo>
                  <a:lnTo>
                    <a:pt x="96663" y="204066"/>
                  </a:lnTo>
                  <a:lnTo>
                    <a:pt x="311468" y="0"/>
                  </a:lnTo>
                </a:path>
              </a:pathLst>
            </a:custGeom>
            <a:ln w="28575" cap="sq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Cross 5">
              <a:extLst>
                <a:ext uri="{FF2B5EF4-FFF2-40B4-BE49-F238E27FC236}">
                  <a16:creationId xmlns:a16="http://schemas.microsoft.com/office/drawing/2014/main" id="{2792CF5D-99D5-478F-A29D-A7FA13DC6BD4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>
            <a:xfrm>
              <a:off x="11063046" y="5926890"/>
              <a:ext cx="127000" cy="127000"/>
              <a:chOff x="2667000" y="2667000"/>
              <a:chExt cx="127000" cy="127000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5C33CE8-9DCC-4D50-B90C-2D7876B361AB}"/>
                  </a:ext>
                </a:extLst>
              </p:cNvPr>
              <p:cNvCxnSpPr/>
              <p:nvPr/>
            </p:nvCxnSpPr>
            <p:spPr>
              <a:xfrm>
                <a:off x="2667000" y="2667000"/>
                <a:ext cx="127000" cy="127000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2D3DD545-F23D-4F8C-BD4B-05D304EDDDA6}"/>
                  </a:ext>
                </a:extLst>
              </p:cNvPr>
              <p:cNvCxnSpPr/>
              <p:nvPr/>
            </p:nvCxnSpPr>
            <p:spPr>
              <a:xfrm flipH="1">
                <a:off x="2667000" y="2667000"/>
                <a:ext cx="127000" cy="127000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Cross 5">
              <a:extLst>
                <a:ext uri="{FF2B5EF4-FFF2-40B4-BE49-F238E27FC236}">
                  <a16:creationId xmlns:a16="http://schemas.microsoft.com/office/drawing/2014/main" id="{02C83C82-30DC-4F39-84CE-F4CA298EF34E}"/>
                </a:ext>
              </a:extLst>
            </p:cNvPr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>
            <a:xfrm>
              <a:off x="11055925" y="5072503"/>
              <a:ext cx="127000" cy="127000"/>
              <a:chOff x="2667000" y="2667000"/>
              <a:chExt cx="127000" cy="127000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8F3209E0-9B0B-447B-ADD2-5D70098513AD}"/>
                  </a:ext>
                </a:extLst>
              </p:cNvPr>
              <p:cNvCxnSpPr/>
              <p:nvPr/>
            </p:nvCxnSpPr>
            <p:spPr>
              <a:xfrm>
                <a:off x="2667000" y="2667000"/>
                <a:ext cx="127000" cy="127000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732F8A4-5046-419A-BE44-B932657A30ED}"/>
                  </a:ext>
                </a:extLst>
              </p:cNvPr>
              <p:cNvCxnSpPr/>
              <p:nvPr/>
            </p:nvCxnSpPr>
            <p:spPr>
              <a:xfrm flipH="1">
                <a:off x="2667000" y="2667000"/>
                <a:ext cx="127000" cy="127000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EFB517F-FBAD-4C95-81E0-5FBEF46FFE6F}"/>
              </a:ext>
            </a:extLst>
          </p:cNvPr>
          <p:cNvCxnSpPr/>
          <p:nvPr/>
        </p:nvCxnSpPr>
        <p:spPr>
          <a:xfrm>
            <a:off x="11055925" y="5296968"/>
            <a:ext cx="127000" cy="127000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4DA4AA3-6E8A-4361-BA94-8F5A8C1951DE}"/>
              </a:ext>
            </a:extLst>
          </p:cNvPr>
          <p:cNvCxnSpPr/>
          <p:nvPr/>
        </p:nvCxnSpPr>
        <p:spPr>
          <a:xfrm flipH="1">
            <a:off x="11055925" y="5296968"/>
            <a:ext cx="127000" cy="127000"/>
          </a:xfrm>
          <a:prstGeom prst="line">
            <a:avLst/>
          </a:prstGeom>
          <a:ln w="28575" cap="sq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ick 28">
            <a:extLst>
              <a:ext uri="{FF2B5EF4-FFF2-40B4-BE49-F238E27FC236}">
                <a16:creationId xmlns:a16="http://schemas.microsoft.com/office/drawing/2014/main" id="{C11B635E-0F61-49D5-8ADA-33807E935C78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033302" y="5689388"/>
            <a:ext cx="190500" cy="127000"/>
          </a:xfrm>
          <a:custGeom>
            <a:avLst/>
            <a:gdLst/>
            <a:ahLst/>
            <a:cxnLst/>
            <a:rect l="0" t="0" r="0" b="0"/>
            <a:pathLst>
              <a:path w="311469" h="204067">
                <a:moveTo>
                  <a:pt x="0" y="107403"/>
                </a:moveTo>
                <a:lnTo>
                  <a:pt x="96663" y="204066"/>
                </a:lnTo>
                <a:lnTo>
                  <a:pt x="311468" y="0"/>
                </a:lnTo>
              </a:path>
            </a:pathLst>
          </a:custGeom>
          <a:ln w="28575" cap="sq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1. On-page tracker">
            <a:extLst>
              <a:ext uri="{FF2B5EF4-FFF2-40B4-BE49-F238E27FC236}">
                <a16:creationId xmlns:a16="http://schemas.microsoft.com/office/drawing/2014/main" id="{30261582-03F6-42B5-8D9C-C748B0019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11" y="290022"/>
            <a:ext cx="32435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+mn-lt"/>
                <a:ea typeface="+mj-ea"/>
              </a:rPr>
              <a:t>WEST ASSET INITIATIVE CHARTER – DEFERMENT</a:t>
            </a:r>
          </a:p>
        </p:txBody>
      </p:sp>
    </p:spTree>
    <p:extLst>
      <p:ext uri="{BB962C8B-B14F-4D97-AF65-F5344CB8AC3E}">
        <p14:creationId xmlns:p14="http://schemas.microsoft.com/office/powerpoint/2010/main" val="274279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ACCENT" val="4"/>
  <p:tag name="LINE" val="2"/>
  <p:tag name="MTFACCENT" val="Accent6"/>
  <p:tag name="ISNEWSLIDENUMBER" val="True"/>
  <p:tag name="PREVIOUSNAME" val="C:\Users\Nigel Elson\Box Sync\Nigeria - FFtF 2017\Phase 3 - BUP\1. Workshop material\20170718 Maintenance_ 1. workshop material_Presented.pptx"/>
  <p:tag name="MTBTACCENT" val="Text2"/>
  <p:tag name="THINKCELLPRESENTATIONDONOTDELETE" val="&lt;?xml version=&quot;1.0&quot; encoding=&quot;UTF-16&quot; standalone=&quot;yes&quot;?&gt;&lt;root reqver=&quot;25060&quot;&gt;&lt;version val=&quot;278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1 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2&quot;/&gt;&lt;end val=&quot;2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2&quot;&gt;&lt;elem m_fUsage=&quot;6.86189403910000095266E+00&quot;&gt;&lt;m_msothmcolidx val=&quot;0&quot;/&gt;&lt;m_rgb r=&quot;DD&quot; g=&quot;B7&quot; b=&quot;04&quot;/&gt;&lt;m_nBrightness endver=&quot;26206&quot; val=&quot;0&quot;/&gt;&lt;/elem&gt;&lt;elem m_fUsage=&quot;3.13810596090000171188E-01&quot;&gt;&lt;m_msothmcolidx val=&quot;0&quot;/&gt;&lt;m_rgb r=&quot;AF&quot; g=&quot;C3&quot; b=&quot;FF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umwUTPSsCADQqLdk_LZ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501951810206264"/>
  <p:tag name="LEFT" val="616.604"/>
  <p:tag name="WIDTH" val="135.3981"/>
  <p:tag name="TOP" val="407.511"/>
  <p:tag name="HEIGHT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501951810206264"/>
  <p:tag name="LEFT" val="616.604"/>
  <p:tag name="WIDTH" val="135.3981"/>
  <p:tag name="TOP" val="417.2048"/>
  <p:tag name="HEIGHT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501951810206264"/>
  <p:tag name="LEFT" val="616.604"/>
  <p:tag name="WIDTH" val="135.3981"/>
  <p:tag name="TOP" val="426.8985"/>
  <p:tag name="HEIGHT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501951810206264"/>
  <p:tag name="LEFT" val="616.604"/>
  <p:tag name="WIDTH" val="135.3981"/>
  <p:tag name="TOP" val="436.5923"/>
  <p:tag name="HEIGHT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Cell"/>
  <p:tag name="MTNUMBER" val="0,501951810206264"/>
  <p:tag name="LEFT" val="616.604"/>
  <p:tag name="WIDTH" val="135.3981"/>
  <p:tag name="TOP" val="446.286"/>
  <p:tag name="HEIGHT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,50195181020626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,50195181020626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,50195181020626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TTABLE" val="HDiv"/>
  <p:tag name="MTNUMBER" val="0,50195181020626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ck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ros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ros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Shell_CF_RDS598</Template>
  <TotalTime>40602</TotalTime>
  <Words>351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Arial Unicode MS</vt:lpstr>
      <vt:lpstr>Calibri</vt:lpstr>
      <vt:lpstr>Futura Bold</vt:lpstr>
      <vt:lpstr>Futura Medium</vt:lpstr>
      <vt:lpstr>Shell_CF_RDS598</vt:lpstr>
      <vt:lpstr>think-cell Slide</vt:lpstr>
      <vt:lpstr>Reduce MTTR of the wellhead equipment to address 0.4 kboed by Q4 2019, Eliminate NPT due to waiting on CWI team by training the operators for simple wellhead related jobs</vt:lpstr>
    </vt:vector>
  </TitlesOfParts>
  <Company>McK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document</dc:title>
  <dc:creator>D Srinithi</dc:creator>
  <cp:lastModifiedBy>Odega, Israel SPDC-UPO/G/UW</cp:lastModifiedBy>
  <cp:revision>2944</cp:revision>
  <cp:lastPrinted>2019-07-04T06:42:17Z</cp:lastPrinted>
  <dcterms:created xsi:type="dcterms:W3CDTF">2017-02-16T04:02:31Z</dcterms:created>
  <dcterms:modified xsi:type="dcterms:W3CDTF">2019-07-17T10:43:47Z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VGCompatibilityCheck Run By">
    <vt:lpwstr>Chandrasekar N</vt:lpwstr>
  </property>
  <property fmtid="{D5CDD505-2E9C-101B-9397-08002B2CF9AE}" pid="12" name="VGCompatibilityCheck Run On ">
    <vt:lpwstr>7/28/2016 11:54:17 PM</vt:lpwstr>
  </property>
</Properties>
</file>