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0511" r:id="rId2"/>
  </p:sldIdLst>
  <p:sldSz cx="12192000" cy="6858000"/>
  <p:notesSz cx="9928225" cy="1435735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5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3" userDrawn="1">
          <p15:clr>
            <a:srgbClr val="A4A3A4"/>
          </p15:clr>
        </p15:guide>
        <p15:guide id="2" pos="3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D21"/>
    <a:srgbClr val="DDB704"/>
    <a:srgbClr val="FDEB9C"/>
    <a:srgbClr val="FCEAEA"/>
    <a:srgbClr val="000000"/>
    <a:srgbClr val="0EEB29"/>
    <a:srgbClr val="FFFFFF"/>
    <a:srgbClr val="808080"/>
    <a:srgbClr val="0065CC"/>
    <a:srgbClr val="9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5610" autoAdjust="0"/>
  </p:normalViewPr>
  <p:slideViewPr>
    <p:cSldViewPr snapToGrid="0" snapToObjects="1">
      <p:cViewPr varScale="1">
        <p:scale>
          <a:sx n="116" d="100"/>
          <a:sy n="116" d="100"/>
        </p:scale>
        <p:origin x="426" y="96"/>
      </p:cViewPr>
      <p:guideLst>
        <p:guide pos="5256"/>
        <p:guide orient="horz" pos="216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3726" y="108"/>
      </p:cViewPr>
      <p:guideLst>
        <p:guide orient="horz" pos="4523"/>
        <p:guide pos="31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1625600"/>
            <a:ext cx="8656638" cy="486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6792" y="6893373"/>
            <a:ext cx="878399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9086862" y="13807297"/>
            <a:ext cx="273926" cy="26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7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360738" y="153572"/>
            <a:ext cx="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0914619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5044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0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1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4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3429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0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358CD4A-3530-456F-BC3E-A56B34FA4D53}" type="datetime1">
              <a:rPr lang="en-US" smtClean="0">
                <a:solidFill>
                  <a:srgbClr val="595959"/>
                </a:solidFill>
              </a:rPr>
              <a:t>7/17/2019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3429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3429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 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692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15789035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1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7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2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736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image" Target="../media/image4.emf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Object 20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62" name="think-cell Slide" r:id="rId20" imgW="353" imgH="353" progId="TCLayout.ActiveDocument.1">
                  <p:embed/>
                </p:oleObj>
              </mc:Choice>
              <mc:Fallback>
                <p:oleObj name="think-cell Slide" r:id="rId20" imgW="353" imgH="353" progId="TCLayout.ActiveDocument.1">
                  <p:embed/>
                  <p:pic>
                    <p:nvPicPr>
                      <p:cNvPr id="206" name="Object 205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5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>
              <a:solidFill>
                <a:schemeClr val="tx1"/>
              </a:solidFill>
              <a:latin typeface="Futura Bold" panose="00000900000000000000" pitchFamily="2" charset="0"/>
              <a:ea typeface="Arial Unicode MS" panose="020B0604020202020204"/>
              <a:cs typeface="Calibri" panose="020F0502020204030204" pitchFamily="34" charset="0"/>
              <a:sym typeface="Futura Bold" panose="000009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1" y="623131"/>
            <a:ext cx="11188689" cy="8925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Commission Well Test Systems at Tunu Node To Accelerate Ramp-Up of Production and Support Start-up of AG Facilities By September 2019</a:t>
            </a:r>
            <a:br>
              <a:rPr lang="en-US" sz="1400" dirty="0">
                <a:highlight>
                  <a:srgbClr val="FFFF00"/>
                </a:highlight>
                <a:latin typeface="Futura Medium" panose="00000400000000000000" pitchFamily="2" charset="0"/>
              </a:rPr>
            </a:br>
            <a:endParaRPr lang="en-GB" sz="1400" strike="sngStrike" dirty="0"/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6531429" y="1491920"/>
            <a:ext cx="5158916" cy="1586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000" dirty="0"/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6531429" y="1491920"/>
            <a:ext cx="5158916" cy="257439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Valuation of impact overview</a:t>
            </a: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>
            <a:off x="6531429" y="4310181"/>
            <a:ext cx="5158916" cy="21775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000" dirty="0"/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531429" y="4310181"/>
            <a:ext cx="5158916" cy="257439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Risks, challenges and interdependencies 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6593550" y="4642457"/>
            <a:ext cx="993146" cy="33944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Risks 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6593550" y="5048390"/>
            <a:ext cx="993146" cy="104828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Challenges  </a:t>
            </a: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6593550" y="6184860"/>
            <a:ext cx="993146" cy="302891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 err="1">
                <a:solidFill>
                  <a:schemeClr val="tx2"/>
                </a:solidFill>
              </a:rPr>
              <a:t>Interdepen-dencies</a:t>
            </a:r>
            <a:r>
              <a:rPr lang="en-US" sz="1000" b="1" dirty="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7703871" y="4672871"/>
            <a:ext cx="41514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000" dirty="0"/>
              <a:t>Threat to Production Allowable or sanctions by DPR</a:t>
            </a:r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 bwMode="auto">
          <a:xfrm flipV="1">
            <a:off x="7709891" y="4999051"/>
            <a:ext cx="3844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cxnSpLocks/>
          </p:cNvCxnSpPr>
          <p:nvPr/>
        </p:nvCxnSpPr>
        <p:spPr bwMode="auto">
          <a:xfrm flipV="1">
            <a:off x="7696805" y="6143893"/>
            <a:ext cx="3844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>
            <a:spLocks/>
          </p:cNvSpPr>
          <p:nvPr/>
        </p:nvSpPr>
        <p:spPr>
          <a:xfrm>
            <a:off x="6593549" y="2491316"/>
            <a:ext cx="993856" cy="35196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Non-Financial impact</a:t>
            </a: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>
            <a:off x="6593548" y="1812340"/>
            <a:ext cx="993855" cy="573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Production impact</a:t>
            </a: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7703871" y="2491316"/>
            <a:ext cx="390783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GHG Objectives</a:t>
            </a:r>
          </a:p>
          <a:p>
            <a:pPr lvl="1">
              <a:spcBef>
                <a:spcPct val="10000"/>
              </a:spcBef>
              <a:buFontTx/>
              <a:buChar char="-"/>
            </a:pPr>
            <a:r>
              <a:rPr lang="en-US" sz="1000" dirty="0"/>
              <a:t>Achieve CO2 abatement of circa 300KTCO</a:t>
            </a:r>
            <a:r>
              <a:rPr lang="en-US" sz="700" dirty="0"/>
              <a:t>2</a:t>
            </a:r>
            <a:r>
              <a:rPr lang="en-US" sz="1000" dirty="0"/>
              <a:t>/</a:t>
            </a:r>
            <a:r>
              <a:rPr lang="en-US" sz="1000" dirty="0" err="1"/>
              <a:t>yr</a:t>
            </a:r>
            <a:r>
              <a:rPr lang="en-US" sz="1000" dirty="0"/>
              <a:t>…    </a:t>
            </a:r>
          </a:p>
          <a:p>
            <a:pPr marL="1620" lvl="1" indent="0">
              <a:spcBef>
                <a:spcPct val="10000"/>
              </a:spcBef>
              <a:buNone/>
            </a:pPr>
            <a:endParaRPr lang="en-US" sz="1000" dirty="0"/>
          </a:p>
          <a:p>
            <a:pPr lvl="1">
              <a:spcBef>
                <a:spcPct val="10000"/>
              </a:spcBef>
            </a:pPr>
            <a:endParaRPr lang="en-US" sz="1000" dirty="0"/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 bwMode="auto">
          <a:xfrm>
            <a:off x="7696805" y="2433539"/>
            <a:ext cx="387636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811810" y="1782373"/>
            <a:ext cx="361405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000" b="1" dirty="0">
                <a:solidFill>
                  <a:schemeClr val="tx2"/>
                </a:solidFill>
              </a:rPr>
              <a:t>Full Commissioning of the Well Test System will result in the following production gains:</a:t>
            </a:r>
          </a:p>
          <a:p>
            <a:pPr lvl="1">
              <a:buFontTx/>
              <a:buChar char="-"/>
            </a:pPr>
            <a:r>
              <a:rPr lang="en-US" sz="1000" dirty="0">
                <a:solidFill>
                  <a:srgbClr val="000000"/>
                </a:solidFill>
              </a:rPr>
              <a:t>Production volumes of 5kbopd from bean ups. Sale of gas (circa 30 </a:t>
            </a:r>
            <a:r>
              <a:rPr lang="en-US" sz="1000" dirty="0" err="1">
                <a:solidFill>
                  <a:srgbClr val="000000"/>
                </a:solidFill>
              </a:rPr>
              <a:t>MMscfd</a:t>
            </a:r>
            <a:r>
              <a:rPr lang="en-US" sz="1000" dirty="0">
                <a:solidFill>
                  <a:srgbClr val="000000"/>
                </a:solidFill>
              </a:rPr>
              <a:t>) in the DOMGAS market.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7703871" y="6184860"/>
            <a:ext cx="41514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000" dirty="0"/>
              <a:t>Contractual/financial exposure for the SSAGS Project.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501656" y="1540122"/>
            <a:ext cx="5912598" cy="49476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000" dirty="0"/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501656" y="1491920"/>
            <a:ext cx="5912598" cy="28869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Description of the initiative</a:t>
            </a: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>
            <a:off x="580295" y="1822132"/>
            <a:ext cx="774117" cy="241014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Situation</a:t>
            </a: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580295" y="4284346"/>
            <a:ext cx="774117" cy="1683739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Initiative description</a:t>
            </a: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626781" y="6131524"/>
            <a:ext cx="47424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sz="1000" dirty="0"/>
              <a:t>Tunu, Opukushi, Benisede and Ogbotobo</a:t>
            </a: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580295" y="6042130"/>
            <a:ext cx="774117" cy="2355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Scope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1588354" y="4268857"/>
            <a:ext cx="47547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437664F-E5F4-434F-989E-EEFD599909A9}"/>
              </a:ext>
            </a:extLst>
          </p:cNvPr>
          <p:cNvSpPr txBox="1">
            <a:spLocks/>
          </p:cNvSpPr>
          <p:nvPr/>
        </p:nvSpPr>
        <p:spPr>
          <a:xfrm>
            <a:off x="1400630" y="4519425"/>
            <a:ext cx="49499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000" b="1" dirty="0">
                <a:solidFill>
                  <a:schemeClr val="tx2"/>
                </a:solidFill>
              </a:rPr>
              <a:t>Expedite Vendor (SAIPEM) availability to enable adequate resources for the full commissioning activities.</a:t>
            </a:r>
          </a:p>
          <a:p>
            <a:pPr marL="199226" lvl="2" indent="0">
              <a:buNone/>
            </a:pPr>
            <a:endParaRPr lang="en-US" sz="1000" dirty="0"/>
          </a:p>
          <a:p>
            <a:pPr lvl="2"/>
            <a:r>
              <a:rPr lang="en-US" sz="1000" dirty="0"/>
              <a:t>Complete the  commissioning/verification of the well testing system and logics at the Tunu Node flow station.  </a:t>
            </a:r>
          </a:p>
          <a:p>
            <a:pPr lvl="2"/>
            <a:r>
              <a:rPr lang="en-US" sz="1000" dirty="0"/>
              <a:t>Implement well test plan and bean up the wells with potential</a:t>
            </a:r>
          </a:p>
          <a:p>
            <a:pPr lvl="2"/>
            <a:endParaRPr lang="en-US" sz="1000" dirty="0"/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1416531" y="1822133"/>
            <a:ext cx="492652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000" b="1" dirty="0">
                <a:solidFill>
                  <a:schemeClr val="tx2"/>
                </a:solidFill>
              </a:rPr>
              <a:t>In Tunu Node, Lack of Well Testing Is Hampering Bean-Up Opportunities Which  Impacts Ramp-Up of Production.</a:t>
            </a:r>
            <a:endParaRPr lang="en-US" sz="1000" dirty="0"/>
          </a:p>
          <a:p>
            <a:pPr lvl="2"/>
            <a:r>
              <a:rPr lang="en-US" sz="1000" dirty="0"/>
              <a:t>Tunu Node, having been shut-in for Pipeline Outage, was re-opened on the smallest beans. </a:t>
            </a:r>
          </a:p>
          <a:p>
            <a:pPr lvl="2"/>
            <a:r>
              <a:rPr lang="en-US" sz="1000" dirty="0"/>
              <a:t>While facilities were shut-in, the SSAGS brownfield upgrades were completed.</a:t>
            </a:r>
          </a:p>
          <a:p>
            <a:pPr lvl="2"/>
            <a:r>
              <a:rPr lang="en-US" sz="1000" dirty="0"/>
              <a:t>However, the commissioning/fine-tuning/configuration of the new well-test metering system and logic has not been completed. Therefore, well-test is not happening. Corporate metering team has now been involved for support. </a:t>
            </a:r>
          </a:p>
          <a:p>
            <a:pPr lvl="2"/>
            <a:r>
              <a:rPr lang="en-US" sz="1000" dirty="0"/>
              <a:t>Testing of the opened-up wells need to be done to enable bean-up/ramp-up that does not damage the reservoir.</a:t>
            </a:r>
          </a:p>
          <a:p>
            <a:pPr lvl="2"/>
            <a:r>
              <a:rPr lang="en-US" sz="1000" dirty="0"/>
              <a:t>Current gas production is inadequate for startup of the AG facilities</a:t>
            </a:r>
          </a:p>
          <a:p>
            <a:pPr lvl="1"/>
            <a:r>
              <a:rPr lang="en-US" sz="1000" b="1" dirty="0">
                <a:solidFill>
                  <a:schemeClr val="tx2"/>
                </a:solidFill>
              </a:rPr>
              <a:t>Ongoing Efforts Have Resulted In Acceptable Liquid Metering for Tunu Flowstation. Hence Limited Well Testing Has Commenced.  </a:t>
            </a:r>
          </a:p>
          <a:p>
            <a:pPr lvl="2"/>
            <a:r>
              <a:rPr lang="en-US" sz="1000" dirty="0"/>
              <a:t>Bean-Up has commenced in </a:t>
            </a:r>
            <a:r>
              <a:rPr lang="en-US" sz="1000" dirty="0" err="1"/>
              <a:t>Tunu</a:t>
            </a:r>
            <a:r>
              <a:rPr lang="en-US" sz="1000" dirty="0"/>
              <a:t> field based on tested liquid rates only.</a:t>
            </a:r>
          </a:p>
          <a:p>
            <a:pPr lvl="2"/>
            <a:r>
              <a:rPr lang="en-US" sz="1000" dirty="0"/>
              <a:t>Bean-up has also started in the other fields in the node based on observing BS&amp;W results. About 3Kbopd has already been gained in the past two days.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C814F2-2814-4C94-A379-E8388AF14CE7}"/>
              </a:ext>
            </a:extLst>
          </p:cNvPr>
          <p:cNvCxnSpPr>
            <a:cxnSpLocks/>
          </p:cNvCxnSpPr>
          <p:nvPr/>
        </p:nvCxnSpPr>
        <p:spPr bwMode="auto">
          <a:xfrm>
            <a:off x="1588354" y="6042130"/>
            <a:ext cx="47547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>
            <a:spLocks/>
          </p:cNvSpPr>
          <p:nvPr/>
        </p:nvSpPr>
        <p:spPr>
          <a:xfrm>
            <a:off x="6531429" y="3281922"/>
            <a:ext cx="5158915" cy="9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000" dirty="0"/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6531429" y="3135752"/>
            <a:ext cx="5158915" cy="241284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Key stakeholders</a:t>
            </a: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6650427" y="3396741"/>
            <a:ext cx="222914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Workstream lead: </a:t>
            </a:r>
            <a:r>
              <a:rPr lang="en-US" sz="1000" dirty="0"/>
              <a:t>Godwin</a:t>
            </a: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Initiative lead</a:t>
            </a:r>
            <a:r>
              <a:rPr lang="en-US" sz="1000" dirty="0">
                <a:solidFill>
                  <a:srgbClr val="C00000"/>
                </a:solidFill>
              </a:rPr>
              <a:t>:</a:t>
            </a:r>
            <a:r>
              <a:rPr lang="en-US" sz="1000" dirty="0"/>
              <a:t> Emmanuel</a:t>
            </a: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Business focal point</a:t>
            </a:r>
            <a:r>
              <a:rPr lang="en-US" sz="1000" dirty="0">
                <a:solidFill>
                  <a:srgbClr val="C00000"/>
                </a:solidFill>
              </a:rPr>
              <a:t>: </a:t>
            </a:r>
            <a:r>
              <a:rPr lang="en-US" sz="1000" dirty="0"/>
              <a:t>Mesh </a:t>
            </a:r>
            <a:r>
              <a:rPr lang="en-US" sz="1000" dirty="0" err="1"/>
              <a:t>Maichibi</a:t>
            </a:r>
            <a:endParaRPr lang="en-US" sz="1000" dirty="0"/>
          </a:p>
          <a:p>
            <a:pPr lvl="1">
              <a:spcBef>
                <a:spcPct val="50000"/>
              </a:spcBef>
            </a:pPr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9D644C-B18E-4C9F-A1FD-92800599486F}"/>
              </a:ext>
            </a:extLst>
          </p:cNvPr>
          <p:cNvSpPr txBox="1">
            <a:spLocks/>
          </p:cNvSpPr>
          <p:nvPr/>
        </p:nvSpPr>
        <p:spPr>
          <a:xfrm>
            <a:off x="9067946" y="3396741"/>
            <a:ext cx="20947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Business</a:t>
            </a:r>
            <a:r>
              <a:rPr lang="en-US" sz="1000" dirty="0">
                <a:solidFill>
                  <a:srgbClr val="C00000"/>
                </a:solidFill>
              </a:rPr>
              <a:t>:</a:t>
            </a:r>
            <a:r>
              <a:rPr lang="en-US" sz="1000" dirty="0"/>
              <a:t> Simon</a:t>
            </a: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Finance lead</a:t>
            </a:r>
            <a:r>
              <a:rPr lang="en-US" sz="1000" dirty="0"/>
              <a:t>: Isaac Audu-Usman </a:t>
            </a: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Other key stakeholders </a:t>
            </a:r>
            <a:r>
              <a:rPr lang="en-US" sz="1000" dirty="0"/>
              <a:t>: Chris </a:t>
            </a:r>
            <a:r>
              <a:rPr lang="en-US" sz="1000" dirty="0" err="1"/>
              <a:t>Ubuane</a:t>
            </a:r>
            <a:endParaRPr lang="en-US" sz="1000" dirty="0"/>
          </a:p>
        </p:txBody>
      </p:sp>
      <p:sp>
        <p:nvSpPr>
          <p:cNvPr id="55" name="1. On-page tracker">
            <a:extLst>
              <a:ext uri="{FF2B5EF4-FFF2-40B4-BE49-F238E27FC236}">
                <a16:creationId xmlns:a16="http://schemas.microsoft.com/office/drawing/2014/main" id="{232EA417-5341-4D8B-A62C-B71F851B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1" y="290022"/>
            <a:ext cx="196111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+mn-lt"/>
                <a:ea typeface="+mj-ea"/>
              </a:rPr>
              <a:t>INITIATIVE CHARTER – WRFM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7F513F-A87D-4F72-853E-C2F11B1BFAD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830871" y="5039923"/>
            <a:ext cx="2988000" cy="18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rgbClr val="DD1D21"/>
                </a:solidFill>
              </a:rPr>
              <a:t>Have materials been secured?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A2EC8BA-5F5B-4D28-A20F-A69355E2C72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830871" y="5258759"/>
            <a:ext cx="2988000" cy="18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rgbClr val="DD1D21"/>
                </a:solidFill>
              </a:rPr>
              <a:t>Are there people contracted to perform the service?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2DBAE-3F8F-4E7A-89E2-87BF1493A6C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830871" y="5470157"/>
            <a:ext cx="2988000" cy="18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rgbClr val="DD1D21"/>
                </a:solidFill>
              </a:rPr>
              <a:t>Is the area accessible for the job?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0BED69-C677-476D-B48E-756DD74C26B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830871" y="5685274"/>
            <a:ext cx="2988000" cy="18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rgbClr val="DD1D21"/>
                </a:solidFill>
              </a:rPr>
              <a:t>Is there a clear business case for funding?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ED3ADE-15EC-4A96-BA58-8EA45E89CBF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830871" y="5900390"/>
            <a:ext cx="2988000" cy="18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76200" rIns="76200" bIns="762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rgbClr val="DD1D21"/>
                </a:solidFill>
              </a:rPr>
              <a:t>Is the initiative </a:t>
            </a:r>
            <a:r>
              <a:rPr lang="en-US" sz="1000" b="1">
                <a:solidFill>
                  <a:srgbClr val="DD1D21"/>
                </a:solidFill>
              </a:rPr>
              <a:t>in plan?</a:t>
            </a:r>
            <a:endParaRPr lang="en-US" sz="1000" b="1" dirty="0">
              <a:solidFill>
                <a:srgbClr val="DD1D2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D54E7FB-CF60-40D2-9C52-A7BC3A7C2DBD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7830871" y="5241446"/>
            <a:ext cx="3693112" cy="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FEED8F7-F177-415B-B5E0-6607CB3E4B91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7830871" y="5452333"/>
            <a:ext cx="3693112" cy="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378E3BA-291C-40DB-B4F1-F2057FCECB85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7830871" y="5667450"/>
            <a:ext cx="3693112" cy="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5707B14-3190-45CD-9CBD-B1E62A623853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7829704" y="5856410"/>
            <a:ext cx="3693112" cy="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ick 28">
            <a:extLst>
              <a:ext uri="{FF2B5EF4-FFF2-40B4-BE49-F238E27FC236}">
                <a16:creationId xmlns:a16="http://schemas.microsoft.com/office/drawing/2014/main" id="{950B6459-FBB2-49EE-BF55-35776680AD07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1033302" y="5514987"/>
            <a:ext cx="190500" cy="127000"/>
          </a:xfrm>
          <a:custGeom>
            <a:avLst/>
            <a:gdLst/>
            <a:ahLst/>
            <a:cxnLst/>
            <a:rect l="0" t="0" r="0" b="0"/>
            <a:pathLst>
              <a:path w="311469" h="204067">
                <a:moveTo>
                  <a:pt x="0" y="107403"/>
                </a:moveTo>
                <a:lnTo>
                  <a:pt x="96663" y="204066"/>
                </a:lnTo>
                <a:lnTo>
                  <a:pt x="311468" y="0"/>
                </a:lnTo>
              </a:path>
            </a:pathLst>
          </a:custGeom>
          <a:ln w="28575" cap="sq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Cross 5">
            <a:extLst>
              <a:ext uri="{FF2B5EF4-FFF2-40B4-BE49-F238E27FC236}">
                <a16:creationId xmlns:a16="http://schemas.microsoft.com/office/drawing/2014/main" id="{9E912A24-1272-41E6-995F-E97053FEFF73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11055925" y="5072503"/>
            <a:ext cx="127000" cy="127000"/>
            <a:chOff x="2667000" y="2667000"/>
            <a:chExt cx="127000" cy="127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D6C093E-63BD-4DF7-9275-8B72A82CE263}"/>
                </a:ext>
              </a:extLst>
            </p:cNvPr>
            <p:cNvCxnSpPr/>
            <p:nvPr/>
          </p:nvCxnSpPr>
          <p:spPr>
            <a:xfrm>
              <a:off x="2667000" y="2667000"/>
              <a:ext cx="127000" cy="127000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469799D-B88D-490F-AE8D-48E6C860C35D}"/>
                </a:ext>
              </a:extLst>
            </p:cNvPr>
            <p:cNvCxnSpPr/>
            <p:nvPr/>
          </p:nvCxnSpPr>
          <p:spPr>
            <a:xfrm flipH="1">
              <a:off x="2667000" y="2667000"/>
              <a:ext cx="127000" cy="127000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ick 28">
            <a:extLst>
              <a:ext uri="{FF2B5EF4-FFF2-40B4-BE49-F238E27FC236}">
                <a16:creationId xmlns:a16="http://schemas.microsoft.com/office/drawing/2014/main" id="{9AC3C9C7-C11C-40A2-871A-8719DDEC527E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11033302" y="5296308"/>
            <a:ext cx="190500" cy="127000"/>
          </a:xfrm>
          <a:custGeom>
            <a:avLst/>
            <a:gdLst/>
            <a:ahLst/>
            <a:cxnLst/>
            <a:rect l="0" t="0" r="0" b="0"/>
            <a:pathLst>
              <a:path w="311469" h="204067">
                <a:moveTo>
                  <a:pt x="0" y="107403"/>
                </a:moveTo>
                <a:lnTo>
                  <a:pt x="96663" y="204066"/>
                </a:lnTo>
                <a:lnTo>
                  <a:pt x="311468" y="0"/>
                </a:lnTo>
              </a:path>
            </a:pathLst>
          </a:custGeom>
          <a:ln w="28575" cap="sq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ick 28">
            <a:extLst>
              <a:ext uri="{FF2B5EF4-FFF2-40B4-BE49-F238E27FC236}">
                <a16:creationId xmlns:a16="http://schemas.microsoft.com/office/drawing/2014/main" id="{6946F80D-B41B-4BCE-8211-50AA5FEEF957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1033302" y="5890452"/>
            <a:ext cx="190500" cy="127000"/>
          </a:xfrm>
          <a:custGeom>
            <a:avLst/>
            <a:gdLst/>
            <a:ahLst/>
            <a:cxnLst/>
            <a:rect l="0" t="0" r="0" b="0"/>
            <a:pathLst>
              <a:path w="311469" h="204067">
                <a:moveTo>
                  <a:pt x="0" y="107403"/>
                </a:moveTo>
                <a:lnTo>
                  <a:pt x="96663" y="204066"/>
                </a:lnTo>
                <a:lnTo>
                  <a:pt x="311468" y="0"/>
                </a:lnTo>
              </a:path>
            </a:pathLst>
          </a:custGeom>
          <a:ln w="28575" cap="sq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Cross 5">
            <a:extLst>
              <a:ext uri="{FF2B5EF4-FFF2-40B4-BE49-F238E27FC236}">
                <a16:creationId xmlns:a16="http://schemas.microsoft.com/office/drawing/2014/main" id="{32C83C27-01DE-4D4C-9116-C8E7DE05DD65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>
          <a:xfrm>
            <a:off x="11055925" y="5694017"/>
            <a:ext cx="127000" cy="127000"/>
            <a:chOff x="2667000" y="2667000"/>
            <a:chExt cx="127000" cy="127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E71CD13-3C24-486C-8C0F-B38E5BD489B5}"/>
                </a:ext>
              </a:extLst>
            </p:cNvPr>
            <p:cNvCxnSpPr/>
            <p:nvPr/>
          </p:nvCxnSpPr>
          <p:spPr>
            <a:xfrm>
              <a:off x="2667000" y="2667000"/>
              <a:ext cx="127000" cy="127000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CFC971E-6B86-4E66-9E52-E105E5E97B9B}"/>
                </a:ext>
              </a:extLst>
            </p:cNvPr>
            <p:cNvCxnSpPr/>
            <p:nvPr/>
          </p:nvCxnSpPr>
          <p:spPr>
            <a:xfrm flipH="1">
              <a:off x="2667000" y="2667000"/>
              <a:ext cx="127000" cy="127000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5. Source">
            <a:extLst>
              <a:ext uri="{FF2B5EF4-FFF2-40B4-BE49-F238E27FC236}">
                <a16:creationId xmlns:a16="http://schemas.microsoft.com/office/drawing/2014/main" id="{719CA342-F22C-4EBF-A3B2-29E26E1C6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1" y="6649087"/>
            <a:ext cx="1049616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47663" indent="-347663" defTabSz="895350">
              <a:tabLst>
                <a:tab pos="346075" algn="l"/>
              </a:tabLst>
            </a:pPr>
            <a:r>
              <a:rPr lang="en-US" sz="800" baseline="0" noProof="0" dirty="0">
                <a:solidFill>
                  <a:schemeClr val="tx1"/>
                </a:solidFill>
                <a:latin typeface="+mn-lt"/>
              </a:rPr>
              <a:t>Source: Production Clinic Workshop West Asset, Team analysis</a:t>
            </a:r>
          </a:p>
        </p:txBody>
      </p:sp>
    </p:spTree>
    <p:extLst>
      <p:ext uri="{BB962C8B-B14F-4D97-AF65-F5344CB8AC3E}">
        <p14:creationId xmlns:p14="http://schemas.microsoft.com/office/powerpoint/2010/main" val="626086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ACCENT" val="4"/>
  <p:tag name="LINE" val="2"/>
  <p:tag name="MTFACCENT" val="Accent6"/>
  <p:tag name="ISNEWSLIDENUMBER" val="True"/>
  <p:tag name="PREVIOUSNAME" val="C:\Users\Nigel Elson\Box Sync\Nigeria - FFtF 2017\Phase 3 - BUP\1. Workshop material\20170718 Maintenance_ 1. workshop material_Presented.pptx"/>
  <p:tag name="MTBTACCENT" val="Text2"/>
  <p:tag name="THINKCELLPRESENTATIONDONOTDELETE" val="&lt;?xml version=&quot;1.0&quot; encoding=&quot;UTF-16&quot; standalone=&quot;yes&quot;?&gt;&lt;root reqver=&quot;25060&quot;&gt;&lt;version val=&quot;278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1 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2&quot;/&gt;&lt;end val=&quot;2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2&quot;&gt;&lt;elem m_fUsage=&quot;6.86189403910000095266E+00&quot;&gt;&lt;m_msothmcolidx val=&quot;0&quot;/&gt;&lt;m_rgb r=&quot;DD&quot; g=&quot;B7&quot; b=&quot;04&quot;/&gt;&lt;m_nBrightness endver=&quot;26206&quot; val=&quot;0&quot;/&gt;&lt;/elem&gt;&lt;elem m_fUsage=&quot;3.13810596090000171188E-01&quot;&gt;&lt;m_msothmcolidx val=&quot;0&quot;/&gt;&lt;m_rgb r=&quot;AF&quot; g=&quot;C3&quot; b=&quot;FF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umwUTPSsCADQqLdk_LZ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501951810206264"/>
  <p:tag name="LEFT" val="616.604"/>
  <p:tag name="WIDTH" val="135.3981"/>
  <p:tag name="TOP" val="407.511"/>
  <p:tag name="HEIGH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501951810206264"/>
  <p:tag name="LEFT" val="616.604"/>
  <p:tag name="WIDTH" val="135.3981"/>
  <p:tag name="TOP" val="417.2048"/>
  <p:tag name="HEIGH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501951810206264"/>
  <p:tag name="LEFT" val="616.604"/>
  <p:tag name="WIDTH" val="135.3981"/>
  <p:tag name="TOP" val="426.8985"/>
  <p:tag name="HEIGHT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501951810206264"/>
  <p:tag name="LEFT" val="616.604"/>
  <p:tag name="WIDTH" val="135.3981"/>
  <p:tag name="TOP" val="436.5923"/>
  <p:tag name="HEIGH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501951810206264"/>
  <p:tag name="LEFT" val="616.604"/>
  <p:tag name="WIDTH" val="135.3981"/>
  <p:tag name="TOP" val="446.286"/>
  <p:tag name="HEIGHT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,5019518102062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,50195181020626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,50195181020626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,50195181020626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ros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ros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Shell_CF_RDS598</Template>
  <TotalTime>40601</TotalTime>
  <Words>423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Arial Unicode MS</vt:lpstr>
      <vt:lpstr>Calibri</vt:lpstr>
      <vt:lpstr>Futura Bold</vt:lpstr>
      <vt:lpstr>Futura Medium</vt:lpstr>
      <vt:lpstr>Shell_CF_RDS598</vt:lpstr>
      <vt:lpstr>think-cell Slide</vt:lpstr>
      <vt:lpstr>Commission Well Test Systems at Tunu Node To Accelerate Ramp-Up of Production and Support Start-up of AG Facilities By September 2019 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document</dc:title>
  <dc:creator>D Srinithi</dc:creator>
  <cp:lastModifiedBy>Odega, Israel SPDC-UPO/G/UW</cp:lastModifiedBy>
  <cp:revision>2944</cp:revision>
  <cp:lastPrinted>2019-07-04T06:42:17Z</cp:lastPrinted>
  <dcterms:created xsi:type="dcterms:W3CDTF">2017-02-16T04:02:31Z</dcterms:created>
  <dcterms:modified xsi:type="dcterms:W3CDTF">2019-07-17T12:38:01Z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VGCompatibilityCheck Run By">
    <vt:lpwstr>Chandrasekar N</vt:lpwstr>
  </property>
  <property fmtid="{D5CDD505-2E9C-101B-9397-08002B2CF9AE}" pid="12" name="VGCompatibilityCheck Run On ">
    <vt:lpwstr>7/28/2016 11:54:17 PM</vt:lpwstr>
  </property>
</Properties>
</file>