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01" r:id="rId6"/>
    <p:sldMasterId id="2147483725" r:id="rId7"/>
  </p:sldMasterIdLst>
  <p:notesMasterIdLst>
    <p:notesMasterId r:id="rId18"/>
  </p:notesMasterIdLst>
  <p:handoutMasterIdLst>
    <p:handoutMasterId r:id="rId19"/>
  </p:handoutMasterIdLst>
  <p:sldIdLst>
    <p:sldId id="2648" r:id="rId8"/>
    <p:sldId id="2651" r:id="rId9"/>
    <p:sldId id="2655" r:id="rId10"/>
    <p:sldId id="20705" r:id="rId11"/>
    <p:sldId id="2654" r:id="rId12"/>
    <p:sldId id="20706" r:id="rId13"/>
    <p:sldId id="580" r:id="rId14"/>
    <p:sldId id="581" r:id="rId15"/>
    <p:sldId id="20704" r:id="rId16"/>
    <p:sldId id="293" r:id="rId17"/>
  </p:sldIdLst>
  <p:sldSz cx="12192000" cy="6858000"/>
  <p:notesSz cx="6797675" cy="9928225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Futura" panose="020B0604020202020204" charset="0"/>
      <p:regular r:id="rId24"/>
      <p:bold r:id="rId25"/>
      <p:italic r:id="rId26"/>
      <p:boldItalic r:id="rId27"/>
    </p:embeddedFont>
    <p:embeddedFont>
      <p:font typeface="Futura Bold" panose="00000900000000000000" pitchFamily="2" charset="0"/>
      <p:regular r:id="rId28"/>
      <p:boldItalic r:id="rId29"/>
    </p:embeddedFont>
    <p:embeddedFont>
      <p:font typeface="Futura Medium" panose="00000400000000000000" pitchFamily="2" charset="0"/>
      <p:regular r:id="rId30"/>
      <p:bold r:id="rId31"/>
      <p:italic r:id="rId32"/>
      <p:boldItalic r:id="rId33"/>
    </p:embeddedFont>
  </p:embeddedFontLst>
  <p:defaultTextStyle>
    <a:defPPr>
      <a:defRPr lang="en-US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34" userDrawn="1">
          <p15:clr>
            <a:srgbClr val="A4A3A4"/>
          </p15:clr>
        </p15:guide>
        <p15:guide id="2" pos="1990" userDrawn="1">
          <p15:clr>
            <a:srgbClr val="A4A3A4"/>
          </p15:clr>
        </p15:guide>
        <p15:guide id="3" orient="horz" pos="3127" userDrawn="1">
          <p15:clr>
            <a:srgbClr val="A4A3A4"/>
          </p15:clr>
        </p15:guide>
        <p15:guide id="4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5610"/>
    <a:srgbClr val="008000"/>
    <a:srgbClr val="027E78"/>
    <a:srgbClr val="008068"/>
    <a:srgbClr val="01FFCF"/>
    <a:srgbClr val="0000CC"/>
    <a:srgbClr val="66B492"/>
    <a:srgbClr val="004EAC"/>
    <a:srgbClr val="339B6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248" autoAdjust="0"/>
    <p:restoredTop sz="93817" autoAdjust="0"/>
  </p:normalViewPr>
  <p:slideViewPr>
    <p:cSldViewPr snapToGrid="0" showGuides="1">
      <p:cViewPr varScale="1">
        <p:scale>
          <a:sx n="110" d="100"/>
          <a:sy n="110" d="100"/>
        </p:scale>
        <p:origin x="306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64" d="100"/>
          <a:sy n="64" d="100"/>
        </p:scale>
        <p:origin x="2160" y="72"/>
      </p:cViewPr>
      <p:guideLst>
        <p:guide orient="horz" pos="3234"/>
        <p:guide pos="1990"/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7.fntdata"/><Relationship Id="rId3" Type="http://schemas.openxmlformats.org/officeDocument/2006/relationships/customXml" Target="../customXml/item3.xml"/><Relationship Id="rId21" Type="http://schemas.openxmlformats.org/officeDocument/2006/relationships/font" Target="fonts/font2.fntdata"/><Relationship Id="rId34" Type="http://schemas.openxmlformats.org/officeDocument/2006/relationships/presProps" Target="presProps.xml"/><Relationship Id="rId7" Type="http://schemas.openxmlformats.org/officeDocument/2006/relationships/slideMaster" Target="slideMasters/slideMaster2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4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tableStyles" Target="tableStyles.xml"/><Relationship Id="rId5" Type="http://schemas.openxmlformats.org/officeDocument/2006/relationships/customXml" Target="../customXml/item5.xml"/><Relationship Id="rId15" Type="http://schemas.openxmlformats.org/officeDocument/2006/relationships/slide" Target="slides/slide8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theme" Target="theme/theme1.xml"/><Relationship Id="rId10" Type="http://schemas.openxmlformats.org/officeDocument/2006/relationships/slide" Target="slides/slide3.xml"/><Relationship Id="rId19" Type="http://schemas.openxmlformats.org/officeDocument/2006/relationships/handoutMaster" Target="handoutMasters/handoutMaster1.xml"/><Relationship Id="rId31" Type="http://schemas.openxmlformats.org/officeDocument/2006/relationships/font" Target="fonts/font12.fntdata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E8A930-FB3A-4EA2-9C07-B8C984D3F2A6}" type="doc">
      <dgm:prSet loTypeId="urn:microsoft.com/office/officeart/2009/3/layout/StepU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935A248-32F1-4F45-B825-D1B9FEE136E4}">
      <dgm:prSet phldrT="[Text]" custT="1"/>
      <dgm:spPr/>
      <dgm:t>
        <a:bodyPr/>
        <a:lstStyle/>
        <a:p>
          <a:r>
            <a:rPr lang="en-US" sz="1800" dirty="0">
              <a:solidFill>
                <a:srgbClr val="FF0000"/>
              </a:solidFill>
            </a:rPr>
            <a:t>- FOT Export line sabotage</a:t>
          </a:r>
        </a:p>
        <a:p>
          <a:r>
            <a:rPr lang="en-US" sz="1800" dirty="0">
              <a:solidFill>
                <a:srgbClr val="FF0000"/>
              </a:solidFill>
            </a:rPr>
            <a:t>- TRP leak</a:t>
          </a:r>
        </a:p>
        <a:p>
          <a:r>
            <a:rPr lang="en-US" sz="1800" dirty="0"/>
            <a:t>- 1-0-1 &amp; Must Wins</a:t>
          </a:r>
        </a:p>
        <a:p>
          <a:r>
            <a:rPr lang="en-US" sz="1800" dirty="0"/>
            <a:t>- Safety Leadership/Boost</a:t>
          </a:r>
        </a:p>
        <a:p>
          <a:endParaRPr lang="en-US" sz="1800" dirty="0"/>
        </a:p>
        <a:p>
          <a:endParaRPr lang="en-US" sz="1800" dirty="0"/>
        </a:p>
      </dgm:t>
    </dgm:pt>
    <dgm:pt modelId="{46BE2240-E8F2-40AF-84C0-54BE3D13AEF7}" type="parTrans" cxnId="{1A5E6963-BF8A-404E-9687-66A8E3818F48}">
      <dgm:prSet/>
      <dgm:spPr/>
      <dgm:t>
        <a:bodyPr/>
        <a:lstStyle/>
        <a:p>
          <a:endParaRPr lang="en-US" sz="1600"/>
        </a:p>
      </dgm:t>
    </dgm:pt>
    <dgm:pt modelId="{0C91000A-14B0-4D70-A9F1-27490F8ECD89}" type="sibTrans" cxnId="{1A5E6963-BF8A-404E-9687-66A8E3818F48}">
      <dgm:prSet/>
      <dgm:spPr/>
      <dgm:t>
        <a:bodyPr/>
        <a:lstStyle/>
        <a:p>
          <a:endParaRPr lang="en-US" sz="1600"/>
        </a:p>
      </dgm:t>
    </dgm:pt>
    <dgm:pt modelId="{7C95C3C1-573E-4085-A804-2F0352B15048}">
      <dgm:prSet phldrT="[Text]" custT="1"/>
      <dgm:spPr/>
      <dgm:t>
        <a:bodyPr/>
        <a:lstStyle/>
        <a:p>
          <a:pPr marL="0"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- 1-0-1 &amp; Must Wins</a:t>
          </a:r>
        </a:p>
        <a:p>
          <a:pPr marL="0"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- Back to Basics</a:t>
          </a:r>
        </a:p>
        <a:p>
          <a:pPr marL="0"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- Bad Actor &amp; Vulnerabilities</a:t>
          </a:r>
        </a:p>
        <a:p>
          <a:pPr marL="0"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- Task Zero / </a:t>
          </a:r>
          <a:r>
            <a:rPr lang="en-US" sz="1800" kern="1200" dirty="0">
              <a:solidFill>
                <a:srgbClr val="FF0000"/>
              </a:solidFill>
            </a:rPr>
            <a:t>TRP /TEP leaks</a:t>
          </a:r>
        </a:p>
        <a:p>
          <a:pPr marL="0"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FF0000"/>
              </a:solidFill>
            </a:rPr>
            <a:t>- Projects - FYIP/SSAGS/ESCB</a:t>
          </a:r>
        </a:p>
        <a:p>
          <a:pPr marL="0"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FF0000"/>
              </a:solidFill>
            </a:rPr>
            <a:t>- EA FOD</a:t>
          </a:r>
        </a:p>
        <a:p>
          <a:pPr marL="0"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- </a:t>
          </a:r>
          <a:r>
            <a:rPr lang="en-US" sz="1800" kern="1200" dirty="0">
              <a:solidFill>
                <a:srgbClr val="FF0000"/>
              </a:solidFill>
            </a:rPr>
            <a:t>Corrosion Mgt. – Estuary B/Lines</a:t>
          </a:r>
        </a:p>
        <a:p>
          <a:pPr marL="0"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FF0000"/>
              </a:solidFill>
            </a:rPr>
            <a:t>- </a:t>
          </a:r>
          <a:r>
            <a:rPr lang="en-US" sz="1800" kern="1200" dirty="0">
              <a:solidFill>
                <a:srgbClr val="FF0000"/>
              </a:solidFill>
              <a:latin typeface="Futura Medium"/>
              <a:ea typeface="+mn-ea"/>
              <a:cs typeface="+mn-cs"/>
            </a:rPr>
            <a:t>Well Integrity (Red Wells)</a:t>
          </a:r>
        </a:p>
        <a:p>
          <a:pPr marL="0"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FF0000"/>
              </a:solidFill>
              <a:latin typeface="Futura Medium"/>
              <a:ea typeface="+mn-ea"/>
              <a:cs typeface="+mn-cs"/>
            </a:rPr>
            <a:t>- EA </a:t>
          </a:r>
          <a:r>
            <a:rPr lang="en-US" sz="1800" kern="1200" dirty="0" err="1">
              <a:solidFill>
                <a:srgbClr val="FF0000"/>
              </a:solidFill>
              <a:latin typeface="Futura Medium"/>
              <a:ea typeface="+mn-ea"/>
              <a:cs typeface="+mn-cs"/>
            </a:rPr>
            <a:t>Symp</a:t>
          </a:r>
          <a:r>
            <a:rPr lang="en-US" sz="1800" kern="1200" dirty="0">
              <a:solidFill>
                <a:srgbClr val="FF0000"/>
              </a:solidFill>
              <a:latin typeface="Futura Medium"/>
              <a:ea typeface="+mn-ea"/>
              <a:cs typeface="+mn-cs"/>
            </a:rPr>
            <a:t> leg repairs</a:t>
          </a:r>
        </a:p>
        <a:p>
          <a:pPr marL="0"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FF0000"/>
              </a:solidFill>
              <a:latin typeface="Futura Medium"/>
              <a:ea typeface="+mn-ea"/>
              <a:cs typeface="+mn-cs"/>
            </a:rPr>
            <a:t>-12 </a:t>
          </a:r>
          <a:r>
            <a:rPr lang="en-US" sz="1800" kern="1200" dirty="0" err="1">
              <a:solidFill>
                <a:srgbClr val="FF0000"/>
              </a:solidFill>
              <a:latin typeface="Futura Medium"/>
              <a:ea typeface="+mn-ea"/>
              <a:cs typeface="+mn-cs"/>
            </a:rPr>
            <a:t>Forcados</a:t>
          </a:r>
          <a:r>
            <a:rPr lang="en-US" sz="1800" kern="1200" dirty="0">
              <a:solidFill>
                <a:srgbClr val="FF0000"/>
              </a:solidFill>
              <a:latin typeface="Futura Medium"/>
              <a:ea typeface="+mn-ea"/>
              <a:cs typeface="+mn-cs"/>
            </a:rPr>
            <a:t> W/o wells</a:t>
          </a:r>
        </a:p>
        <a:p>
          <a:pPr marL="0"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FF0000"/>
              </a:solidFill>
              <a:latin typeface="Futura Medium"/>
              <a:ea typeface="+mn-ea"/>
              <a:cs typeface="+mn-cs"/>
            </a:rPr>
            <a:t>- </a:t>
          </a:r>
          <a:r>
            <a:rPr lang="en-US" sz="1800" kern="1200" dirty="0" err="1">
              <a:solidFill>
                <a:srgbClr val="FF0000"/>
              </a:solidFill>
              <a:latin typeface="Futura Medium"/>
              <a:ea typeface="+mn-ea"/>
              <a:cs typeface="+mn-cs"/>
            </a:rPr>
            <a:t>Otumara</a:t>
          </a:r>
          <a:r>
            <a:rPr lang="en-US" sz="1800" kern="1200" dirty="0">
              <a:solidFill>
                <a:srgbClr val="FF0000"/>
              </a:solidFill>
              <a:latin typeface="Futura Medium"/>
              <a:ea typeface="+mn-ea"/>
              <a:cs typeface="+mn-cs"/>
            </a:rPr>
            <a:t> Compressor Reliability</a:t>
          </a:r>
        </a:p>
      </dgm:t>
    </dgm:pt>
    <dgm:pt modelId="{8DA0444D-750D-4DBA-AC91-57A9FE133D5B}" type="parTrans" cxnId="{B0948573-6B61-4D17-8A6D-5F8A1CBE9D6F}">
      <dgm:prSet/>
      <dgm:spPr/>
      <dgm:t>
        <a:bodyPr/>
        <a:lstStyle/>
        <a:p>
          <a:endParaRPr lang="en-US" sz="1600"/>
        </a:p>
      </dgm:t>
    </dgm:pt>
    <dgm:pt modelId="{8CAF7733-F864-44BA-9A55-FF3A571820F9}" type="sibTrans" cxnId="{B0948573-6B61-4D17-8A6D-5F8A1CBE9D6F}">
      <dgm:prSet/>
      <dgm:spPr/>
      <dgm:t>
        <a:bodyPr/>
        <a:lstStyle/>
        <a:p>
          <a:endParaRPr lang="en-US" sz="1600"/>
        </a:p>
      </dgm:t>
    </dgm:pt>
    <dgm:pt modelId="{77FB6DC4-EB13-4CDB-8642-668225F946FE}">
      <dgm:prSet phldrT="[Text]" custT="1"/>
      <dgm:spPr/>
      <dgm:t>
        <a:bodyPr/>
        <a:lstStyle/>
        <a:p>
          <a:r>
            <a:rPr lang="en-US" sz="1800" dirty="0"/>
            <a:t>- 1-0-1 &amp; Must Wins</a:t>
          </a:r>
        </a:p>
        <a:p>
          <a:r>
            <a:rPr lang="en-US" sz="1800" dirty="0"/>
            <a:t>- TRP Availability/Task Zero </a:t>
          </a:r>
        </a:p>
        <a:p>
          <a:r>
            <a:rPr lang="en-US" sz="1800" dirty="0"/>
            <a:t>- FYIP Step 1C (12) Wells</a:t>
          </a:r>
        </a:p>
        <a:p>
          <a:r>
            <a:rPr lang="en-US" sz="1800" dirty="0"/>
            <a:t>- SSAGS step 2 (6 </a:t>
          </a:r>
          <a:r>
            <a:rPr lang="en-US" sz="1800" dirty="0" err="1"/>
            <a:t>Tunu</a:t>
          </a:r>
          <a:r>
            <a:rPr lang="en-US" sz="1800" dirty="0"/>
            <a:t>) Wells</a:t>
          </a:r>
        </a:p>
        <a:p>
          <a:r>
            <a:rPr lang="en-US" sz="1800" dirty="0"/>
            <a:t>- FYIP/SSAGS/ESCB-NGC</a:t>
          </a:r>
        </a:p>
        <a:p>
          <a:r>
            <a:rPr lang="en-US" sz="1800" dirty="0"/>
            <a:t>- EA FOD</a:t>
          </a:r>
        </a:p>
        <a:p>
          <a:r>
            <a:rPr lang="en-US" sz="1800" dirty="0"/>
            <a:t>- Firm </a:t>
          </a:r>
          <a:r>
            <a:rPr lang="en-US" sz="1800" dirty="0" err="1"/>
            <a:t>Domgas</a:t>
          </a:r>
          <a:r>
            <a:rPr lang="en-US" sz="1800" dirty="0"/>
            <a:t> sales agreement</a:t>
          </a:r>
        </a:p>
        <a:p>
          <a:r>
            <a:rPr lang="en-US" sz="1800" dirty="0"/>
            <a:t>- </a:t>
          </a:r>
          <a:r>
            <a:rPr lang="en-US" sz="1800" dirty="0" err="1"/>
            <a:t>Otumara</a:t>
          </a:r>
          <a:r>
            <a:rPr lang="en-US" sz="1800" dirty="0"/>
            <a:t> Opt./</a:t>
          </a:r>
          <a:r>
            <a:rPr lang="en-US" sz="1800" dirty="0" err="1"/>
            <a:t>Compr</a:t>
          </a:r>
          <a:r>
            <a:rPr lang="en-US" sz="1800" dirty="0"/>
            <a:t>. </a:t>
          </a:r>
          <a:r>
            <a:rPr lang="en-US" sz="1800" dirty="0" err="1"/>
            <a:t>Reliab</a:t>
          </a:r>
          <a:r>
            <a:rPr lang="en-US" sz="1800" dirty="0"/>
            <a:t>. </a:t>
          </a:r>
        </a:p>
        <a:p>
          <a:r>
            <a:rPr lang="en-US" sz="1800" dirty="0"/>
            <a:t>- Sand Management</a:t>
          </a:r>
        </a:p>
        <a:p>
          <a:r>
            <a:rPr lang="en-US" sz="1800" dirty="0"/>
            <a:t>- Corrosion Management</a:t>
          </a:r>
        </a:p>
        <a:p>
          <a:r>
            <a:rPr lang="en-US" sz="1800" dirty="0"/>
            <a:t>- Well Integrity (Red Wells)</a:t>
          </a:r>
        </a:p>
        <a:p>
          <a:r>
            <a:rPr lang="en-US" sz="1800" dirty="0"/>
            <a:t>- FOT power supply to N/Bank </a:t>
          </a:r>
        </a:p>
        <a:p>
          <a:r>
            <a:rPr lang="en-US" sz="1800" dirty="0"/>
            <a:t>- HA/HI – Post DG3</a:t>
          </a:r>
        </a:p>
        <a:p>
          <a:endParaRPr lang="en-US" sz="1800" dirty="0"/>
        </a:p>
        <a:p>
          <a:endParaRPr lang="en-US" sz="1800" dirty="0"/>
        </a:p>
      </dgm:t>
    </dgm:pt>
    <dgm:pt modelId="{3A834B7F-9D19-4559-BBA6-8385162B3441}" type="sibTrans" cxnId="{9CCCC949-21F5-468A-A9CE-119FF6A35072}">
      <dgm:prSet/>
      <dgm:spPr/>
      <dgm:t>
        <a:bodyPr/>
        <a:lstStyle/>
        <a:p>
          <a:endParaRPr lang="en-US" sz="1600"/>
        </a:p>
      </dgm:t>
    </dgm:pt>
    <dgm:pt modelId="{338D8C79-FC14-4DDC-BAEB-6A62987FF6B6}" type="parTrans" cxnId="{9CCCC949-21F5-468A-A9CE-119FF6A35072}">
      <dgm:prSet/>
      <dgm:spPr/>
      <dgm:t>
        <a:bodyPr/>
        <a:lstStyle/>
        <a:p>
          <a:endParaRPr lang="en-US" sz="1600"/>
        </a:p>
      </dgm:t>
    </dgm:pt>
    <dgm:pt modelId="{E0971990-6066-4632-857C-10FCABD4CAB9}" type="pres">
      <dgm:prSet presAssocID="{50E8A930-FB3A-4EA2-9C07-B8C984D3F2A6}" presName="rootnode" presStyleCnt="0">
        <dgm:presLayoutVars>
          <dgm:chMax/>
          <dgm:chPref/>
          <dgm:dir/>
          <dgm:animLvl val="lvl"/>
        </dgm:presLayoutVars>
      </dgm:prSet>
      <dgm:spPr/>
    </dgm:pt>
    <dgm:pt modelId="{A97FDC9C-C2CB-408D-9C75-68D1D8DFC76B}" type="pres">
      <dgm:prSet presAssocID="{6935A248-32F1-4F45-B825-D1B9FEE136E4}" presName="composite" presStyleCnt="0"/>
      <dgm:spPr/>
    </dgm:pt>
    <dgm:pt modelId="{6A029AE2-736E-4322-9DBE-3568D95A50D4}" type="pres">
      <dgm:prSet presAssocID="{6935A248-32F1-4F45-B825-D1B9FEE136E4}" presName="LShape" presStyleLbl="alignNode1" presStyleIdx="0" presStyleCnt="5" custLinFactNeighborX="-1117" custLinFactNeighborY="3454"/>
      <dgm:spPr>
        <a:solidFill>
          <a:srgbClr val="FF0000"/>
        </a:solidFill>
        <a:ln>
          <a:noFill/>
        </a:ln>
      </dgm:spPr>
    </dgm:pt>
    <dgm:pt modelId="{8C16AB36-B2B1-47D8-9BF7-132CFD422BE0}" type="pres">
      <dgm:prSet presAssocID="{6935A248-32F1-4F45-B825-D1B9FEE136E4}" presName="ParentText" presStyleLbl="revTx" presStyleIdx="0" presStyleCnt="3" custScaleX="96490" custScaleY="87516" custLinFactNeighborX="-3362" custLinFactNeighborY="-3672">
        <dgm:presLayoutVars>
          <dgm:chMax val="0"/>
          <dgm:chPref val="0"/>
          <dgm:bulletEnabled val="1"/>
        </dgm:presLayoutVars>
      </dgm:prSet>
      <dgm:spPr/>
    </dgm:pt>
    <dgm:pt modelId="{3758892B-D7D3-41CF-ADD1-165946E8574E}" type="pres">
      <dgm:prSet presAssocID="{6935A248-32F1-4F45-B825-D1B9FEE136E4}" presName="Triangle" presStyleLbl="alignNode1" presStyleIdx="1" presStyleCnt="5"/>
      <dgm:spPr/>
    </dgm:pt>
    <dgm:pt modelId="{1DE99A5F-7F40-4910-B618-C38BFC14D384}" type="pres">
      <dgm:prSet presAssocID="{0C91000A-14B0-4D70-A9F1-27490F8ECD89}" presName="sibTrans" presStyleCnt="0"/>
      <dgm:spPr/>
    </dgm:pt>
    <dgm:pt modelId="{A97466F2-7A5C-4776-A44C-5F2365593E5B}" type="pres">
      <dgm:prSet presAssocID="{0C91000A-14B0-4D70-A9F1-27490F8ECD89}" presName="space" presStyleCnt="0"/>
      <dgm:spPr/>
    </dgm:pt>
    <dgm:pt modelId="{998CA4FD-8F27-4179-AA95-97377DB76299}" type="pres">
      <dgm:prSet presAssocID="{7C95C3C1-573E-4085-A804-2F0352B15048}" presName="composite" presStyleCnt="0"/>
      <dgm:spPr/>
    </dgm:pt>
    <dgm:pt modelId="{21154D61-1593-4B87-8DFF-CF1738548075}" type="pres">
      <dgm:prSet presAssocID="{7C95C3C1-573E-4085-A804-2F0352B15048}" presName="LShape" presStyleLbl="alignNode1" presStyleIdx="2" presStyleCnt="5" custLinFactNeighborY="0"/>
      <dgm:spPr>
        <a:ln>
          <a:noFill/>
        </a:ln>
      </dgm:spPr>
    </dgm:pt>
    <dgm:pt modelId="{9BD4CDB9-CD9E-4B6A-B58E-67CC2537C625}" type="pres">
      <dgm:prSet presAssocID="{7C95C3C1-573E-4085-A804-2F0352B15048}" presName="ParentText" presStyleLbl="revTx" presStyleIdx="1" presStyleCnt="3" custScaleX="117310" custLinFactNeighborX="7296" custLinFactNeighborY="-535">
        <dgm:presLayoutVars>
          <dgm:chMax val="0"/>
          <dgm:chPref val="0"/>
          <dgm:bulletEnabled val="1"/>
        </dgm:presLayoutVars>
      </dgm:prSet>
      <dgm:spPr/>
    </dgm:pt>
    <dgm:pt modelId="{104B49CD-12F5-4E33-8917-CBD52D5DE932}" type="pres">
      <dgm:prSet presAssocID="{7C95C3C1-573E-4085-A804-2F0352B15048}" presName="Triangle" presStyleLbl="alignNode1" presStyleIdx="3" presStyleCnt="5"/>
      <dgm:spPr/>
    </dgm:pt>
    <dgm:pt modelId="{C21C44BF-867C-4DE2-A855-6B2B7642F474}" type="pres">
      <dgm:prSet presAssocID="{8CAF7733-F864-44BA-9A55-FF3A571820F9}" presName="sibTrans" presStyleCnt="0"/>
      <dgm:spPr/>
    </dgm:pt>
    <dgm:pt modelId="{00A97B43-3F63-4BFC-AF4B-D850D139B6C9}" type="pres">
      <dgm:prSet presAssocID="{8CAF7733-F864-44BA-9A55-FF3A571820F9}" presName="space" presStyleCnt="0"/>
      <dgm:spPr/>
    </dgm:pt>
    <dgm:pt modelId="{FD310BC4-55F0-4790-B31F-9126D94C0FE2}" type="pres">
      <dgm:prSet presAssocID="{77FB6DC4-EB13-4CDB-8642-668225F946FE}" presName="composite" presStyleCnt="0"/>
      <dgm:spPr/>
    </dgm:pt>
    <dgm:pt modelId="{BEA3AFA4-2126-4150-80D1-D0FF0ABF02A4}" type="pres">
      <dgm:prSet presAssocID="{77FB6DC4-EB13-4CDB-8642-668225F946FE}" presName="LShape" presStyleLbl="alignNode1" presStyleIdx="4" presStyleCnt="5" custLinFactNeighborY="0"/>
      <dgm:spPr>
        <a:solidFill>
          <a:srgbClr val="FF0000"/>
        </a:solidFill>
        <a:ln>
          <a:noFill/>
        </a:ln>
      </dgm:spPr>
    </dgm:pt>
    <dgm:pt modelId="{9A73F6E9-07EE-4C81-AC66-E65E4973CF7C}" type="pres">
      <dgm:prSet presAssocID="{77FB6DC4-EB13-4CDB-8642-668225F946FE}" presName="ParentText" presStyleLbl="revTx" presStyleIdx="2" presStyleCnt="3" custScaleX="108530" custScaleY="98562" custLinFactNeighborX="2342" custLinFactNeighborY="199">
        <dgm:presLayoutVars>
          <dgm:chMax val="0"/>
          <dgm:chPref val="0"/>
          <dgm:bulletEnabled val="1"/>
        </dgm:presLayoutVars>
      </dgm:prSet>
      <dgm:spPr/>
    </dgm:pt>
  </dgm:ptLst>
  <dgm:cxnLst>
    <dgm:cxn modelId="{1A5E6963-BF8A-404E-9687-66A8E3818F48}" srcId="{50E8A930-FB3A-4EA2-9C07-B8C984D3F2A6}" destId="{6935A248-32F1-4F45-B825-D1B9FEE136E4}" srcOrd="0" destOrd="0" parTransId="{46BE2240-E8F2-40AF-84C0-54BE3D13AEF7}" sibTransId="{0C91000A-14B0-4D70-A9F1-27490F8ECD89}"/>
    <dgm:cxn modelId="{9CCCC949-21F5-468A-A9CE-119FF6A35072}" srcId="{50E8A930-FB3A-4EA2-9C07-B8C984D3F2A6}" destId="{77FB6DC4-EB13-4CDB-8642-668225F946FE}" srcOrd="2" destOrd="0" parTransId="{338D8C79-FC14-4DDC-BAEB-6A62987FF6B6}" sibTransId="{3A834B7F-9D19-4559-BBA6-8385162B3441}"/>
    <dgm:cxn modelId="{23DDA86C-A81B-4B5D-A74E-E6C0ACC74E0D}" type="presOf" srcId="{50E8A930-FB3A-4EA2-9C07-B8C984D3F2A6}" destId="{E0971990-6066-4632-857C-10FCABD4CAB9}" srcOrd="0" destOrd="0" presId="urn:microsoft.com/office/officeart/2009/3/layout/StepUpProcess"/>
    <dgm:cxn modelId="{B0948573-6B61-4D17-8A6D-5F8A1CBE9D6F}" srcId="{50E8A930-FB3A-4EA2-9C07-B8C984D3F2A6}" destId="{7C95C3C1-573E-4085-A804-2F0352B15048}" srcOrd="1" destOrd="0" parTransId="{8DA0444D-750D-4DBA-AC91-57A9FE133D5B}" sibTransId="{8CAF7733-F864-44BA-9A55-FF3A571820F9}"/>
    <dgm:cxn modelId="{9BC8C95A-7991-4AA3-95D7-6C241ACFB401}" type="presOf" srcId="{6935A248-32F1-4F45-B825-D1B9FEE136E4}" destId="{8C16AB36-B2B1-47D8-9BF7-132CFD422BE0}" srcOrd="0" destOrd="0" presId="urn:microsoft.com/office/officeart/2009/3/layout/StepUpProcess"/>
    <dgm:cxn modelId="{ED9B92F8-673B-4034-8C30-2A9006746D43}" type="presOf" srcId="{7C95C3C1-573E-4085-A804-2F0352B15048}" destId="{9BD4CDB9-CD9E-4B6A-B58E-67CC2537C625}" srcOrd="0" destOrd="0" presId="urn:microsoft.com/office/officeart/2009/3/layout/StepUpProcess"/>
    <dgm:cxn modelId="{F94A61FC-95FD-4A3B-8BBB-F66AB48B51FC}" type="presOf" srcId="{77FB6DC4-EB13-4CDB-8642-668225F946FE}" destId="{9A73F6E9-07EE-4C81-AC66-E65E4973CF7C}" srcOrd="0" destOrd="0" presId="urn:microsoft.com/office/officeart/2009/3/layout/StepUpProcess"/>
    <dgm:cxn modelId="{DF3F1B87-CB0C-4884-BFE9-12DD127393E2}" type="presParOf" srcId="{E0971990-6066-4632-857C-10FCABD4CAB9}" destId="{A97FDC9C-C2CB-408D-9C75-68D1D8DFC76B}" srcOrd="0" destOrd="0" presId="urn:microsoft.com/office/officeart/2009/3/layout/StepUpProcess"/>
    <dgm:cxn modelId="{EB6DE66D-482E-4DE1-9D0F-7EDDF3D6C3AD}" type="presParOf" srcId="{A97FDC9C-C2CB-408D-9C75-68D1D8DFC76B}" destId="{6A029AE2-736E-4322-9DBE-3568D95A50D4}" srcOrd="0" destOrd="0" presId="urn:microsoft.com/office/officeart/2009/3/layout/StepUpProcess"/>
    <dgm:cxn modelId="{908B35DB-E8BC-4001-91AF-CB83AADD79C0}" type="presParOf" srcId="{A97FDC9C-C2CB-408D-9C75-68D1D8DFC76B}" destId="{8C16AB36-B2B1-47D8-9BF7-132CFD422BE0}" srcOrd="1" destOrd="0" presId="urn:microsoft.com/office/officeart/2009/3/layout/StepUpProcess"/>
    <dgm:cxn modelId="{5F429DC7-8FD7-4259-9190-9E9F37BDE713}" type="presParOf" srcId="{A97FDC9C-C2CB-408D-9C75-68D1D8DFC76B}" destId="{3758892B-D7D3-41CF-ADD1-165946E8574E}" srcOrd="2" destOrd="0" presId="urn:microsoft.com/office/officeart/2009/3/layout/StepUpProcess"/>
    <dgm:cxn modelId="{E4198161-1D9E-45B9-A084-6F343597FB20}" type="presParOf" srcId="{E0971990-6066-4632-857C-10FCABD4CAB9}" destId="{1DE99A5F-7F40-4910-B618-C38BFC14D384}" srcOrd="1" destOrd="0" presId="urn:microsoft.com/office/officeart/2009/3/layout/StepUpProcess"/>
    <dgm:cxn modelId="{5B42D4DA-3538-47C3-9975-92E8A3024D40}" type="presParOf" srcId="{1DE99A5F-7F40-4910-B618-C38BFC14D384}" destId="{A97466F2-7A5C-4776-A44C-5F2365593E5B}" srcOrd="0" destOrd="0" presId="urn:microsoft.com/office/officeart/2009/3/layout/StepUpProcess"/>
    <dgm:cxn modelId="{E6A558A6-3294-4FB2-9DF0-C85C2E39E789}" type="presParOf" srcId="{E0971990-6066-4632-857C-10FCABD4CAB9}" destId="{998CA4FD-8F27-4179-AA95-97377DB76299}" srcOrd="2" destOrd="0" presId="urn:microsoft.com/office/officeart/2009/3/layout/StepUpProcess"/>
    <dgm:cxn modelId="{E2826B56-1666-496D-A6F6-8304A9E2A0AC}" type="presParOf" srcId="{998CA4FD-8F27-4179-AA95-97377DB76299}" destId="{21154D61-1593-4B87-8DFF-CF1738548075}" srcOrd="0" destOrd="0" presId="urn:microsoft.com/office/officeart/2009/3/layout/StepUpProcess"/>
    <dgm:cxn modelId="{DD59924C-BA56-46DC-A293-ECA88E8F4743}" type="presParOf" srcId="{998CA4FD-8F27-4179-AA95-97377DB76299}" destId="{9BD4CDB9-CD9E-4B6A-B58E-67CC2537C625}" srcOrd="1" destOrd="0" presId="urn:microsoft.com/office/officeart/2009/3/layout/StepUpProcess"/>
    <dgm:cxn modelId="{DECD1449-06DC-40B0-B6C6-281516935EB6}" type="presParOf" srcId="{998CA4FD-8F27-4179-AA95-97377DB76299}" destId="{104B49CD-12F5-4E33-8917-CBD52D5DE932}" srcOrd="2" destOrd="0" presId="urn:microsoft.com/office/officeart/2009/3/layout/StepUpProcess"/>
    <dgm:cxn modelId="{477803E7-D608-4102-93FC-B03934995C21}" type="presParOf" srcId="{E0971990-6066-4632-857C-10FCABD4CAB9}" destId="{C21C44BF-867C-4DE2-A855-6B2B7642F474}" srcOrd="3" destOrd="0" presId="urn:microsoft.com/office/officeart/2009/3/layout/StepUpProcess"/>
    <dgm:cxn modelId="{71870169-3453-4A72-993D-D7029DFCD6C4}" type="presParOf" srcId="{C21C44BF-867C-4DE2-A855-6B2B7642F474}" destId="{00A97B43-3F63-4BFC-AF4B-D850D139B6C9}" srcOrd="0" destOrd="0" presId="urn:microsoft.com/office/officeart/2009/3/layout/StepUpProcess"/>
    <dgm:cxn modelId="{CFF02214-268B-4CDC-818B-65740F3FDEEB}" type="presParOf" srcId="{E0971990-6066-4632-857C-10FCABD4CAB9}" destId="{FD310BC4-55F0-4790-B31F-9126D94C0FE2}" srcOrd="4" destOrd="0" presId="urn:microsoft.com/office/officeart/2009/3/layout/StepUpProcess"/>
    <dgm:cxn modelId="{02FF0D60-B375-4B96-B704-FA53C81EE2C8}" type="presParOf" srcId="{FD310BC4-55F0-4790-B31F-9126D94C0FE2}" destId="{BEA3AFA4-2126-4150-80D1-D0FF0ABF02A4}" srcOrd="0" destOrd="0" presId="urn:microsoft.com/office/officeart/2009/3/layout/StepUpProcess"/>
    <dgm:cxn modelId="{F9FDC612-39A0-4CEC-817B-D8622F244D28}" type="presParOf" srcId="{FD310BC4-55F0-4790-B31F-9126D94C0FE2}" destId="{9A73F6E9-07EE-4C81-AC66-E65E4973CF7C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029AE2-736E-4322-9DBE-3568D95A50D4}">
      <dsp:nvSpPr>
        <dsp:cNvPr id="0" name=""/>
        <dsp:cNvSpPr/>
      </dsp:nvSpPr>
      <dsp:spPr>
        <a:xfrm rot="5400000">
          <a:off x="768763" y="1267872"/>
          <a:ext cx="2068283" cy="3441577"/>
        </a:xfrm>
        <a:prstGeom prst="corner">
          <a:avLst>
            <a:gd name="adj1" fmla="val 16120"/>
            <a:gd name="adj2" fmla="val 16110"/>
          </a:avLst>
        </a:prstGeom>
        <a:solidFill>
          <a:srgbClr val="FF0000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16AB36-B2B1-47D8-9BF7-132CFD422BE0}">
      <dsp:nvSpPr>
        <dsp:cNvPr id="0" name=""/>
        <dsp:cNvSpPr/>
      </dsp:nvSpPr>
      <dsp:spPr>
        <a:xfrm>
          <a:off x="412026" y="2294719"/>
          <a:ext cx="2998017" cy="23835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FF0000"/>
              </a:solidFill>
            </a:rPr>
            <a:t>- FOT Export line sabotage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FF0000"/>
              </a:solidFill>
            </a:rPr>
            <a:t>- TRP leak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- 1-0-1 &amp; Must Wins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- Safety Leadership/Boost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412026" y="2294719"/>
        <a:ext cx="2998017" cy="2383527"/>
      </dsp:txXfrm>
    </dsp:sp>
    <dsp:sp modelId="{3758892B-D7D3-41CF-ADD1-165946E8574E}">
      <dsp:nvSpPr>
        <dsp:cNvPr id="0" name=""/>
        <dsp:cNvSpPr/>
      </dsp:nvSpPr>
      <dsp:spPr>
        <a:xfrm>
          <a:off x="2982792" y="943061"/>
          <a:ext cx="586240" cy="586240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154D61-1593-4B87-8DFF-CF1738548075}">
      <dsp:nvSpPr>
        <dsp:cNvPr id="0" name=""/>
        <dsp:cNvSpPr/>
      </dsp:nvSpPr>
      <dsp:spPr>
        <a:xfrm rot="5400000">
          <a:off x="4610872" y="255212"/>
          <a:ext cx="2068283" cy="3441577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D4CDB9-CD9E-4B6A-B58E-67CC2537C625}">
      <dsp:nvSpPr>
        <dsp:cNvPr id="0" name=""/>
        <dsp:cNvSpPr/>
      </dsp:nvSpPr>
      <dsp:spPr>
        <a:xfrm>
          <a:off x="4223399" y="1268932"/>
          <a:ext cx="3644910" cy="27235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- 1-0-1 &amp; Must Wins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- Back to Basics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- Bad Actor &amp; Vulnerabilities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- Task Zero / </a:t>
          </a:r>
          <a:r>
            <a:rPr lang="en-US" sz="1800" kern="1200" dirty="0">
              <a:solidFill>
                <a:srgbClr val="FF0000"/>
              </a:solidFill>
            </a:rPr>
            <a:t>TRP /TEP leaks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FF0000"/>
              </a:solidFill>
            </a:rPr>
            <a:t>- Projects - FYIP/SSAGS/ESCB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FF0000"/>
              </a:solidFill>
            </a:rPr>
            <a:t>- EA FOD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- </a:t>
          </a:r>
          <a:r>
            <a:rPr lang="en-US" sz="1800" kern="1200" dirty="0">
              <a:solidFill>
                <a:srgbClr val="FF0000"/>
              </a:solidFill>
            </a:rPr>
            <a:t>Corrosion Mgt. – Estuary B/Lines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FF0000"/>
              </a:solidFill>
            </a:rPr>
            <a:t>- </a:t>
          </a:r>
          <a:r>
            <a:rPr lang="en-US" sz="1800" kern="1200" dirty="0">
              <a:solidFill>
                <a:srgbClr val="FF0000"/>
              </a:solidFill>
              <a:latin typeface="Futura Medium"/>
              <a:ea typeface="+mn-ea"/>
              <a:cs typeface="+mn-cs"/>
            </a:rPr>
            <a:t>Well Integrity (Red Wells)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FF0000"/>
              </a:solidFill>
              <a:latin typeface="Futura Medium"/>
              <a:ea typeface="+mn-ea"/>
              <a:cs typeface="+mn-cs"/>
            </a:rPr>
            <a:t>- EA </a:t>
          </a:r>
          <a:r>
            <a:rPr lang="en-US" sz="1800" kern="1200" dirty="0" err="1">
              <a:solidFill>
                <a:srgbClr val="FF0000"/>
              </a:solidFill>
              <a:latin typeface="Futura Medium"/>
              <a:ea typeface="+mn-ea"/>
              <a:cs typeface="+mn-cs"/>
            </a:rPr>
            <a:t>Symp</a:t>
          </a:r>
          <a:r>
            <a:rPr lang="en-US" sz="1800" kern="1200" dirty="0">
              <a:solidFill>
                <a:srgbClr val="FF0000"/>
              </a:solidFill>
              <a:latin typeface="Futura Medium"/>
              <a:ea typeface="+mn-ea"/>
              <a:cs typeface="+mn-cs"/>
            </a:rPr>
            <a:t> leg repairs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FF0000"/>
              </a:solidFill>
              <a:latin typeface="Futura Medium"/>
              <a:ea typeface="+mn-ea"/>
              <a:cs typeface="+mn-cs"/>
            </a:rPr>
            <a:t>-12 </a:t>
          </a:r>
          <a:r>
            <a:rPr lang="en-US" sz="1800" kern="1200" dirty="0" err="1">
              <a:solidFill>
                <a:srgbClr val="FF0000"/>
              </a:solidFill>
              <a:latin typeface="Futura Medium"/>
              <a:ea typeface="+mn-ea"/>
              <a:cs typeface="+mn-cs"/>
            </a:rPr>
            <a:t>Forcados</a:t>
          </a:r>
          <a:r>
            <a:rPr lang="en-US" sz="1800" kern="1200" dirty="0">
              <a:solidFill>
                <a:srgbClr val="FF0000"/>
              </a:solidFill>
              <a:latin typeface="Futura Medium"/>
              <a:ea typeface="+mn-ea"/>
              <a:cs typeface="+mn-cs"/>
            </a:rPr>
            <a:t> W/o wells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FF0000"/>
              </a:solidFill>
              <a:latin typeface="Futura Medium"/>
              <a:ea typeface="+mn-ea"/>
              <a:cs typeface="+mn-cs"/>
            </a:rPr>
            <a:t>- </a:t>
          </a:r>
          <a:r>
            <a:rPr lang="en-US" sz="1800" kern="1200" dirty="0" err="1">
              <a:solidFill>
                <a:srgbClr val="FF0000"/>
              </a:solidFill>
              <a:latin typeface="Futura Medium"/>
              <a:ea typeface="+mn-ea"/>
              <a:cs typeface="+mn-cs"/>
            </a:rPr>
            <a:t>Otumara</a:t>
          </a:r>
          <a:r>
            <a:rPr lang="en-US" sz="1800" kern="1200" dirty="0">
              <a:solidFill>
                <a:srgbClr val="FF0000"/>
              </a:solidFill>
              <a:latin typeface="Futura Medium"/>
              <a:ea typeface="+mn-ea"/>
              <a:cs typeface="+mn-cs"/>
            </a:rPr>
            <a:t> Compressor Reliability</a:t>
          </a:r>
        </a:p>
      </dsp:txBody>
      <dsp:txXfrm>
        <a:off x="4223399" y="1268932"/>
        <a:ext cx="3644910" cy="2723533"/>
      </dsp:txXfrm>
    </dsp:sp>
    <dsp:sp modelId="{104B49CD-12F5-4E33-8917-CBD52D5DE932}">
      <dsp:nvSpPr>
        <dsp:cNvPr id="0" name=""/>
        <dsp:cNvSpPr/>
      </dsp:nvSpPr>
      <dsp:spPr>
        <a:xfrm>
          <a:off x="6786459" y="1839"/>
          <a:ext cx="586240" cy="586240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A3AFA4-2126-4150-80D1-D0FF0ABF02A4}">
      <dsp:nvSpPr>
        <dsp:cNvPr id="0" name=""/>
        <dsp:cNvSpPr/>
      </dsp:nvSpPr>
      <dsp:spPr>
        <a:xfrm rot="5400000">
          <a:off x="8414540" y="-666426"/>
          <a:ext cx="2068283" cy="3441577"/>
        </a:xfrm>
        <a:prstGeom prst="corner">
          <a:avLst>
            <a:gd name="adj1" fmla="val 16120"/>
            <a:gd name="adj2" fmla="val 16110"/>
          </a:avLst>
        </a:prstGeom>
        <a:solidFill>
          <a:srgbClr val="FF0000"/>
        </a:solid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73F6E9-07EE-4C81-AC66-E65E4973CF7C}">
      <dsp:nvSpPr>
        <dsp:cNvPr id="0" name=""/>
        <dsp:cNvSpPr/>
      </dsp:nvSpPr>
      <dsp:spPr>
        <a:xfrm>
          <a:off x="8009543" y="386865"/>
          <a:ext cx="3372109" cy="26843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- 1-0-1 &amp; Must Wins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- TRP Availability/Task Zero 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- FYIP Step 1C (12) Wells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- SSAGS step 2 (6 </a:t>
          </a:r>
          <a:r>
            <a:rPr lang="en-US" sz="1800" kern="1200" dirty="0" err="1"/>
            <a:t>Tunu</a:t>
          </a:r>
          <a:r>
            <a:rPr lang="en-US" sz="1800" kern="1200" dirty="0"/>
            <a:t>) Wells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- FYIP/SSAGS/ESCB-NGC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- EA FOD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- Firm </a:t>
          </a:r>
          <a:r>
            <a:rPr lang="en-US" sz="1800" kern="1200" dirty="0" err="1"/>
            <a:t>Domgas</a:t>
          </a:r>
          <a:r>
            <a:rPr lang="en-US" sz="1800" kern="1200" dirty="0"/>
            <a:t> sales agreement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- </a:t>
          </a:r>
          <a:r>
            <a:rPr lang="en-US" sz="1800" kern="1200" dirty="0" err="1"/>
            <a:t>Otumara</a:t>
          </a:r>
          <a:r>
            <a:rPr lang="en-US" sz="1800" kern="1200" dirty="0"/>
            <a:t> Opt./</a:t>
          </a:r>
          <a:r>
            <a:rPr lang="en-US" sz="1800" kern="1200" dirty="0" err="1"/>
            <a:t>Compr</a:t>
          </a:r>
          <a:r>
            <a:rPr lang="en-US" sz="1800" kern="1200" dirty="0"/>
            <a:t>. </a:t>
          </a:r>
          <a:r>
            <a:rPr lang="en-US" sz="1800" kern="1200" dirty="0" err="1"/>
            <a:t>Reliab</a:t>
          </a:r>
          <a:r>
            <a:rPr lang="en-US" sz="1800" kern="1200" dirty="0"/>
            <a:t>. 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- Sand Management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- Corrosion Management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- Well Integrity (Red Wells)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- FOT power supply to N/Bank 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- HA/HI – Post DG3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8009543" y="386865"/>
        <a:ext cx="3372109" cy="26843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>
              <a:latin typeface="Futura Medium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688C09-A274-4C07-9395-CBE67C0DE912}" type="datetimeFigureOut">
              <a:rPr lang="en-GB" smtClean="0">
                <a:latin typeface="Futura Medium" pitchFamily="2" charset="0"/>
              </a:rPr>
              <a:pPr/>
              <a:t>19/12/2019</a:t>
            </a:fld>
            <a:endParaRPr lang="en-GB" dirty="0">
              <a:latin typeface="Futura Medium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09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>
              <a:latin typeface="Futura Medium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4" y="943009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005D9-1AAC-4E6D-B9B3-BB8CB4FD9D30}" type="slidenum">
              <a:rPr lang="en-GB" smtClean="0">
                <a:latin typeface="Futura Medium" pitchFamily="2" charset="0"/>
              </a:rPr>
              <a:pPr/>
              <a:t>‹#›</a:t>
            </a:fld>
            <a:endParaRPr lang="en-GB" dirty="0">
              <a:latin typeface="Futura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9735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Futura Medium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Futura Medium" pitchFamily="2" charset="0"/>
              </a:defRPr>
            </a:lvl1pPr>
          </a:lstStyle>
          <a:p>
            <a:fld id="{E8910CE4-810D-4C84-B7AD-48C304FEA169}" type="datetimeFigureOut">
              <a:rPr lang="en-GB" smtClean="0"/>
              <a:pPr/>
              <a:t>19/12/2019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4538"/>
            <a:ext cx="6619875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Futura Medium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4" y="943009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Futura Medium" pitchFamily="2" charset="0"/>
              </a:defRPr>
            </a:lvl1pPr>
          </a:lstStyle>
          <a:p>
            <a:fld id="{DE799493-6412-4470-9830-D005B358D66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2893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Futura Medium" pitchFamily="2" charset="0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Futura Medium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Futura Medium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Futura Medium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Futura Medium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85750" marR="0" lvl="0" indent="-28575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799493-6412-4470-9830-D005B358D66E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 pitchFamily="2" charset="0"/>
                <a:ea typeface="+mn-ea"/>
                <a:cs typeface="+mn-cs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Futura Medium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46056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560388" y="877888"/>
            <a:ext cx="7797801" cy="43878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32036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560388" y="877888"/>
            <a:ext cx="7797801" cy="43878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68936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125" y="757238"/>
            <a:ext cx="6726238" cy="37846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799493-6412-4470-9830-D005B358D66E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24532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799493-6412-4470-9830-D005B358D66E}" type="slidenum"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600555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2.bin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 bwMode="gray">
          <a:xfrm>
            <a:off x="1" y="4313786"/>
            <a:ext cx="12192000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21" name="Rectangle 20" descr="&lt;Shell Yellow Bar&gt;" title="&lt;Shell Yellow Bar&gt;"/>
          <p:cNvSpPr/>
          <p:nvPr userDrawn="1"/>
        </p:nvSpPr>
        <p:spPr bwMode="gray">
          <a:xfrm>
            <a:off x="2370681" y="761998"/>
            <a:ext cx="1693312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800" dirty="0">
              <a:solidFill>
                <a:schemeClr val="tx1"/>
              </a:solidFill>
            </a:endParaRPr>
          </a:p>
        </p:txBody>
      </p:sp>
      <p:pic>
        <p:nvPicPr>
          <p:cNvPr id="22" name="Picture 21" descr="PECTE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33" y="645968"/>
            <a:ext cx="2032000" cy="1524000"/>
          </a:xfrm>
          <a:prstGeom prst="rect">
            <a:avLst/>
          </a:prstGeom>
        </p:spPr>
      </p:pic>
      <p:sp>
        <p:nvSpPr>
          <p:cNvPr id="28" name="Rectangle 2"/>
          <p:cNvSpPr>
            <a:spLocks noGrp="1" noChangeArrowheads="1"/>
          </p:cNvSpPr>
          <p:nvPr userDrawn="1">
            <p:ph type="ctrTitle"/>
          </p:nvPr>
        </p:nvSpPr>
        <p:spPr>
          <a:xfrm>
            <a:off x="2371199" y="954000"/>
            <a:ext cx="9147700" cy="918000"/>
          </a:xfrm>
          <a:noFill/>
          <a:ln>
            <a:noFill/>
          </a:ln>
        </p:spPr>
        <p:txBody>
          <a:bodyPr lIns="0" tIns="0" rIns="0" anchor="ctr" anchorCtr="0"/>
          <a:lstStyle>
            <a:lvl1pPr algn="l" defTabSz="121917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2400" b="0" kern="1200" cap="none" spc="0" baseline="0" dirty="0">
                <a:solidFill>
                  <a:schemeClr val="tx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pPr lvl="0" algn="l" defTabSz="1219170" rtl="0" eaLnBrk="1" latinLnBrk="0" hangingPunct="1">
              <a:lnSpc>
                <a:spcPct val="110000"/>
              </a:lnSpc>
              <a:spcBef>
                <a:spcPct val="0"/>
              </a:spcBef>
              <a:buNone/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2371199" y="3317925"/>
            <a:ext cx="9147700" cy="748800"/>
          </a:xfrm>
        </p:spPr>
        <p:txBody>
          <a:bodyPr anchor="b" anchorCtr="0"/>
          <a:lstStyle>
            <a:lvl1pPr marL="0" indent="0" algn="l" defTabSz="35770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lang="en-GB" sz="1800" kern="1200" baseline="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2371200" y="4585016"/>
            <a:ext cx="7810528" cy="237600"/>
          </a:xfrm>
        </p:spPr>
        <p:txBody>
          <a:bodyPr anchor="t" anchorCtr="0"/>
          <a:lstStyle>
            <a:lvl1pPr>
              <a:buNone/>
              <a:defRPr lang="en-GB" sz="1400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35770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GB" dirty="0"/>
              <a:t>Click to insert Author’s Name</a:t>
            </a:r>
          </a:p>
        </p:txBody>
      </p:sp>
      <p:sp>
        <p:nvSpPr>
          <p:cNvPr id="33" name="Text Placeholder 31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371200" y="4838620"/>
            <a:ext cx="7810528" cy="237600"/>
          </a:xfrm>
        </p:spPr>
        <p:txBody>
          <a:bodyPr anchor="t" anchorCtr="0"/>
          <a:lstStyle>
            <a:lvl1pPr>
              <a:buNone/>
              <a:defRPr lang="en-GB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35770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GB" dirty="0"/>
              <a:t>Click to insert Role in Organisation</a:t>
            </a:r>
          </a:p>
        </p:txBody>
      </p:sp>
      <p:sp>
        <p:nvSpPr>
          <p:cNvPr id="102" name="Text Box 11" descr="&lt;COMPANY_NAME&gt;" title="&lt;COMPANY_NAME&gt;"/>
          <p:cNvSpPr txBox="1">
            <a:spLocks noChangeArrowheads="1"/>
          </p:cNvSpPr>
          <p:nvPr userDrawn="1"/>
        </p:nvSpPr>
        <p:spPr bwMode="auto">
          <a:xfrm>
            <a:off x="677186" y="6478119"/>
            <a:ext cx="3047405" cy="2377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US" sz="800" dirty="0">
                <a:solidFill>
                  <a:schemeClr val="tx1"/>
                </a:solidFill>
                <a:latin typeface="+mn-lt"/>
                <a:cs typeface="Arial" pitchFamily="34" charset="0"/>
              </a:rPr>
              <a:t>The Shell Petroleum Development Company of Nigeria Ltd </a:t>
            </a:r>
            <a:endParaRPr lang="en-GB" sz="800" dirty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0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70113" y="6478119"/>
            <a:ext cx="35556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04916" y="6478119"/>
            <a:ext cx="144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2017</a:t>
            </a:r>
            <a:endParaRPr lang="en-GB" dirty="0"/>
          </a:p>
        </p:txBody>
      </p:sp>
      <p:sp>
        <p:nvSpPr>
          <p:cNvPr id="10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98231" y="6478119"/>
            <a:ext cx="440088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UPO/G/DNC</a:t>
            </a:r>
          </a:p>
        </p:txBody>
      </p:sp>
      <p:sp>
        <p:nvSpPr>
          <p:cNvPr id="15" name="TextBox 14" descr="CONFIDENTIAL_TAG_0xFFEE"/>
          <p:cNvSpPr txBox="1"/>
          <p:nvPr userDrawn="1"/>
        </p:nvSpPr>
        <p:spPr bwMode="auto">
          <a:xfrm>
            <a:off x="8209062" y="6480472"/>
            <a:ext cx="1439333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Futura Medium" pitchFamily="2" charset="0"/>
                <a:ea typeface="+mn-ea"/>
                <a:cs typeface="+mn-cs"/>
              </a:rPr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3116903734"/>
      </p:ext>
    </p:extLst>
  </p:cSld>
  <p:clrMapOvr>
    <a:masterClrMapping/>
  </p:clrMapOvr>
  <p:transition/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ontent Placeholder 51"/>
          <p:cNvSpPr>
            <a:spLocks noGrp="1"/>
          </p:cNvSpPr>
          <p:nvPr>
            <p:ph sz="quarter" idx="29" hasCustomPrompt="1"/>
          </p:nvPr>
        </p:nvSpPr>
        <p:spPr>
          <a:xfrm>
            <a:off x="672001" y="6150324"/>
            <a:ext cx="10824855" cy="147993"/>
          </a:xfrm>
        </p:spPr>
        <p:txBody>
          <a:bodyPr wrap="square">
            <a:noAutofit/>
          </a:bodyPr>
          <a:lstStyle>
            <a:lvl1pPr>
              <a:defRPr sz="7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EDIT SOURCE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73101" y="728663"/>
            <a:ext cx="10842932" cy="755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noProof="0" dirty="0" smtClean="0"/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9" name="Content Placeholder 51"/>
          <p:cNvSpPr>
            <a:spLocks noGrp="1"/>
          </p:cNvSpPr>
          <p:nvPr>
            <p:ph sz="quarter" idx="45" hasCustomPrompt="1"/>
          </p:nvPr>
        </p:nvSpPr>
        <p:spPr>
          <a:xfrm>
            <a:off x="672001" y="4267484"/>
            <a:ext cx="5209337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40" name="Content Placeholder 51"/>
          <p:cNvSpPr>
            <a:spLocks noGrp="1"/>
          </p:cNvSpPr>
          <p:nvPr>
            <p:ph sz="quarter" idx="46" hasCustomPrompt="1"/>
          </p:nvPr>
        </p:nvSpPr>
        <p:spPr>
          <a:xfrm>
            <a:off x="672001" y="3932521"/>
            <a:ext cx="5209337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41" name="Straight Connector 40"/>
          <p:cNvCxnSpPr/>
          <p:nvPr userDrawn="1"/>
        </p:nvCxnSpPr>
        <p:spPr>
          <a:xfrm flipV="1">
            <a:off x="672001" y="4209292"/>
            <a:ext cx="5209337" cy="1836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hart Placeholder 16"/>
          <p:cNvSpPr>
            <a:spLocks noGrp="1"/>
          </p:cNvSpPr>
          <p:nvPr>
            <p:ph type="chart" sz="quarter" idx="47"/>
          </p:nvPr>
        </p:nvSpPr>
        <p:spPr>
          <a:xfrm>
            <a:off x="672001" y="4524140"/>
            <a:ext cx="5209337" cy="1606497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 dirty="0"/>
          </a:p>
        </p:txBody>
      </p:sp>
      <p:cxnSp>
        <p:nvCxnSpPr>
          <p:cNvPr id="43" name="Straight Connector 42"/>
          <p:cNvCxnSpPr/>
          <p:nvPr userDrawn="1"/>
        </p:nvCxnSpPr>
        <p:spPr>
          <a:xfrm>
            <a:off x="672001" y="6032737"/>
            <a:ext cx="5209337" cy="3672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Content Placeholder 51"/>
          <p:cNvSpPr>
            <a:spLocks noGrp="1"/>
          </p:cNvSpPr>
          <p:nvPr>
            <p:ph sz="quarter" idx="54" hasCustomPrompt="1"/>
          </p:nvPr>
        </p:nvSpPr>
        <p:spPr>
          <a:xfrm>
            <a:off x="672001" y="1905335"/>
            <a:ext cx="5209337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00" name="Content Placeholder 51"/>
          <p:cNvSpPr>
            <a:spLocks noGrp="1"/>
          </p:cNvSpPr>
          <p:nvPr>
            <p:ph sz="quarter" idx="55" hasCustomPrompt="1"/>
          </p:nvPr>
        </p:nvSpPr>
        <p:spPr>
          <a:xfrm>
            <a:off x="672001" y="1570372"/>
            <a:ext cx="5209337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01" name="Straight Connector 100"/>
          <p:cNvCxnSpPr/>
          <p:nvPr userDrawn="1"/>
        </p:nvCxnSpPr>
        <p:spPr>
          <a:xfrm flipV="1">
            <a:off x="672001" y="1847143"/>
            <a:ext cx="5209337" cy="1836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hart Placeholder 16"/>
          <p:cNvSpPr>
            <a:spLocks noGrp="1"/>
          </p:cNvSpPr>
          <p:nvPr>
            <p:ph type="chart" sz="quarter" idx="56"/>
          </p:nvPr>
        </p:nvSpPr>
        <p:spPr>
          <a:xfrm>
            <a:off x="672001" y="2161991"/>
            <a:ext cx="5209337" cy="1606497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 dirty="0"/>
          </a:p>
        </p:txBody>
      </p:sp>
      <p:cxnSp>
        <p:nvCxnSpPr>
          <p:cNvPr id="103" name="Straight Connector 102"/>
          <p:cNvCxnSpPr/>
          <p:nvPr userDrawn="1"/>
        </p:nvCxnSpPr>
        <p:spPr>
          <a:xfrm>
            <a:off x="672001" y="3670588"/>
            <a:ext cx="5209337" cy="3672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ontent Placeholder 51"/>
          <p:cNvSpPr>
            <a:spLocks noGrp="1"/>
          </p:cNvSpPr>
          <p:nvPr>
            <p:ph sz="quarter" idx="57" hasCustomPrompt="1"/>
          </p:nvPr>
        </p:nvSpPr>
        <p:spPr>
          <a:xfrm>
            <a:off x="6287740" y="4267484"/>
            <a:ext cx="5231161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05" name="Content Placeholder 51"/>
          <p:cNvSpPr>
            <a:spLocks noGrp="1"/>
          </p:cNvSpPr>
          <p:nvPr>
            <p:ph sz="quarter" idx="58" hasCustomPrompt="1"/>
          </p:nvPr>
        </p:nvSpPr>
        <p:spPr>
          <a:xfrm>
            <a:off x="6287740" y="3932521"/>
            <a:ext cx="5231161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06" name="Straight Connector 105"/>
          <p:cNvCxnSpPr/>
          <p:nvPr userDrawn="1"/>
        </p:nvCxnSpPr>
        <p:spPr>
          <a:xfrm flipV="1">
            <a:off x="6287740" y="4209292"/>
            <a:ext cx="5231161" cy="1836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hart Placeholder 16"/>
          <p:cNvSpPr>
            <a:spLocks noGrp="1"/>
          </p:cNvSpPr>
          <p:nvPr>
            <p:ph type="chart" sz="quarter" idx="59"/>
          </p:nvPr>
        </p:nvSpPr>
        <p:spPr>
          <a:xfrm>
            <a:off x="6287740" y="4524140"/>
            <a:ext cx="5231161" cy="1606497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 dirty="0"/>
          </a:p>
        </p:txBody>
      </p:sp>
      <p:cxnSp>
        <p:nvCxnSpPr>
          <p:cNvPr id="108" name="Straight Connector 107"/>
          <p:cNvCxnSpPr/>
          <p:nvPr userDrawn="1"/>
        </p:nvCxnSpPr>
        <p:spPr>
          <a:xfrm>
            <a:off x="6287740" y="6032737"/>
            <a:ext cx="5231161" cy="3672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Content Placeholder 51"/>
          <p:cNvSpPr>
            <a:spLocks noGrp="1"/>
          </p:cNvSpPr>
          <p:nvPr>
            <p:ph sz="quarter" idx="60" hasCustomPrompt="1"/>
          </p:nvPr>
        </p:nvSpPr>
        <p:spPr>
          <a:xfrm>
            <a:off x="6287740" y="1905335"/>
            <a:ext cx="5231161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10" name="Content Placeholder 51"/>
          <p:cNvSpPr>
            <a:spLocks noGrp="1"/>
          </p:cNvSpPr>
          <p:nvPr>
            <p:ph sz="quarter" idx="61" hasCustomPrompt="1"/>
          </p:nvPr>
        </p:nvSpPr>
        <p:spPr>
          <a:xfrm>
            <a:off x="6287740" y="1570372"/>
            <a:ext cx="5231161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11" name="Straight Connector 110"/>
          <p:cNvCxnSpPr/>
          <p:nvPr userDrawn="1"/>
        </p:nvCxnSpPr>
        <p:spPr>
          <a:xfrm flipV="1">
            <a:off x="6287740" y="1847143"/>
            <a:ext cx="5231161" cy="1836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Chart Placeholder 16"/>
          <p:cNvSpPr>
            <a:spLocks noGrp="1"/>
          </p:cNvSpPr>
          <p:nvPr>
            <p:ph type="chart" sz="quarter" idx="62"/>
          </p:nvPr>
        </p:nvSpPr>
        <p:spPr>
          <a:xfrm>
            <a:off x="6287740" y="2161991"/>
            <a:ext cx="5231161" cy="1606497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 dirty="0"/>
          </a:p>
        </p:txBody>
      </p:sp>
      <p:cxnSp>
        <p:nvCxnSpPr>
          <p:cNvPr id="113" name="Straight Connector 112"/>
          <p:cNvCxnSpPr/>
          <p:nvPr userDrawn="1"/>
        </p:nvCxnSpPr>
        <p:spPr>
          <a:xfrm>
            <a:off x="6287740" y="3670588"/>
            <a:ext cx="5231161" cy="3672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70113" y="6478119"/>
            <a:ext cx="35556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3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04916" y="6478119"/>
            <a:ext cx="144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2017</a:t>
            </a:r>
            <a:endParaRPr lang="en-GB" dirty="0"/>
          </a:p>
        </p:txBody>
      </p:sp>
      <p:sp>
        <p:nvSpPr>
          <p:cNvPr id="3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98231" y="6478119"/>
            <a:ext cx="440088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UPO/G/DNC</a:t>
            </a:r>
          </a:p>
        </p:txBody>
      </p:sp>
    </p:spTree>
    <p:extLst>
      <p:ext uri="{BB962C8B-B14F-4D97-AF65-F5344CB8AC3E}">
        <p14:creationId xmlns:p14="http://schemas.microsoft.com/office/powerpoint/2010/main" val="3647180502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 bwMode="gray">
          <a:xfrm>
            <a:off x="2" y="4313785"/>
            <a:ext cx="12191999" cy="25442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1015981" y="2638196"/>
            <a:ext cx="4887403" cy="1360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MY" sz="1400" dirty="0"/>
            </a:lvl1pPr>
          </a:lstStyle>
          <a:p>
            <a:pPr lvl="0" defTabSz="121917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1015981" y="1699351"/>
            <a:ext cx="10502919" cy="820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lang="en-US" sz="2800" b="0" cap="none" dirty="0" smtClean="0">
                <a:latin typeface="+mj-lt"/>
              </a:defRPr>
            </a:lvl1pPr>
          </a:lstStyle>
          <a:p>
            <a:pPr lvl="0" defTabSz="357708">
              <a:lnSpc>
                <a:spcPct val="100000"/>
              </a:lnSpc>
            </a:pPr>
            <a:r>
              <a:rPr lang="en-US"/>
              <a:t>Click to edit Master text styles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288617" y="2638698"/>
            <a:ext cx="5216427" cy="220762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defRPr lang="en-GB" sz="17000" kern="10000" spc="-1000" dirty="0">
                <a:ln w="3175">
                  <a:noFill/>
                </a:ln>
                <a:solidFill>
                  <a:schemeClr val="accent1"/>
                </a:solidFill>
                <a:latin typeface="Futura Bold"/>
                <a:ea typeface="Arial" charset="0"/>
                <a:cs typeface="Futura Bold"/>
              </a:defRPr>
            </a:lvl1pPr>
          </a:lstStyle>
          <a:p>
            <a:pPr lvl="0" algn="r" defTabSz="1219170">
              <a:lnSpc>
                <a:spcPct val="100000"/>
              </a:lnSpc>
              <a:buClr>
                <a:srgbClr val="DD1D21"/>
              </a:buClr>
              <a:tabLst>
                <a:tab pos="1081088" algn="l"/>
              </a:tabLst>
            </a:pPr>
            <a:r>
              <a:rPr lang="en-GB" dirty="0"/>
              <a:t>0.0</a:t>
            </a:r>
          </a:p>
        </p:txBody>
      </p:sp>
      <p:sp>
        <p:nvSpPr>
          <p:cNvPr id="12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70113" y="6478119"/>
            <a:ext cx="35556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04916" y="6478119"/>
            <a:ext cx="144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2017</a:t>
            </a:r>
            <a:endParaRPr lang="en-GB" dirty="0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98231" y="6478119"/>
            <a:ext cx="440088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UPO/G/DNC</a:t>
            </a:r>
          </a:p>
        </p:txBody>
      </p:sp>
      <p:sp>
        <p:nvSpPr>
          <p:cNvPr id="20" name="Rectangle 19" descr="&lt;Shell Yellow Bar&gt;" title="&lt;Shell Yellow Bar&gt;"/>
          <p:cNvSpPr/>
          <p:nvPr userDrawn="1"/>
        </p:nvSpPr>
        <p:spPr bwMode="gray">
          <a:xfrm>
            <a:off x="1015981" y="1524000"/>
            <a:ext cx="1693312" cy="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800" dirty="0"/>
          </a:p>
        </p:txBody>
      </p:sp>
      <p:sp>
        <p:nvSpPr>
          <p:cNvPr id="22" name="Text Box 11" descr="&lt;COMPANY_NAME&gt;" title="&lt;COMPANY_NAME&gt;"/>
          <p:cNvSpPr txBox="1">
            <a:spLocks noChangeArrowheads="1"/>
          </p:cNvSpPr>
          <p:nvPr userDrawn="1"/>
        </p:nvSpPr>
        <p:spPr bwMode="auto">
          <a:xfrm>
            <a:off x="677186" y="6478119"/>
            <a:ext cx="3047405" cy="2377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US" sz="800" dirty="0">
                <a:solidFill>
                  <a:schemeClr val="tx1"/>
                </a:solidFill>
                <a:latin typeface="+mn-lt"/>
                <a:cs typeface="Arial" pitchFamily="34" charset="0"/>
              </a:rPr>
              <a:t>The Shell Petroleum Development Company of Nigeria Ltd </a:t>
            </a:r>
            <a:endParaRPr lang="en-GB" sz="800" dirty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4" name="TextBox 13" descr="CONFIDENTIAL_TAG_0xFFEE"/>
          <p:cNvSpPr txBox="1"/>
          <p:nvPr userDrawn="1"/>
        </p:nvSpPr>
        <p:spPr bwMode="auto">
          <a:xfrm>
            <a:off x="8209062" y="6480472"/>
            <a:ext cx="1439333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Futura Medium" pitchFamily="2" charset="0"/>
                <a:ea typeface="+mn-ea"/>
                <a:cs typeface="+mn-cs"/>
              </a:rPr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2771780605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101"/>
          <p:cNvSpPr/>
          <p:nvPr userDrawn="1"/>
        </p:nvSpPr>
        <p:spPr bwMode="gray">
          <a:xfrm>
            <a:off x="673099" y="3554414"/>
            <a:ext cx="9152468" cy="2797175"/>
          </a:xfrm>
          <a:prstGeom prst="rect">
            <a:avLst/>
          </a:prstGeom>
          <a:solidFill>
            <a:srgbClr val="FFFFFF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800" dirty="0"/>
          </a:p>
        </p:txBody>
      </p:sp>
      <p:sp>
        <p:nvSpPr>
          <p:cNvPr id="31" name="Rectangle 30" descr="&lt;Shell Yellow Bar&gt;" title="&lt;Shell Yellow Bar&gt;"/>
          <p:cNvSpPr/>
          <p:nvPr userDrawn="1"/>
        </p:nvSpPr>
        <p:spPr bwMode="gray">
          <a:xfrm>
            <a:off x="1001211" y="3829099"/>
            <a:ext cx="1693312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800" dirty="0">
              <a:solidFill>
                <a:schemeClr val="tx1"/>
              </a:solidFill>
            </a:endParaRPr>
          </a:p>
        </p:txBody>
      </p:sp>
      <p:sp>
        <p:nvSpPr>
          <p:cNvPr id="35" name="Picture Placeholder 2"/>
          <p:cNvSpPr>
            <a:spLocks noGrp="1"/>
          </p:cNvSpPr>
          <p:nvPr userDrawn="1">
            <p:ph type="pic" sz="quarter" idx="13"/>
          </p:nvPr>
        </p:nvSpPr>
        <p:spPr bwMode="auto">
          <a:xfrm>
            <a:off x="1" y="0"/>
            <a:ext cx="12200897" cy="4830116"/>
          </a:xfrm>
          <a:custGeom>
            <a:avLst/>
            <a:gdLst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0 w 12192000"/>
              <a:gd name="connsiteY3" fmla="*/ 4854636 h 4854636"/>
              <a:gd name="connsiteX4" fmla="*/ 0 w 12192000"/>
              <a:gd name="connsiteY4" fmla="*/ 0 h 4854636"/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592282 w 12192000"/>
              <a:gd name="connsiteY3" fmla="*/ 4842164 h 4854636"/>
              <a:gd name="connsiteX4" fmla="*/ 0 w 12192000"/>
              <a:gd name="connsiteY4" fmla="*/ 4854636 h 4854636"/>
              <a:gd name="connsiteX5" fmla="*/ 0 w 12192000"/>
              <a:gd name="connsiteY5" fmla="*/ 0 h 485463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592282 w 12192000"/>
              <a:gd name="connsiteY3" fmla="*/ 4842164 h 4888026"/>
              <a:gd name="connsiteX4" fmla="*/ 0 w 12192000"/>
              <a:gd name="connsiteY4" fmla="*/ 4854636 h 4888026"/>
              <a:gd name="connsiteX5" fmla="*/ 0 w 12192000"/>
              <a:gd name="connsiteY5" fmla="*/ 0 h 488802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841664 w 12192000"/>
              <a:gd name="connsiteY3" fmla="*/ 2909455 h 4888026"/>
              <a:gd name="connsiteX4" fmla="*/ 592282 w 12192000"/>
              <a:gd name="connsiteY4" fmla="*/ 4842164 h 4888026"/>
              <a:gd name="connsiteX5" fmla="*/ 0 w 12192000"/>
              <a:gd name="connsiteY5" fmla="*/ 4854636 h 4888026"/>
              <a:gd name="connsiteX6" fmla="*/ 0 w 12192000"/>
              <a:gd name="connsiteY6" fmla="*/ 0 h 4888026"/>
              <a:gd name="connsiteX0" fmla="*/ 0 w 12192000"/>
              <a:gd name="connsiteY0" fmla="*/ 0 h 4982265"/>
              <a:gd name="connsiteX1" fmla="*/ 12192000 w 12192000"/>
              <a:gd name="connsiteY1" fmla="*/ 0 h 4982265"/>
              <a:gd name="connsiteX2" fmla="*/ 12192000 w 12192000"/>
              <a:gd name="connsiteY2" fmla="*/ 4854636 h 4982265"/>
              <a:gd name="connsiteX3" fmla="*/ 7606145 w 12192000"/>
              <a:gd name="connsiteY3" fmla="*/ 3543300 h 4982265"/>
              <a:gd name="connsiteX4" fmla="*/ 841664 w 12192000"/>
              <a:gd name="connsiteY4" fmla="*/ 2909455 h 4982265"/>
              <a:gd name="connsiteX5" fmla="*/ 592282 w 12192000"/>
              <a:gd name="connsiteY5" fmla="*/ 4842164 h 4982265"/>
              <a:gd name="connsiteX6" fmla="*/ 0 w 12192000"/>
              <a:gd name="connsiteY6" fmla="*/ 4854636 h 4982265"/>
              <a:gd name="connsiteX7" fmla="*/ 0 w 12192000"/>
              <a:gd name="connsiteY7" fmla="*/ 0 h 4982265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592282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61702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6071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48146 w 12192000"/>
              <a:gd name="connsiteY5" fmla="*/ 3564082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7795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872233 w 12194382"/>
              <a:gd name="connsiteY6" fmla="*/ 4872048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45920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82443"/>
              <a:gd name="connsiteX1" fmla="*/ 12194382 w 12194382"/>
              <a:gd name="connsiteY1" fmla="*/ 0 h 5182443"/>
              <a:gd name="connsiteX2" fmla="*/ 12194382 w 12194382"/>
              <a:gd name="connsiteY2" fmla="*/ 4854636 h 5182443"/>
              <a:gd name="connsiteX3" fmla="*/ 7623248 w 12194382"/>
              <a:gd name="connsiteY3" fmla="*/ 4843680 h 5182443"/>
              <a:gd name="connsiteX4" fmla="*/ 7620433 w 12194382"/>
              <a:gd name="connsiteY4" fmla="*/ 3543300 h 5182443"/>
              <a:gd name="connsiteX5" fmla="*/ 762115 w 12194382"/>
              <a:gd name="connsiteY5" fmla="*/ 3547023 h 5182443"/>
              <a:gd name="connsiteX6" fmla="*/ 762695 w 12194382"/>
              <a:gd name="connsiteY6" fmla="*/ 4850671 h 5182443"/>
              <a:gd name="connsiteX7" fmla="*/ 0 w 12194382"/>
              <a:gd name="connsiteY7" fmla="*/ 4847509 h 5182443"/>
              <a:gd name="connsiteX8" fmla="*/ 2382 w 12194382"/>
              <a:gd name="connsiteY8" fmla="*/ 0 h 5182443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382 w 12194723"/>
              <a:gd name="connsiteY8" fmla="*/ 0 h 4854829"/>
              <a:gd name="connsiteX0" fmla="*/ 241373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41373 w 12194723"/>
              <a:gd name="connsiteY8" fmla="*/ 0 h 4854829"/>
              <a:gd name="connsiteX0" fmla="*/ 2382 w 11955732"/>
              <a:gd name="connsiteY0" fmla="*/ 0 h 4854829"/>
              <a:gd name="connsiteX1" fmla="*/ 11955391 w 11955732"/>
              <a:gd name="connsiteY1" fmla="*/ 0 h 4854829"/>
              <a:gd name="connsiteX2" fmla="*/ 11955391 w 11955732"/>
              <a:gd name="connsiteY2" fmla="*/ 4854636 h 4854829"/>
              <a:gd name="connsiteX3" fmla="*/ 7384257 w 11955732"/>
              <a:gd name="connsiteY3" fmla="*/ 4843680 h 4854829"/>
              <a:gd name="connsiteX4" fmla="*/ 7381442 w 11955732"/>
              <a:gd name="connsiteY4" fmla="*/ 3543300 h 4854829"/>
              <a:gd name="connsiteX5" fmla="*/ 523124 w 11955732"/>
              <a:gd name="connsiteY5" fmla="*/ 3547023 h 4854829"/>
              <a:gd name="connsiteX6" fmla="*/ 523704 w 11955732"/>
              <a:gd name="connsiteY6" fmla="*/ 4850671 h 4854829"/>
              <a:gd name="connsiteX7" fmla="*/ 0 w 11955732"/>
              <a:gd name="connsiteY7" fmla="*/ 4847509 h 4854829"/>
              <a:gd name="connsiteX8" fmla="*/ 2382 w 11955732"/>
              <a:gd name="connsiteY8" fmla="*/ 0 h 4854829"/>
              <a:gd name="connsiteX0" fmla="*/ 2382 w 11960184"/>
              <a:gd name="connsiteY0" fmla="*/ 0 h 4854829"/>
              <a:gd name="connsiteX1" fmla="*/ 11955391 w 11960184"/>
              <a:gd name="connsiteY1" fmla="*/ 0 h 4854829"/>
              <a:gd name="connsiteX2" fmla="*/ 11955391 w 11960184"/>
              <a:gd name="connsiteY2" fmla="*/ 4854636 h 4854829"/>
              <a:gd name="connsiteX3" fmla="*/ 7384257 w 11960184"/>
              <a:gd name="connsiteY3" fmla="*/ 4843680 h 4854829"/>
              <a:gd name="connsiteX4" fmla="*/ 7381442 w 11960184"/>
              <a:gd name="connsiteY4" fmla="*/ 3543300 h 4854829"/>
              <a:gd name="connsiteX5" fmla="*/ 523124 w 11960184"/>
              <a:gd name="connsiteY5" fmla="*/ 3547023 h 4854829"/>
              <a:gd name="connsiteX6" fmla="*/ 523704 w 11960184"/>
              <a:gd name="connsiteY6" fmla="*/ 4850671 h 4854829"/>
              <a:gd name="connsiteX7" fmla="*/ 0 w 11960184"/>
              <a:gd name="connsiteY7" fmla="*/ 4847509 h 4854829"/>
              <a:gd name="connsiteX8" fmla="*/ 2382 w 11960184"/>
              <a:gd name="connsiteY8" fmla="*/ 0 h 4854829"/>
              <a:gd name="connsiteX0" fmla="*/ 2382 w 11975151"/>
              <a:gd name="connsiteY0" fmla="*/ 0 h 5210613"/>
              <a:gd name="connsiteX1" fmla="*/ 9149846 w 11975151"/>
              <a:gd name="connsiteY1" fmla="*/ 0 h 5210613"/>
              <a:gd name="connsiteX2" fmla="*/ 11955391 w 11975151"/>
              <a:gd name="connsiteY2" fmla="*/ 4854636 h 5210613"/>
              <a:gd name="connsiteX3" fmla="*/ 7384257 w 11975151"/>
              <a:gd name="connsiteY3" fmla="*/ 4843680 h 5210613"/>
              <a:gd name="connsiteX4" fmla="*/ 7381442 w 11975151"/>
              <a:gd name="connsiteY4" fmla="*/ 3543300 h 5210613"/>
              <a:gd name="connsiteX5" fmla="*/ 523124 w 11975151"/>
              <a:gd name="connsiteY5" fmla="*/ 3547023 h 5210613"/>
              <a:gd name="connsiteX6" fmla="*/ 523704 w 11975151"/>
              <a:gd name="connsiteY6" fmla="*/ 4850671 h 5210613"/>
              <a:gd name="connsiteX7" fmla="*/ 0 w 11975151"/>
              <a:gd name="connsiteY7" fmla="*/ 4847509 h 5210613"/>
              <a:gd name="connsiteX8" fmla="*/ 2382 w 11975151"/>
              <a:gd name="connsiteY8" fmla="*/ 0 h 5210613"/>
              <a:gd name="connsiteX0" fmla="*/ 2382 w 11955393"/>
              <a:gd name="connsiteY0" fmla="*/ 0 h 4854636"/>
              <a:gd name="connsiteX1" fmla="*/ 9149846 w 11955393"/>
              <a:gd name="connsiteY1" fmla="*/ 0 h 4854636"/>
              <a:gd name="connsiteX2" fmla="*/ 11955391 w 11955393"/>
              <a:gd name="connsiteY2" fmla="*/ 4854636 h 4854636"/>
              <a:gd name="connsiteX3" fmla="*/ 7384257 w 11955393"/>
              <a:gd name="connsiteY3" fmla="*/ 4843680 h 4854636"/>
              <a:gd name="connsiteX4" fmla="*/ 7381442 w 11955393"/>
              <a:gd name="connsiteY4" fmla="*/ 3543300 h 4854636"/>
              <a:gd name="connsiteX5" fmla="*/ 523124 w 11955393"/>
              <a:gd name="connsiteY5" fmla="*/ 3547023 h 4854636"/>
              <a:gd name="connsiteX6" fmla="*/ 523704 w 11955393"/>
              <a:gd name="connsiteY6" fmla="*/ 4850671 h 4854636"/>
              <a:gd name="connsiteX7" fmla="*/ 0 w 11955393"/>
              <a:gd name="connsiteY7" fmla="*/ 4847509 h 4854636"/>
              <a:gd name="connsiteX8" fmla="*/ 2382 w 11955393"/>
              <a:gd name="connsiteY8" fmla="*/ 0 h 4854636"/>
              <a:gd name="connsiteX0" fmla="*/ 2382 w 9685771"/>
              <a:gd name="connsiteY0" fmla="*/ 360370 h 5307510"/>
              <a:gd name="connsiteX1" fmla="*/ 9149846 w 9685771"/>
              <a:gd name="connsiteY1" fmla="*/ 360370 h 5307510"/>
              <a:gd name="connsiteX2" fmla="*/ 8661472 w 9685771"/>
              <a:gd name="connsiteY2" fmla="*/ 5225371 h 5307510"/>
              <a:gd name="connsiteX3" fmla="*/ 7384257 w 9685771"/>
              <a:gd name="connsiteY3" fmla="*/ 5204050 h 5307510"/>
              <a:gd name="connsiteX4" fmla="*/ 7381442 w 9685771"/>
              <a:gd name="connsiteY4" fmla="*/ 3903670 h 5307510"/>
              <a:gd name="connsiteX5" fmla="*/ 523124 w 9685771"/>
              <a:gd name="connsiteY5" fmla="*/ 3907393 h 5307510"/>
              <a:gd name="connsiteX6" fmla="*/ 523704 w 9685771"/>
              <a:gd name="connsiteY6" fmla="*/ 5211041 h 5307510"/>
              <a:gd name="connsiteX7" fmla="*/ 0 w 9685771"/>
              <a:gd name="connsiteY7" fmla="*/ 5207879 h 5307510"/>
              <a:gd name="connsiteX8" fmla="*/ 2382 w 9685771"/>
              <a:gd name="connsiteY8" fmla="*/ 360370 h 5307510"/>
              <a:gd name="connsiteX0" fmla="*/ 2382 w 9151108"/>
              <a:gd name="connsiteY0" fmla="*/ 0 h 4947140"/>
              <a:gd name="connsiteX1" fmla="*/ 9149846 w 9151108"/>
              <a:gd name="connsiteY1" fmla="*/ 0 h 4947140"/>
              <a:gd name="connsiteX2" fmla="*/ 8661472 w 9151108"/>
              <a:gd name="connsiteY2" fmla="*/ 4865001 h 4947140"/>
              <a:gd name="connsiteX3" fmla="*/ 7384257 w 9151108"/>
              <a:gd name="connsiteY3" fmla="*/ 4843680 h 4947140"/>
              <a:gd name="connsiteX4" fmla="*/ 7381442 w 9151108"/>
              <a:gd name="connsiteY4" fmla="*/ 3543300 h 4947140"/>
              <a:gd name="connsiteX5" fmla="*/ 523124 w 9151108"/>
              <a:gd name="connsiteY5" fmla="*/ 3547023 h 4947140"/>
              <a:gd name="connsiteX6" fmla="*/ 523704 w 9151108"/>
              <a:gd name="connsiteY6" fmla="*/ 4850671 h 4947140"/>
              <a:gd name="connsiteX7" fmla="*/ 0 w 9151108"/>
              <a:gd name="connsiteY7" fmla="*/ 4847509 h 4947140"/>
              <a:gd name="connsiteX8" fmla="*/ 2382 w 9151108"/>
              <a:gd name="connsiteY8" fmla="*/ 0 h 4947140"/>
              <a:gd name="connsiteX0" fmla="*/ 2382 w 9828173"/>
              <a:gd name="connsiteY0" fmla="*/ 356531 h 5286738"/>
              <a:gd name="connsiteX1" fmla="*/ 9149846 w 9828173"/>
              <a:gd name="connsiteY1" fmla="*/ 356531 h 5286738"/>
              <a:gd name="connsiteX2" fmla="*/ 9149845 w 9828173"/>
              <a:gd name="connsiteY2" fmla="*/ 5169707 h 5286738"/>
              <a:gd name="connsiteX3" fmla="*/ 7384257 w 9828173"/>
              <a:gd name="connsiteY3" fmla="*/ 5200211 h 5286738"/>
              <a:gd name="connsiteX4" fmla="*/ 7381442 w 9828173"/>
              <a:gd name="connsiteY4" fmla="*/ 3899831 h 5286738"/>
              <a:gd name="connsiteX5" fmla="*/ 523124 w 9828173"/>
              <a:gd name="connsiteY5" fmla="*/ 3903554 h 5286738"/>
              <a:gd name="connsiteX6" fmla="*/ 523704 w 9828173"/>
              <a:gd name="connsiteY6" fmla="*/ 5207202 h 5286738"/>
              <a:gd name="connsiteX7" fmla="*/ 0 w 9828173"/>
              <a:gd name="connsiteY7" fmla="*/ 5204040 h 5286738"/>
              <a:gd name="connsiteX8" fmla="*/ 2382 w 9828173"/>
              <a:gd name="connsiteY8" fmla="*/ 356531 h 5286738"/>
              <a:gd name="connsiteX0" fmla="*/ 2382 w 9154046"/>
              <a:gd name="connsiteY0" fmla="*/ 0 h 4930207"/>
              <a:gd name="connsiteX1" fmla="*/ 9149846 w 9154046"/>
              <a:gd name="connsiteY1" fmla="*/ 0 h 4930207"/>
              <a:gd name="connsiteX2" fmla="*/ 9149845 w 9154046"/>
              <a:gd name="connsiteY2" fmla="*/ 4813176 h 4930207"/>
              <a:gd name="connsiteX3" fmla="*/ 7384257 w 9154046"/>
              <a:gd name="connsiteY3" fmla="*/ 4843680 h 4930207"/>
              <a:gd name="connsiteX4" fmla="*/ 7381442 w 9154046"/>
              <a:gd name="connsiteY4" fmla="*/ 3543300 h 4930207"/>
              <a:gd name="connsiteX5" fmla="*/ 523124 w 9154046"/>
              <a:gd name="connsiteY5" fmla="*/ 3547023 h 4930207"/>
              <a:gd name="connsiteX6" fmla="*/ 523704 w 9154046"/>
              <a:gd name="connsiteY6" fmla="*/ 4850671 h 4930207"/>
              <a:gd name="connsiteX7" fmla="*/ 0 w 9154046"/>
              <a:gd name="connsiteY7" fmla="*/ 4847509 h 4930207"/>
              <a:gd name="connsiteX8" fmla="*/ 2382 w 9154046"/>
              <a:gd name="connsiteY8" fmla="*/ 0 h 4930207"/>
              <a:gd name="connsiteX0" fmla="*/ 2382 w 9154046"/>
              <a:gd name="connsiteY0" fmla="*/ 0 h 4850673"/>
              <a:gd name="connsiteX1" fmla="*/ 9149846 w 9154046"/>
              <a:gd name="connsiteY1" fmla="*/ 0 h 4850673"/>
              <a:gd name="connsiteX2" fmla="*/ 9149845 w 9154046"/>
              <a:gd name="connsiteY2" fmla="*/ 4813176 h 4850673"/>
              <a:gd name="connsiteX3" fmla="*/ 7384257 w 9154046"/>
              <a:gd name="connsiteY3" fmla="*/ 4843680 h 4850673"/>
              <a:gd name="connsiteX4" fmla="*/ 7381442 w 9154046"/>
              <a:gd name="connsiteY4" fmla="*/ 3543300 h 4850673"/>
              <a:gd name="connsiteX5" fmla="*/ 523124 w 9154046"/>
              <a:gd name="connsiteY5" fmla="*/ 3547023 h 4850673"/>
              <a:gd name="connsiteX6" fmla="*/ 523704 w 9154046"/>
              <a:gd name="connsiteY6" fmla="*/ 4850671 h 4850673"/>
              <a:gd name="connsiteX7" fmla="*/ 0 w 9154046"/>
              <a:gd name="connsiteY7" fmla="*/ 4847509 h 4850673"/>
              <a:gd name="connsiteX8" fmla="*/ 2382 w 9154046"/>
              <a:gd name="connsiteY8" fmla="*/ 0 h 4850673"/>
              <a:gd name="connsiteX0" fmla="*/ 2382 w 9282313"/>
              <a:gd name="connsiteY0" fmla="*/ 0 h 5171093"/>
              <a:gd name="connsiteX1" fmla="*/ 9149846 w 9282313"/>
              <a:gd name="connsiteY1" fmla="*/ 0 h 5171093"/>
              <a:gd name="connsiteX2" fmla="*/ 9149845 w 9282313"/>
              <a:gd name="connsiteY2" fmla="*/ 4813176 h 5171093"/>
              <a:gd name="connsiteX3" fmla="*/ 7384257 w 9282313"/>
              <a:gd name="connsiteY3" fmla="*/ 4821343 h 5171093"/>
              <a:gd name="connsiteX4" fmla="*/ 7381442 w 9282313"/>
              <a:gd name="connsiteY4" fmla="*/ 3543300 h 5171093"/>
              <a:gd name="connsiteX5" fmla="*/ 523124 w 9282313"/>
              <a:gd name="connsiteY5" fmla="*/ 3547023 h 5171093"/>
              <a:gd name="connsiteX6" fmla="*/ 523704 w 9282313"/>
              <a:gd name="connsiteY6" fmla="*/ 4850671 h 5171093"/>
              <a:gd name="connsiteX7" fmla="*/ 0 w 9282313"/>
              <a:gd name="connsiteY7" fmla="*/ 4847509 h 5171093"/>
              <a:gd name="connsiteX8" fmla="*/ 2382 w 9282313"/>
              <a:gd name="connsiteY8" fmla="*/ 0 h 5171093"/>
              <a:gd name="connsiteX0" fmla="*/ 2382 w 9282313"/>
              <a:gd name="connsiteY0" fmla="*/ 0 h 5168611"/>
              <a:gd name="connsiteX1" fmla="*/ 9149846 w 9282313"/>
              <a:gd name="connsiteY1" fmla="*/ 0 h 5168611"/>
              <a:gd name="connsiteX2" fmla="*/ 9149845 w 9282313"/>
              <a:gd name="connsiteY2" fmla="*/ 4813176 h 5168611"/>
              <a:gd name="connsiteX3" fmla="*/ 7384257 w 9282313"/>
              <a:gd name="connsiteY3" fmla="*/ 4813896 h 5168611"/>
              <a:gd name="connsiteX4" fmla="*/ 7381442 w 9282313"/>
              <a:gd name="connsiteY4" fmla="*/ 3543300 h 5168611"/>
              <a:gd name="connsiteX5" fmla="*/ 523124 w 9282313"/>
              <a:gd name="connsiteY5" fmla="*/ 3547023 h 5168611"/>
              <a:gd name="connsiteX6" fmla="*/ 523704 w 9282313"/>
              <a:gd name="connsiteY6" fmla="*/ 4850671 h 5168611"/>
              <a:gd name="connsiteX7" fmla="*/ 0 w 9282313"/>
              <a:gd name="connsiteY7" fmla="*/ 4847509 h 5168611"/>
              <a:gd name="connsiteX8" fmla="*/ 2382 w 9282313"/>
              <a:gd name="connsiteY8" fmla="*/ 0 h 5168611"/>
              <a:gd name="connsiteX0" fmla="*/ 2382 w 9153055"/>
              <a:gd name="connsiteY0" fmla="*/ 0 h 4850673"/>
              <a:gd name="connsiteX1" fmla="*/ 9149846 w 9153055"/>
              <a:gd name="connsiteY1" fmla="*/ 0 h 4850673"/>
              <a:gd name="connsiteX2" fmla="*/ 9149845 w 9153055"/>
              <a:gd name="connsiteY2" fmla="*/ 4813176 h 4850673"/>
              <a:gd name="connsiteX3" fmla="*/ 7384257 w 9153055"/>
              <a:gd name="connsiteY3" fmla="*/ 4813896 h 4850673"/>
              <a:gd name="connsiteX4" fmla="*/ 7381442 w 9153055"/>
              <a:gd name="connsiteY4" fmla="*/ 3543300 h 4850673"/>
              <a:gd name="connsiteX5" fmla="*/ 523124 w 9153055"/>
              <a:gd name="connsiteY5" fmla="*/ 3547023 h 4850673"/>
              <a:gd name="connsiteX6" fmla="*/ 523704 w 9153055"/>
              <a:gd name="connsiteY6" fmla="*/ 4850671 h 4850673"/>
              <a:gd name="connsiteX7" fmla="*/ 0 w 9153055"/>
              <a:gd name="connsiteY7" fmla="*/ 4847509 h 4850673"/>
              <a:gd name="connsiteX8" fmla="*/ 2382 w 9153055"/>
              <a:gd name="connsiteY8" fmla="*/ 0 h 4850673"/>
              <a:gd name="connsiteX0" fmla="*/ 2382 w 9153055"/>
              <a:gd name="connsiteY0" fmla="*/ 0 h 4850673"/>
              <a:gd name="connsiteX1" fmla="*/ 9149846 w 9153055"/>
              <a:gd name="connsiteY1" fmla="*/ 0 h 4850673"/>
              <a:gd name="connsiteX2" fmla="*/ 9149845 w 9153055"/>
              <a:gd name="connsiteY2" fmla="*/ 4813176 h 4850673"/>
              <a:gd name="connsiteX3" fmla="*/ 7384257 w 9153055"/>
              <a:gd name="connsiteY3" fmla="*/ 4813896 h 4850673"/>
              <a:gd name="connsiteX4" fmla="*/ 7381442 w 9153055"/>
              <a:gd name="connsiteY4" fmla="*/ 3543300 h 4850673"/>
              <a:gd name="connsiteX5" fmla="*/ 523124 w 9153055"/>
              <a:gd name="connsiteY5" fmla="*/ 3547023 h 4850673"/>
              <a:gd name="connsiteX6" fmla="*/ 523704 w 9153055"/>
              <a:gd name="connsiteY6" fmla="*/ 4850671 h 4850673"/>
              <a:gd name="connsiteX7" fmla="*/ 0 w 9153055"/>
              <a:gd name="connsiteY7" fmla="*/ 4847509 h 4850673"/>
              <a:gd name="connsiteX8" fmla="*/ 2382 w 9153055"/>
              <a:gd name="connsiteY8" fmla="*/ 0 h 4850673"/>
              <a:gd name="connsiteX0" fmla="*/ 2382 w 9153055"/>
              <a:gd name="connsiteY0" fmla="*/ 0 h 4847542"/>
              <a:gd name="connsiteX1" fmla="*/ 9149846 w 9153055"/>
              <a:gd name="connsiteY1" fmla="*/ 0 h 4847542"/>
              <a:gd name="connsiteX2" fmla="*/ 9149845 w 9153055"/>
              <a:gd name="connsiteY2" fmla="*/ 4813176 h 4847542"/>
              <a:gd name="connsiteX3" fmla="*/ 7384257 w 9153055"/>
              <a:gd name="connsiteY3" fmla="*/ 4813896 h 4847542"/>
              <a:gd name="connsiteX4" fmla="*/ 7381442 w 9153055"/>
              <a:gd name="connsiteY4" fmla="*/ 3543300 h 4847542"/>
              <a:gd name="connsiteX5" fmla="*/ 523124 w 9153055"/>
              <a:gd name="connsiteY5" fmla="*/ 3547023 h 4847542"/>
              <a:gd name="connsiteX6" fmla="*/ 517484 w 9153055"/>
              <a:gd name="connsiteY6" fmla="*/ 4825851 h 4847542"/>
              <a:gd name="connsiteX7" fmla="*/ 0 w 9153055"/>
              <a:gd name="connsiteY7" fmla="*/ 4847509 h 4847542"/>
              <a:gd name="connsiteX8" fmla="*/ 2382 w 9153055"/>
              <a:gd name="connsiteY8" fmla="*/ 0 h 4847542"/>
              <a:gd name="connsiteX0" fmla="*/ 2382 w 9153055"/>
              <a:gd name="connsiteY0" fmla="*/ 0 h 4835165"/>
              <a:gd name="connsiteX1" fmla="*/ 9149846 w 9153055"/>
              <a:gd name="connsiteY1" fmla="*/ 0 h 4835165"/>
              <a:gd name="connsiteX2" fmla="*/ 9149845 w 9153055"/>
              <a:gd name="connsiteY2" fmla="*/ 4813176 h 4835165"/>
              <a:gd name="connsiteX3" fmla="*/ 7384257 w 9153055"/>
              <a:gd name="connsiteY3" fmla="*/ 4813896 h 4835165"/>
              <a:gd name="connsiteX4" fmla="*/ 7381442 w 9153055"/>
              <a:gd name="connsiteY4" fmla="*/ 3543300 h 4835165"/>
              <a:gd name="connsiteX5" fmla="*/ 523124 w 9153055"/>
              <a:gd name="connsiteY5" fmla="*/ 3547023 h 4835165"/>
              <a:gd name="connsiteX6" fmla="*/ 517484 w 9153055"/>
              <a:gd name="connsiteY6" fmla="*/ 4825851 h 4835165"/>
              <a:gd name="connsiteX7" fmla="*/ 0 w 9153055"/>
              <a:gd name="connsiteY7" fmla="*/ 4835100 h 4835165"/>
              <a:gd name="connsiteX8" fmla="*/ 2382 w 9153055"/>
              <a:gd name="connsiteY8" fmla="*/ 0 h 4835165"/>
              <a:gd name="connsiteX0" fmla="*/ 2382 w 9153055"/>
              <a:gd name="connsiteY0" fmla="*/ 0 h 4835165"/>
              <a:gd name="connsiteX1" fmla="*/ 9149846 w 9153055"/>
              <a:gd name="connsiteY1" fmla="*/ 0 h 4835165"/>
              <a:gd name="connsiteX2" fmla="*/ 9149845 w 9153055"/>
              <a:gd name="connsiteY2" fmla="*/ 4813176 h 4835165"/>
              <a:gd name="connsiteX3" fmla="*/ 7384257 w 9153055"/>
              <a:gd name="connsiteY3" fmla="*/ 4813896 h 4835165"/>
              <a:gd name="connsiteX4" fmla="*/ 7381442 w 9153055"/>
              <a:gd name="connsiteY4" fmla="*/ 3543300 h 4835165"/>
              <a:gd name="connsiteX5" fmla="*/ 523124 w 9153055"/>
              <a:gd name="connsiteY5" fmla="*/ 3547023 h 4835165"/>
              <a:gd name="connsiteX6" fmla="*/ 517484 w 9153055"/>
              <a:gd name="connsiteY6" fmla="*/ 4825851 h 4835165"/>
              <a:gd name="connsiteX7" fmla="*/ 0 w 9153055"/>
              <a:gd name="connsiteY7" fmla="*/ 4835100 h 4835165"/>
              <a:gd name="connsiteX8" fmla="*/ 2382 w 9153055"/>
              <a:gd name="connsiteY8" fmla="*/ 0 h 4835165"/>
              <a:gd name="connsiteX0" fmla="*/ 0 w 9150673"/>
              <a:gd name="connsiteY0" fmla="*/ 0 h 4825853"/>
              <a:gd name="connsiteX1" fmla="*/ 9147464 w 9150673"/>
              <a:gd name="connsiteY1" fmla="*/ 0 h 4825853"/>
              <a:gd name="connsiteX2" fmla="*/ 9147463 w 9150673"/>
              <a:gd name="connsiteY2" fmla="*/ 4813176 h 4825853"/>
              <a:gd name="connsiteX3" fmla="*/ 7381875 w 9150673"/>
              <a:gd name="connsiteY3" fmla="*/ 4813896 h 4825853"/>
              <a:gd name="connsiteX4" fmla="*/ 7379060 w 9150673"/>
              <a:gd name="connsiteY4" fmla="*/ 3543300 h 4825853"/>
              <a:gd name="connsiteX5" fmla="*/ 520742 w 9150673"/>
              <a:gd name="connsiteY5" fmla="*/ 3547023 h 4825853"/>
              <a:gd name="connsiteX6" fmla="*/ 515102 w 9150673"/>
              <a:gd name="connsiteY6" fmla="*/ 4825851 h 4825853"/>
              <a:gd name="connsiteX7" fmla="*/ 2770 w 9150673"/>
              <a:gd name="connsiteY7" fmla="*/ 4817115 h 4825853"/>
              <a:gd name="connsiteX8" fmla="*/ 0 w 9150673"/>
              <a:gd name="connsiteY8" fmla="*/ 0 h 4825853"/>
              <a:gd name="connsiteX0" fmla="*/ 0 w 9150673"/>
              <a:gd name="connsiteY0" fmla="*/ 0 h 4818145"/>
              <a:gd name="connsiteX1" fmla="*/ 9147464 w 9150673"/>
              <a:gd name="connsiteY1" fmla="*/ 0 h 4818145"/>
              <a:gd name="connsiteX2" fmla="*/ 9147463 w 9150673"/>
              <a:gd name="connsiteY2" fmla="*/ 4813176 h 4818145"/>
              <a:gd name="connsiteX3" fmla="*/ 7381875 w 9150673"/>
              <a:gd name="connsiteY3" fmla="*/ 4813896 h 4818145"/>
              <a:gd name="connsiteX4" fmla="*/ 7379060 w 9150673"/>
              <a:gd name="connsiteY4" fmla="*/ 3543300 h 4818145"/>
              <a:gd name="connsiteX5" fmla="*/ 520742 w 9150673"/>
              <a:gd name="connsiteY5" fmla="*/ 3547023 h 4818145"/>
              <a:gd name="connsiteX6" fmla="*/ 515102 w 9150673"/>
              <a:gd name="connsiteY6" fmla="*/ 4818143 h 4818145"/>
              <a:gd name="connsiteX7" fmla="*/ 2770 w 9150673"/>
              <a:gd name="connsiteY7" fmla="*/ 4817115 h 4818145"/>
              <a:gd name="connsiteX8" fmla="*/ 0 w 9150673"/>
              <a:gd name="connsiteY8" fmla="*/ 0 h 4818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50673" h="4818145">
                <a:moveTo>
                  <a:pt x="0" y="0"/>
                </a:moveTo>
                <a:lnTo>
                  <a:pt x="9147464" y="0"/>
                </a:lnTo>
                <a:cubicBezTo>
                  <a:pt x="9154968" y="4079"/>
                  <a:pt x="9146880" y="4807581"/>
                  <a:pt x="9147463" y="4813176"/>
                </a:cubicBezTo>
                <a:cubicBezTo>
                  <a:pt x="9148046" y="4818771"/>
                  <a:pt x="7385663" y="4807873"/>
                  <a:pt x="7381875" y="4813896"/>
                </a:cubicBezTo>
                <a:cubicBezTo>
                  <a:pt x="7378087" y="4819919"/>
                  <a:pt x="7380515" y="3538511"/>
                  <a:pt x="7379060" y="3543300"/>
                </a:cubicBezTo>
                <a:cubicBezTo>
                  <a:pt x="7377605" y="3548089"/>
                  <a:pt x="2806848" y="3545782"/>
                  <a:pt x="520742" y="3547023"/>
                </a:cubicBezTo>
                <a:cubicBezTo>
                  <a:pt x="519025" y="3777370"/>
                  <a:pt x="515915" y="4819927"/>
                  <a:pt x="515102" y="4818143"/>
                </a:cubicBezTo>
                <a:cubicBezTo>
                  <a:pt x="514289" y="4816359"/>
                  <a:pt x="257002" y="4818169"/>
                  <a:pt x="2770" y="4817115"/>
                </a:cubicBezTo>
                <a:cubicBezTo>
                  <a:pt x="1847" y="3211410"/>
                  <a:pt x="923" y="1605705"/>
                  <a:pt x="0" y="0"/>
                </a:cubicBez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8" name="Rectangle 2"/>
          <p:cNvSpPr>
            <a:spLocks noGrp="1" noChangeArrowheads="1"/>
          </p:cNvSpPr>
          <p:nvPr userDrawn="1">
            <p:ph type="ctrTitle"/>
          </p:nvPr>
        </p:nvSpPr>
        <p:spPr>
          <a:xfrm>
            <a:off x="1007533" y="4027623"/>
            <a:ext cx="8483600" cy="864000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pc="0" dirty="0">
                <a:cs typeface="Arial" pitchFamily="34" charset="0"/>
              </a:defRPr>
            </a:lvl1pPr>
          </a:lstStyle>
          <a:p>
            <a:pPr lvl="0" defTabSz="121917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1007533" y="5096738"/>
            <a:ext cx="8483600" cy="770400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z="1400" dirty="0"/>
            </a:lvl1pPr>
          </a:lstStyle>
          <a:p>
            <a:pPr lvl="0" defTabSz="357708">
              <a:lnSpc>
                <a:spcPct val="90000"/>
              </a:lnSpc>
              <a:spcBef>
                <a:spcPct val="0"/>
              </a:spcBef>
            </a:pPr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98" name="Text Box 11" descr="&lt;COMPANY_NAME&gt;" title="&lt;COMPANY_NAME&gt;"/>
          <p:cNvSpPr txBox="1">
            <a:spLocks noChangeArrowheads="1"/>
          </p:cNvSpPr>
          <p:nvPr userDrawn="1"/>
        </p:nvSpPr>
        <p:spPr bwMode="auto">
          <a:xfrm>
            <a:off x="677186" y="6478119"/>
            <a:ext cx="3047405" cy="2377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US" sz="800" dirty="0">
                <a:solidFill>
                  <a:schemeClr val="tx1"/>
                </a:solidFill>
                <a:latin typeface="+mn-lt"/>
                <a:cs typeface="Arial" pitchFamily="34" charset="0"/>
              </a:rPr>
              <a:t>The Shell Petroleum Development Company of Nigeria Ltd </a:t>
            </a:r>
            <a:endParaRPr lang="en-GB" sz="800" dirty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99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70113" y="6478119"/>
            <a:ext cx="35556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04916" y="6478119"/>
            <a:ext cx="144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2017</a:t>
            </a:r>
            <a:endParaRPr lang="en-GB" dirty="0"/>
          </a:p>
        </p:txBody>
      </p:sp>
      <p:sp>
        <p:nvSpPr>
          <p:cNvPr id="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98231" y="6478119"/>
            <a:ext cx="440088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UPO/G/DNC</a:t>
            </a:r>
          </a:p>
        </p:txBody>
      </p:sp>
      <p:sp>
        <p:nvSpPr>
          <p:cNvPr id="12" name="TextBox 11" descr="CONFIDENTIAL_TAG_0xFFEE"/>
          <p:cNvSpPr txBox="1"/>
          <p:nvPr userDrawn="1"/>
        </p:nvSpPr>
        <p:spPr bwMode="auto">
          <a:xfrm>
            <a:off x="8209062" y="6480472"/>
            <a:ext cx="1439333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Futura Medium" pitchFamily="2" charset="0"/>
                <a:ea typeface="+mn-ea"/>
                <a:cs typeface="+mn-cs"/>
              </a:rPr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3483926825"/>
      </p:ext>
    </p:extLst>
  </p:cSld>
  <p:clrMapOvr>
    <a:masterClrMapping/>
  </p:clrMapOvr>
  <p:transition/>
  <p:extLst mod="1">
    <p:ext uri="{DCECCB84-F9BA-43D5-87BE-67443E8EF086}">
      <p15:sldGuideLst xmlns:p15="http://schemas.microsoft.com/office/powerpoint/2012/main">
        <p15:guide id="4" pos="4484">
          <p15:clr>
            <a:srgbClr val="FBAE40"/>
          </p15:clr>
        </p15:guide>
        <p15:guide id="0" pos="476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73100" y="728663"/>
            <a:ext cx="10845800" cy="755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70113" y="6478119"/>
            <a:ext cx="35556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04916" y="6478119"/>
            <a:ext cx="144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2017</a:t>
            </a:r>
            <a:endParaRPr lang="en-GB" dirty="0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98231" y="6478119"/>
            <a:ext cx="440088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UPO/G/DNC</a:t>
            </a:r>
          </a:p>
        </p:txBody>
      </p:sp>
    </p:spTree>
    <p:extLst>
      <p:ext uri="{BB962C8B-B14F-4D97-AF65-F5344CB8AC3E}">
        <p14:creationId xmlns:p14="http://schemas.microsoft.com/office/powerpoint/2010/main" val="3092365955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1" y="0"/>
            <a:ext cx="12194383" cy="685800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16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73101" y="1492272"/>
            <a:ext cx="5230284" cy="2861742"/>
          </a:xfrm>
        </p:spPr>
        <p:txBody>
          <a:bodyPr/>
          <a:lstStyle>
            <a:lvl1pPr>
              <a:lnSpc>
                <a:spcPct val="110000"/>
              </a:lnSpc>
              <a:defRPr lang="en-US" sz="3400" b="1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70113" y="6478119"/>
            <a:ext cx="35556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04916" y="6478119"/>
            <a:ext cx="144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2017</a:t>
            </a:r>
            <a:endParaRPr lang="en-GB" dirty="0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98231" y="6478119"/>
            <a:ext cx="440088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UPO/G/DNC</a:t>
            </a:r>
          </a:p>
        </p:txBody>
      </p:sp>
    </p:spTree>
    <p:extLst>
      <p:ext uri="{BB962C8B-B14F-4D97-AF65-F5344CB8AC3E}">
        <p14:creationId xmlns:p14="http://schemas.microsoft.com/office/powerpoint/2010/main" val="3622104265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 bwMode="gray">
          <a:xfrm>
            <a:off x="2" y="4313784"/>
            <a:ext cx="12191999" cy="25442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800" dirty="0">
              <a:solidFill>
                <a:schemeClr val="bg1"/>
              </a:solidFill>
            </a:endParaRPr>
          </a:p>
        </p:txBody>
      </p:sp>
      <p:grpSp>
        <p:nvGrpSpPr>
          <p:cNvPr id="25" name="Group 24"/>
          <p:cNvGrpSpPr/>
          <p:nvPr userDrawn="1"/>
        </p:nvGrpSpPr>
        <p:grpSpPr bwMode="gray">
          <a:xfrm>
            <a:off x="5903384" y="2831546"/>
            <a:ext cx="5690760" cy="1633939"/>
            <a:chOff x="6450013" y="2557463"/>
            <a:chExt cx="5197475" cy="1917700"/>
          </a:xfrm>
        </p:grpSpPr>
        <p:sp>
          <p:nvSpPr>
            <p:cNvPr id="26" name="Freeform 6"/>
            <p:cNvSpPr>
              <a:spLocks noEditPoints="1"/>
            </p:cNvSpPr>
            <p:nvPr userDrawn="1"/>
          </p:nvSpPr>
          <p:spPr bwMode="gray">
            <a:xfrm>
              <a:off x="6450013" y="2557463"/>
              <a:ext cx="2005013" cy="1917700"/>
            </a:xfrm>
            <a:custGeom>
              <a:avLst/>
              <a:gdLst>
                <a:gd name="T0" fmla="*/ 274 w 346"/>
                <a:gd name="T1" fmla="*/ 331 h 331"/>
                <a:gd name="T2" fmla="*/ 250 w 346"/>
                <a:gd name="T3" fmla="*/ 302 h 331"/>
                <a:gd name="T4" fmla="*/ 167 w 346"/>
                <a:gd name="T5" fmla="*/ 322 h 331"/>
                <a:gd name="T6" fmla="*/ 0 w 346"/>
                <a:gd name="T7" fmla="*/ 156 h 331"/>
                <a:gd name="T8" fmla="*/ 167 w 346"/>
                <a:gd name="T9" fmla="*/ 0 h 331"/>
                <a:gd name="T10" fmla="*/ 334 w 346"/>
                <a:gd name="T11" fmla="*/ 162 h 331"/>
                <a:gd name="T12" fmla="*/ 295 w 346"/>
                <a:gd name="T13" fmla="*/ 268 h 331"/>
                <a:gd name="T14" fmla="*/ 346 w 346"/>
                <a:gd name="T15" fmla="*/ 320 h 331"/>
                <a:gd name="T16" fmla="*/ 274 w 346"/>
                <a:gd name="T17" fmla="*/ 331 h 331"/>
                <a:gd name="T18" fmla="*/ 238 w 346"/>
                <a:gd name="T19" fmla="*/ 207 h 331"/>
                <a:gd name="T20" fmla="*/ 252 w 346"/>
                <a:gd name="T21" fmla="*/ 162 h 331"/>
                <a:gd name="T22" fmla="*/ 167 w 346"/>
                <a:gd name="T23" fmla="*/ 76 h 331"/>
                <a:gd name="T24" fmla="*/ 82 w 346"/>
                <a:gd name="T25" fmla="*/ 156 h 331"/>
                <a:gd name="T26" fmla="*/ 167 w 346"/>
                <a:gd name="T27" fmla="*/ 246 h 331"/>
                <a:gd name="T28" fmla="*/ 191 w 346"/>
                <a:gd name="T29" fmla="*/ 242 h 331"/>
                <a:gd name="T30" fmla="*/ 143 w 346"/>
                <a:gd name="T31" fmla="*/ 194 h 331"/>
                <a:gd name="T32" fmla="*/ 217 w 346"/>
                <a:gd name="T33" fmla="*/ 185 h 331"/>
                <a:gd name="T34" fmla="*/ 238 w 346"/>
                <a:gd name="T35" fmla="*/ 207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6" h="331">
                  <a:moveTo>
                    <a:pt x="274" y="331"/>
                  </a:moveTo>
                  <a:cubicBezTo>
                    <a:pt x="250" y="302"/>
                    <a:pt x="250" y="302"/>
                    <a:pt x="250" y="302"/>
                  </a:cubicBezTo>
                  <a:cubicBezTo>
                    <a:pt x="227" y="316"/>
                    <a:pt x="199" y="322"/>
                    <a:pt x="167" y="322"/>
                  </a:cubicBezTo>
                  <a:cubicBezTo>
                    <a:pt x="70" y="322"/>
                    <a:pt x="0" y="253"/>
                    <a:pt x="0" y="156"/>
                  </a:cubicBezTo>
                  <a:cubicBezTo>
                    <a:pt x="0" y="64"/>
                    <a:pt x="80" y="0"/>
                    <a:pt x="167" y="0"/>
                  </a:cubicBezTo>
                  <a:cubicBezTo>
                    <a:pt x="261" y="0"/>
                    <a:pt x="334" y="64"/>
                    <a:pt x="334" y="162"/>
                  </a:cubicBezTo>
                  <a:cubicBezTo>
                    <a:pt x="334" y="202"/>
                    <a:pt x="320" y="237"/>
                    <a:pt x="295" y="268"/>
                  </a:cubicBezTo>
                  <a:cubicBezTo>
                    <a:pt x="346" y="320"/>
                    <a:pt x="346" y="320"/>
                    <a:pt x="346" y="320"/>
                  </a:cubicBezTo>
                  <a:lnTo>
                    <a:pt x="274" y="331"/>
                  </a:lnTo>
                  <a:close/>
                  <a:moveTo>
                    <a:pt x="238" y="207"/>
                  </a:moveTo>
                  <a:cubicBezTo>
                    <a:pt x="247" y="194"/>
                    <a:pt x="252" y="178"/>
                    <a:pt x="252" y="162"/>
                  </a:cubicBezTo>
                  <a:cubicBezTo>
                    <a:pt x="252" y="117"/>
                    <a:pt x="215" y="76"/>
                    <a:pt x="167" y="76"/>
                  </a:cubicBezTo>
                  <a:cubicBezTo>
                    <a:pt x="121" y="76"/>
                    <a:pt x="82" y="114"/>
                    <a:pt x="82" y="156"/>
                  </a:cubicBezTo>
                  <a:cubicBezTo>
                    <a:pt x="82" y="208"/>
                    <a:pt x="121" y="246"/>
                    <a:pt x="167" y="246"/>
                  </a:cubicBezTo>
                  <a:cubicBezTo>
                    <a:pt x="175" y="246"/>
                    <a:pt x="183" y="245"/>
                    <a:pt x="191" y="242"/>
                  </a:cubicBezTo>
                  <a:cubicBezTo>
                    <a:pt x="143" y="194"/>
                    <a:pt x="143" y="194"/>
                    <a:pt x="143" y="194"/>
                  </a:cubicBezTo>
                  <a:cubicBezTo>
                    <a:pt x="217" y="185"/>
                    <a:pt x="217" y="185"/>
                    <a:pt x="217" y="185"/>
                  </a:cubicBezTo>
                  <a:lnTo>
                    <a:pt x="238" y="2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 dirty="0"/>
            </a:p>
          </p:txBody>
        </p:sp>
        <p:sp>
          <p:nvSpPr>
            <p:cNvPr id="27" name="Freeform 7"/>
            <p:cNvSpPr>
              <a:spLocks noEditPoints="1"/>
            </p:cNvSpPr>
            <p:nvPr userDrawn="1"/>
          </p:nvSpPr>
          <p:spPr bwMode="gray">
            <a:xfrm>
              <a:off x="8426451" y="2586038"/>
              <a:ext cx="1441450" cy="1814513"/>
            </a:xfrm>
            <a:custGeom>
              <a:avLst/>
              <a:gdLst>
                <a:gd name="T0" fmla="*/ 190 w 249"/>
                <a:gd name="T1" fmla="*/ 257 h 313"/>
                <a:gd name="T2" fmla="*/ 79 w 249"/>
                <a:gd name="T3" fmla="*/ 313 h 313"/>
                <a:gd name="T4" fmla="*/ 0 w 249"/>
                <a:gd name="T5" fmla="*/ 233 h 313"/>
                <a:gd name="T6" fmla="*/ 92 w 249"/>
                <a:gd name="T7" fmla="*/ 124 h 313"/>
                <a:gd name="T8" fmla="*/ 60 w 249"/>
                <a:gd name="T9" fmla="*/ 58 h 313"/>
                <a:gd name="T10" fmla="*/ 119 w 249"/>
                <a:gd name="T11" fmla="*/ 0 h 313"/>
                <a:gd name="T12" fmla="*/ 174 w 249"/>
                <a:gd name="T13" fmla="*/ 56 h 313"/>
                <a:gd name="T14" fmla="*/ 117 w 249"/>
                <a:gd name="T15" fmla="*/ 130 h 313"/>
                <a:gd name="T16" fmla="*/ 192 w 249"/>
                <a:gd name="T17" fmla="*/ 232 h 313"/>
                <a:gd name="T18" fmla="*/ 230 w 249"/>
                <a:gd name="T19" fmla="*/ 190 h 313"/>
                <a:gd name="T20" fmla="*/ 245 w 249"/>
                <a:gd name="T21" fmla="*/ 198 h 313"/>
                <a:gd name="T22" fmla="*/ 203 w 249"/>
                <a:gd name="T23" fmla="*/ 246 h 313"/>
                <a:gd name="T24" fmla="*/ 249 w 249"/>
                <a:gd name="T25" fmla="*/ 307 h 313"/>
                <a:gd name="T26" fmla="*/ 228 w 249"/>
                <a:gd name="T27" fmla="*/ 307 h 313"/>
                <a:gd name="T28" fmla="*/ 190 w 249"/>
                <a:gd name="T29" fmla="*/ 257 h 313"/>
                <a:gd name="T30" fmla="*/ 84 w 249"/>
                <a:gd name="T31" fmla="*/ 152 h 313"/>
                <a:gd name="T32" fmla="*/ 19 w 249"/>
                <a:gd name="T33" fmla="*/ 231 h 313"/>
                <a:gd name="T34" fmla="*/ 79 w 249"/>
                <a:gd name="T35" fmla="*/ 295 h 313"/>
                <a:gd name="T36" fmla="*/ 179 w 249"/>
                <a:gd name="T37" fmla="*/ 242 h 313"/>
                <a:gd name="T38" fmla="*/ 103 w 249"/>
                <a:gd name="T39" fmla="*/ 139 h 313"/>
                <a:gd name="T40" fmla="*/ 84 w 249"/>
                <a:gd name="T41" fmla="*/ 152 h 313"/>
                <a:gd name="T42" fmla="*/ 79 w 249"/>
                <a:gd name="T43" fmla="*/ 60 h 313"/>
                <a:gd name="T44" fmla="*/ 106 w 249"/>
                <a:gd name="T45" fmla="*/ 115 h 313"/>
                <a:gd name="T46" fmla="*/ 154 w 249"/>
                <a:gd name="T47" fmla="*/ 55 h 313"/>
                <a:gd name="T48" fmla="*/ 118 w 249"/>
                <a:gd name="T49" fmla="*/ 18 h 313"/>
                <a:gd name="T50" fmla="*/ 79 w 249"/>
                <a:gd name="T51" fmla="*/ 6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49" h="313">
                  <a:moveTo>
                    <a:pt x="190" y="257"/>
                  </a:moveTo>
                  <a:cubicBezTo>
                    <a:pt x="156" y="285"/>
                    <a:pt x="118" y="313"/>
                    <a:pt x="79" y="313"/>
                  </a:cubicBezTo>
                  <a:cubicBezTo>
                    <a:pt x="34" y="313"/>
                    <a:pt x="0" y="277"/>
                    <a:pt x="0" y="233"/>
                  </a:cubicBezTo>
                  <a:cubicBezTo>
                    <a:pt x="0" y="181"/>
                    <a:pt x="50" y="150"/>
                    <a:pt x="92" y="124"/>
                  </a:cubicBezTo>
                  <a:cubicBezTo>
                    <a:pt x="78" y="104"/>
                    <a:pt x="60" y="84"/>
                    <a:pt x="60" y="58"/>
                  </a:cubicBezTo>
                  <a:cubicBezTo>
                    <a:pt x="60" y="26"/>
                    <a:pt x="87" y="0"/>
                    <a:pt x="119" y="0"/>
                  </a:cubicBezTo>
                  <a:cubicBezTo>
                    <a:pt x="150" y="0"/>
                    <a:pt x="174" y="25"/>
                    <a:pt x="174" y="56"/>
                  </a:cubicBezTo>
                  <a:cubicBezTo>
                    <a:pt x="174" y="90"/>
                    <a:pt x="146" y="110"/>
                    <a:pt x="117" y="130"/>
                  </a:cubicBezTo>
                  <a:cubicBezTo>
                    <a:pt x="192" y="232"/>
                    <a:pt x="192" y="232"/>
                    <a:pt x="192" y="232"/>
                  </a:cubicBezTo>
                  <a:cubicBezTo>
                    <a:pt x="230" y="190"/>
                    <a:pt x="230" y="190"/>
                    <a:pt x="230" y="190"/>
                  </a:cubicBezTo>
                  <a:cubicBezTo>
                    <a:pt x="245" y="198"/>
                    <a:pt x="245" y="198"/>
                    <a:pt x="245" y="198"/>
                  </a:cubicBezTo>
                  <a:cubicBezTo>
                    <a:pt x="203" y="246"/>
                    <a:pt x="203" y="246"/>
                    <a:pt x="203" y="246"/>
                  </a:cubicBezTo>
                  <a:cubicBezTo>
                    <a:pt x="249" y="307"/>
                    <a:pt x="249" y="307"/>
                    <a:pt x="249" y="307"/>
                  </a:cubicBezTo>
                  <a:cubicBezTo>
                    <a:pt x="228" y="307"/>
                    <a:pt x="228" y="307"/>
                    <a:pt x="228" y="307"/>
                  </a:cubicBezTo>
                  <a:lnTo>
                    <a:pt x="190" y="257"/>
                  </a:lnTo>
                  <a:close/>
                  <a:moveTo>
                    <a:pt x="84" y="152"/>
                  </a:moveTo>
                  <a:cubicBezTo>
                    <a:pt x="55" y="170"/>
                    <a:pt x="19" y="193"/>
                    <a:pt x="19" y="231"/>
                  </a:cubicBezTo>
                  <a:cubicBezTo>
                    <a:pt x="19" y="265"/>
                    <a:pt x="44" y="295"/>
                    <a:pt x="79" y="295"/>
                  </a:cubicBezTo>
                  <a:cubicBezTo>
                    <a:pt x="114" y="295"/>
                    <a:pt x="151" y="265"/>
                    <a:pt x="179" y="242"/>
                  </a:cubicBezTo>
                  <a:cubicBezTo>
                    <a:pt x="103" y="139"/>
                    <a:pt x="103" y="139"/>
                    <a:pt x="103" y="139"/>
                  </a:cubicBezTo>
                  <a:lnTo>
                    <a:pt x="84" y="152"/>
                  </a:lnTo>
                  <a:close/>
                  <a:moveTo>
                    <a:pt x="79" y="60"/>
                  </a:moveTo>
                  <a:cubicBezTo>
                    <a:pt x="79" y="81"/>
                    <a:pt x="95" y="97"/>
                    <a:pt x="106" y="115"/>
                  </a:cubicBezTo>
                  <a:cubicBezTo>
                    <a:pt x="127" y="99"/>
                    <a:pt x="154" y="86"/>
                    <a:pt x="154" y="55"/>
                  </a:cubicBezTo>
                  <a:cubicBezTo>
                    <a:pt x="154" y="35"/>
                    <a:pt x="138" y="18"/>
                    <a:pt x="118" y="18"/>
                  </a:cubicBezTo>
                  <a:cubicBezTo>
                    <a:pt x="96" y="18"/>
                    <a:pt x="79" y="39"/>
                    <a:pt x="79" y="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 dirty="0"/>
            </a:p>
          </p:txBody>
        </p:sp>
        <p:sp>
          <p:nvSpPr>
            <p:cNvPr id="28" name="Freeform 8"/>
            <p:cNvSpPr>
              <a:spLocks noEditPoints="1"/>
            </p:cNvSpPr>
            <p:nvPr userDrawn="1"/>
          </p:nvSpPr>
          <p:spPr bwMode="gray">
            <a:xfrm>
              <a:off x="9821863" y="2614613"/>
              <a:ext cx="1825625" cy="1751013"/>
            </a:xfrm>
            <a:custGeom>
              <a:avLst/>
              <a:gdLst>
                <a:gd name="T0" fmla="*/ 380 w 1150"/>
                <a:gd name="T1" fmla="*/ 913 h 1103"/>
                <a:gd name="T2" fmla="*/ 303 w 1150"/>
                <a:gd name="T3" fmla="*/ 1103 h 1103"/>
                <a:gd name="T4" fmla="*/ 0 w 1150"/>
                <a:gd name="T5" fmla="*/ 1103 h 1103"/>
                <a:gd name="T6" fmla="*/ 424 w 1150"/>
                <a:gd name="T7" fmla="*/ 0 h 1103"/>
                <a:gd name="T8" fmla="*/ 734 w 1150"/>
                <a:gd name="T9" fmla="*/ 0 h 1103"/>
                <a:gd name="T10" fmla="*/ 1150 w 1150"/>
                <a:gd name="T11" fmla="*/ 1103 h 1103"/>
                <a:gd name="T12" fmla="*/ 843 w 1150"/>
                <a:gd name="T13" fmla="*/ 1103 h 1103"/>
                <a:gd name="T14" fmla="*/ 774 w 1150"/>
                <a:gd name="T15" fmla="*/ 913 h 1103"/>
                <a:gd name="T16" fmla="*/ 380 w 1150"/>
                <a:gd name="T17" fmla="*/ 913 h 1103"/>
                <a:gd name="T18" fmla="*/ 581 w 1150"/>
                <a:gd name="T19" fmla="*/ 344 h 1103"/>
                <a:gd name="T20" fmla="*/ 577 w 1150"/>
                <a:gd name="T21" fmla="*/ 344 h 1103"/>
                <a:gd name="T22" fmla="*/ 456 w 1150"/>
                <a:gd name="T23" fmla="*/ 694 h 1103"/>
                <a:gd name="T24" fmla="*/ 697 w 1150"/>
                <a:gd name="T25" fmla="*/ 694 h 1103"/>
                <a:gd name="T26" fmla="*/ 581 w 1150"/>
                <a:gd name="T27" fmla="*/ 344 h 1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50" h="1103">
                  <a:moveTo>
                    <a:pt x="380" y="913"/>
                  </a:moveTo>
                  <a:lnTo>
                    <a:pt x="303" y="1103"/>
                  </a:lnTo>
                  <a:lnTo>
                    <a:pt x="0" y="1103"/>
                  </a:lnTo>
                  <a:lnTo>
                    <a:pt x="424" y="0"/>
                  </a:lnTo>
                  <a:lnTo>
                    <a:pt x="734" y="0"/>
                  </a:lnTo>
                  <a:lnTo>
                    <a:pt x="1150" y="1103"/>
                  </a:lnTo>
                  <a:lnTo>
                    <a:pt x="843" y="1103"/>
                  </a:lnTo>
                  <a:lnTo>
                    <a:pt x="774" y="913"/>
                  </a:lnTo>
                  <a:lnTo>
                    <a:pt x="380" y="913"/>
                  </a:lnTo>
                  <a:close/>
                  <a:moveTo>
                    <a:pt x="581" y="344"/>
                  </a:moveTo>
                  <a:lnTo>
                    <a:pt x="577" y="344"/>
                  </a:lnTo>
                  <a:lnTo>
                    <a:pt x="456" y="694"/>
                  </a:lnTo>
                  <a:lnTo>
                    <a:pt x="697" y="694"/>
                  </a:lnTo>
                  <a:lnTo>
                    <a:pt x="581" y="3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 dirty="0"/>
            </a:p>
          </p:txBody>
        </p:sp>
      </p:grpSp>
      <p:sp>
        <p:nvSpPr>
          <p:cNvPr id="3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1015981" y="1711397"/>
            <a:ext cx="10493664" cy="81359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lang="en-GB" sz="2800" b="0" cap="none" baseline="0" dirty="0">
                <a:latin typeface="+mj-lt"/>
              </a:defRPr>
            </a:lvl1pPr>
          </a:lstStyle>
          <a:p>
            <a:pPr lvl="0" defTabSz="357708">
              <a:lnSpc>
                <a:spcPct val="100000"/>
              </a:lnSpc>
            </a:pPr>
            <a:r>
              <a:rPr lang="en-US"/>
              <a:t>Click to edit Master text styles</a:t>
            </a:r>
          </a:p>
        </p:txBody>
      </p:sp>
      <p:sp>
        <p:nvSpPr>
          <p:cNvPr id="1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70113" y="6478119"/>
            <a:ext cx="35556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04916" y="6478119"/>
            <a:ext cx="144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2017</a:t>
            </a:r>
            <a:endParaRPr lang="en-GB" dirty="0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98231" y="6478119"/>
            <a:ext cx="440088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UPO/G/DNC</a:t>
            </a:r>
          </a:p>
        </p:txBody>
      </p:sp>
      <p:sp>
        <p:nvSpPr>
          <p:cNvPr id="24" name="Text Box 11" descr="&lt;COMPANY_NAME&gt;" title="&lt;COMPANY_NAME&gt;"/>
          <p:cNvSpPr txBox="1">
            <a:spLocks noChangeArrowheads="1"/>
          </p:cNvSpPr>
          <p:nvPr userDrawn="1"/>
        </p:nvSpPr>
        <p:spPr bwMode="auto">
          <a:xfrm>
            <a:off x="677186" y="6478119"/>
            <a:ext cx="3047405" cy="2377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US" sz="800" dirty="0">
                <a:solidFill>
                  <a:schemeClr val="tx1"/>
                </a:solidFill>
                <a:latin typeface="+mn-lt"/>
                <a:cs typeface="Arial" pitchFamily="34" charset="0"/>
              </a:rPr>
              <a:t>The Shell Petroleum Development Company of Nigeria Ltd </a:t>
            </a:r>
            <a:endParaRPr lang="en-GB" sz="800" dirty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29" name="Title 1"/>
          <p:cNvSpPr>
            <a:spLocks noGrp="1"/>
          </p:cNvSpPr>
          <p:nvPr>
            <p:ph type="title" hasCustomPrompt="1"/>
          </p:nvPr>
        </p:nvSpPr>
        <p:spPr>
          <a:xfrm>
            <a:off x="1015981" y="2638196"/>
            <a:ext cx="4477944" cy="1360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MY" sz="1400" dirty="0"/>
            </a:lvl1pPr>
          </a:lstStyle>
          <a:p>
            <a:pPr lvl="0" defTabSz="1219170">
              <a:lnSpc>
                <a:spcPct val="100000"/>
              </a:lnSpc>
            </a:pPr>
            <a:r>
              <a:rPr lang="en-GB" dirty="0"/>
              <a:t>Click to subtitle</a:t>
            </a:r>
          </a:p>
        </p:txBody>
      </p:sp>
      <p:sp>
        <p:nvSpPr>
          <p:cNvPr id="30" name="Rectangle 29" descr="&lt;Shell Yellow Bar&gt;" title="&lt;Shell Yellow Bar&gt;"/>
          <p:cNvSpPr/>
          <p:nvPr userDrawn="1"/>
        </p:nvSpPr>
        <p:spPr bwMode="gray">
          <a:xfrm>
            <a:off x="1015981" y="1524000"/>
            <a:ext cx="1693312" cy="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800" dirty="0"/>
          </a:p>
        </p:txBody>
      </p:sp>
      <p:sp>
        <p:nvSpPr>
          <p:cNvPr id="17" name="TextBox 16" descr="CONFIDENTIAL_TAG_0xFFEE"/>
          <p:cNvSpPr txBox="1"/>
          <p:nvPr userDrawn="1"/>
        </p:nvSpPr>
        <p:spPr bwMode="auto">
          <a:xfrm>
            <a:off x="8209062" y="6480472"/>
            <a:ext cx="1439333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Futura Medium" pitchFamily="2" charset="0"/>
                <a:ea typeface="+mn-ea"/>
                <a:cs typeface="+mn-cs"/>
              </a:rPr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3026696756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70113" y="6478119"/>
            <a:ext cx="35556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04916" y="6478119"/>
            <a:ext cx="144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2017</a:t>
            </a:r>
            <a:endParaRPr lang="en-GB" dirty="0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98231" y="6478119"/>
            <a:ext cx="440088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UPO/G/DNC</a:t>
            </a:r>
          </a:p>
        </p:txBody>
      </p:sp>
      <p:sp>
        <p:nvSpPr>
          <p:cNvPr id="11" name="Text Box 11" descr="&lt;COMPANY_NAME&gt;" title="&lt;COMPANY_NAME&gt;"/>
          <p:cNvSpPr txBox="1">
            <a:spLocks noChangeArrowheads="1"/>
          </p:cNvSpPr>
          <p:nvPr userDrawn="1"/>
        </p:nvSpPr>
        <p:spPr bwMode="auto">
          <a:xfrm>
            <a:off x="677186" y="6478119"/>
            <a:ext cx="3047405" cy="2377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US" sz="800" dirty="0">
                <a:solidFill>
                  <a:schemeClr val="tx1"/>
                </a:solidFill>
                <a:latin typeface="+mn-lt"/>
                <a:cs typeface="Arial" pitchFamily="34" charset="0"/>
              </a:rPr>
              <a:t>The Shell Petroleum Development Company of Nigeria Ltd </a:t>
            </a:r>
            <a:endParaRPr lang="en-GB" sz="800" dirty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9" name="TextBox 8" descr="CONFIDENTIAL_TAG_0xFFEE"/>
          <p:cNvSpPr txBox="1"/>
          <p:nvPr userDrawn="1"/>
        </p:nvSpPr>
        <p:spPr bwMode="auto">
          <a:xfrm>
            <a:off x="8209062" y="6480472"/>
            <a:ext cx="1439333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Futura Medium" pitchFamily="2" charset="0"/>
                <a:ea typeface="+mn-ea"/>
                <a:cs typeface="+mn-cs"/>
              </a:rPr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4292524080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(Manda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9186" y="1280160"/>
            <a:ext cx="5733629" cy="4300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604496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73101" y="728663"/>
            <a:ext cx="10845800" cy="755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noProof="0" dirty="0" smtClean="0"/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673101" y="1557339"/>
            <a:ext cx="10845800" cy="4694237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dirty="0" smtClean="0"/>
            </a:lvl1pPr>
            <a:lvl2pPr marL="230400" indent="-230400">
              <a:defRPr lang="en-GB" dirty="0" smtClean="0"/>
            </a:lvl2pPr>
            <a:lvl3pPr marL="403200" indent="-201600">
              <a:defRPr lang="en-GB" dirty="0" smtClean="0"/>
            </a:lvl3pPr>
            <a:lvl4pPr marL="633600" indent="-230400">
              <a:defRPr lang="en-GB" dirty="0" smtClean="0"/>
            </a:lvl4pPr>
            <a:lvl5pPr marL="835200" indent="-201600">
              <a:defRPr lang="en-GB" dirty="0" smtClean="0"/>
            </a:lvl5pPr>
            <a:lvl6pPr marL="986400" indent="-151200">
              <a:defRPr lang="en-GB" dirty="0" smtClean="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70113" y="6478119"/>
            <a:ext cx="35556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04916" y="6478119"/>
            <a:ext cx="144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2017</a:t>
            </a:r>
            <a:endParaRPr lang="en-GB" dirty="0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98231" y="6478119"/>
            <a:ext cx="440088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UPO/G/DNC</a:t>
            </a:r>
          </a:p>
        </p:txBody>
      </p:sp>
    </p:spTree>
    <p:extLst>
      <p:ext uri="{BB962C8B-B14F-4D97-AF65-F5344CB8AC3E}">
        <p14:creationId xmlns:p14="http://schemas.microsoft.com/office/powerpoint/2010/main" val="680183127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73101" y="728663"/>
            <a:ext cx="10845800" cy="755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noProof="0" dirty="0" smtClean="0"/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673101" y="1557339"/>
            <a:ext cx="10845800" cy="4694237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dirty="0" smtClean="0"/>
            </a:lvl1pPr>
            <a:lvl2pPr marL="230400" indent="-230400">
              <a:defRPr lang="en-GB" dirty="0" smtClean="0"/>
            </a:lvl2pPr>
            <a:lvl3pPr marL="403200" indent="-201600">
              <a:defRPr lang="en-GB" dirty="0" smtClean="0"/>
            </a:lvl3pPr>
            <a:lvl4pPr marL="633600" indent="-230400">
              <a:defRPr lang="en-GB" dirty="0" smtClean="0"/>
            </a:lvl4pPr>
            <a:lvl5pPr marL="835200" indent="-201600">
              <a:defRPr lang="en-GB" dirty="0" smtClean="0"/>
            </a:lvl5pPr>
            <a:lvl6pPr marL="986400" indent="-151200">
              <a:defRPr lang="en-GB" dirty="0" smtClean="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70113" y="6478119"/>
            <a:ext cx="35556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04916" y="6478119"/>
            <a:ext cx="144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2017</a:t>
            </a:r>
            <a:endParaRPr lang="en-GB" dirty="0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98231" y="6478119"/>
            <a:ext cx="440088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UPO/G/DNC</a:t>
            </a:r>
          </a:p>
        </p:txBody>
      </p:sp>
    </p:spTree>
    <p:extLst>
      <p:ext uri="{BB962C8B-B14F-4D97-AF65-F5344CB8AC3E}">
        <p14:creationId xmlns:p14="http://schemas.microsoft.com/office/powerpoint/2010/main" val="247517629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 bwMode="gray">
          <a:xfrm>
            <a:off x="1" y="4313786"/>
            <a:ext cx="12192000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9" name="Rectangle 18" descr="&lt;Shell Yellow Bar&gt;" title="&lt;Shell Yellow Bar&gt;"/>
          <p:cNvSpPr/>
          <p:nvPr userDrawn="1"/>
        </p:nvSpPr>
        <p:spPr bwMode="gray">
          <a:xfrm>
            <a:off x="2370681" y="761998"/>
            <a:ext cx="1693312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800" dirty="0">
              <a:solidFill>
                <a:schemeClr val="tx1"/>
              </a:solidFill>
            </a:endParaRPr>
          </a:p>
        </p:txBody>
      </p:sp>
      <p:pic>
        <p:nvPicPr>
          <p:cNvPr id="20" name="Picture 19" descr="PECTE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33" y="645968"/>
            <a:ext cx="2032000" cy="1524000"/>
          </a:xfrm>
          <a:prstGeom prst="rect">
            <a:avLst/>
          </a:prstGeom>
        </p:spPr>
      </p:pic>
      <p:sp>
        <p:nvSpPr>
          <p:cNvPr id="28" name="Rectangle 2"/>
          <p:cNvSpPr>
            <a:spLocks noGrp="1" noChangeArrowheads="1"/>
          </p:cNvSpPr>
          <p:nvPr userDrawn="1">
            <p:ph type="ctrTitle"/>
          </p:nvPr>
        </p:nvSpPr>
        <p:spPr>
          <a:xfrm>
            <a:off x="2371200" y="955449"/>
            <a:ext cx="9148800" cy="918000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en-GB" spc="0" dirty="0">
                <a:cs typeface="Arial" pitchFamily="34" charset="0"/>
              </a:defRPr>
            </a:lvl1pPr>
          </a:lstStyle>
          <a:p>
            <a:pPr lvl="0" defTabSz="1219170">
              <a:lnSpc>
                <a:spcPct val="110000"/>
              </a:lnSpc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2371200" y="3044536"/>
            <a:ext cx="4389819" cy="1023464"/>
          </a:xfrm>
        </p:spPr>
        <p:txBody>
          <a:bodyPr anchor="b" anchorCtr="0"/>
          <a:lstStyle>
            <a:lvl1pPr marL="0" indent="0" algn="l" defTabSz="35770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lang="en-GB" sz="1800" kern="1200" baseline="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2371201" y="4586400"/>
            <a:ext cx="4407932" cy="237600"/>
          </a:xfrm>
        </p:spPr>
        <p:txBody>
          <a:bodyPr anchor="t" anchorCtr="0"/>
          <a:lstStyle>
            <a:lvl1pPr>
              <a:buNone/>
              <a:defRPr lang="en-GB" sz="1400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35770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GB" dirty="0"/>
              <a:t>Click to insert Author’s Name</a:t>
            </a:r>
          </a:p>
        </p:txBody>
      </p:sp>
      <p:sp>
        <p:nvSpPr>
          <p:cNvPr id="33" name="Text Placeholder 31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371201" y="4838400"/>
            <a:ext cx="4407932" cy="237600"/>
          </a:xfrm>
        </p:spPr>
        <p:txBody>
          <a:bodyPr anchor="t" anchorCtr="0"/>
          <a:lstStyle>
            <a:lvl1pPr>
              <a:buNone/>
              <a:defRPr lang="en-GB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35770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GB" dirty="0"/>
              <a:t>Click to insert Role in Organisation</a:t>
            </a:r>
          </a:p>
        </p:txBody>
      </p:sp>
      <p:sp>
        <p:nvSpPr>
          <p:cNvPr id="3" name="Picture Placeholder 2"/>
          <p:cNvSpPr>
            <a:spLocks noGrp="1"/>
          </p:cNvSpPr>
          <p:nvPr userDrawn="1">
            <p:ph type="pic" sz="quarter" idx="12"/>
          </p:nvPr>
        </p:nvSpPr>
        <p:spPr>
          <a:xfrm>
            <a:off x="7093527" y="2795155"/>
            <a:ext cx="4425373" cy="2904946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04" name="Text Box 11" descr="&lt;COMPANY_NAME&gt;" title="&lt;COMPANY_NAME&gt;"/>
          <p:cNvSpPr txBox="1">
            <a:spLocks noChangeArrowheads="1"/>
          </p:cNvSpPr>
          <p:nvPr userDrawn="1"/>
        </p:nvSpPr>
        <p:spPr bwMode="auto">
          <a:xfrm>
            <a:off x="677186" y="6478119"/>
            <a:ext cx="3047405" cy="2377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US" sz="800" dirty="0">
                <a:solidFill>
                  <a:schemeClr val="tx1"/>
                </a:solidFill>
                <a:latin typeface="+mn-lt"/>
                <a:cs typeface="Arial" pitchFamily="34" charset="0"/>
              </a:rPr>
              <a:t>The Shell Petroleum Development Company of Nigeria Ltd </a:t>
            </a:r>
            <a:endParaRPr lang="en-GB" sz="800" dirty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0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70113" y="6478119"/>
            <a:ext cx="35556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04916" y="6478119"/>
            <a:ext cx="144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2017</a:t>
            </a:r>
            <a:endParaRPr lang="en-GB" dirty="0"/>
          </a:p>
        </p:txBody>
      </p:sp>
      <p:sp>
        <p:nvSpPr>
          <p:cNvPr id="10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98231" y="6478119"/>
            <a:ext cx="440088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UPO/G/DNC</a:t>
            </a:r>
          </a:p>
        </p:txBody>
      </p:sp>
      <p:sp>
        <p:nvSpPr>
          <p:cNvPr id="16" name="TextBox 15" descr="CONFIDENTIAL_TAG_0xFFEE"/>
          <p:cNvSpPr txBox="1"/>
          <p:nvPr userDrawn="1"/>
        </p:nvSpPr>
        <p:spPr bwMode="auto">
          <a:xfrm>
            <a:off x="8209062" y="6480472"/>
            <a:ext cx="1439333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Futura Medium" pitchFamily="2" charset="0"/>
                <a:ea typeface="+mn-ea"/>
                <a:cs typeface="+mn-cs"/>
              </a:rPr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1111928735"/>
      </p:ext>
    </p:extLst>
  </p:cSld>
  <p:clrMapOvr>
    <a:masterClrMapping/>
  </p:clrMapOvr>
  <p:transition/>
  <p:extLst mod="1"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73102" y="728663"/>
            <a:ext cx="10845799" cy="755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2400" b="0" kern="1200" cap="none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914400" rtl="0" eaLnBrk="1" latinLnBrk="0" hangingPunct="1">
              <a:spcBef>
                <a:spcPct val="0"/>
              </a:spcBef>
              <a:buNone/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288619" y="1557339"/>
            <a:ext cx="5230283" cy="4694237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dirty="0" smtClean="0"/>
            </a:lvl1pPr>
            <a:lvl2pPr marL="230400" indent="-230400">
              <a:defRPr lang="en-GB" dirty="0" smtClean="0"/>
            </a:lvl2pPr>
            <a:lvl3pPr marL="403200" indent="-201600">
              <a:defRPr lang="en-GB" dirty="0" smtClean="0"/>
            </a:lvl3pPr>
            <a:lvl4pPr marL="633600" indent="-230400">
              <a:defRPr lang="en-GB" dirty="0" smtClean="0"/>
            </a:lvl4pPr>
            <a:lvl5pPr marL="835200" indent="-201600">
              <a:defRPr lang="en-GB" dirty="0" smtClean="0"/>
            </a:lvl5pPr>
            <a:lvl6pPr marL="986400" indent="-151200">
              <a:defRPr lang="en-GB" dirty="0" smtClean="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673101" y="1557339"/>
            <a:ext cx="5230284" cy="4694237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dirty="0" smtClean="0"/>
            </a:lvl1pPr>
            <a:lvl2pPr marL="230400" indent="-230400">
              <a:defRPr lang="en-GB" dirty="0" smtClean="0"/>
            </a:lvl2pPr>
            <a:lvl3pPr marL="403200" indent="-201600">
              <a:defRPr lang="en-GB" dirty="0" smtClean="0"/>
            </a:lvl3pPr>
            <a:lvl4pPr marL="633600" indent="-230400">
              <a:defRPr lang="en-GB" dirty="0" smtClean="0"/>
            </a:lvl4pPr>
            <a:lvl5pPr marL="835200" indent="-201600">
              <a:defRPr lang="en-GB" dirty="0" smtClean="0"/>
            </a:lvl5pPr>
            <a:lvl6pPr marL="986400" indent="-151200">
              <a:defRPr lang="en-GB" dirty="0" smtClean="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70113" y="6478119"/>
            <a:ext cx="35556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04916" y="6478119"/>
            <a:ext cx="144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2017</a:t>
            </a:r>
            <a:endParaRPr lang="en-GB" dirty="0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98231" y="6478119"/>
            <a:ext cx="440088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UPO/G/DNC</a:t>
            </a:r>
          </a:p>
        </p:txBody>
      </p:sp>
    </p:spTree>
    <p:extLst>
      <p:ext uri="{BB962C8B-B14F-4D97-AF65-F5344CB8AC3E}">
        <p14:creationId xmlns:p14="http://schemas.microsoft.com/office/powerpoint/2010/main" val="3796317435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73101" y="728663"/>
            <a:ext cx="10845800" cy="755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Slide Number Placeholder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70113" y="6478119"/>
            <a:ext cx="35556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04916" y="6478119"/>
            <a:ext cx="144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2017</a:t>
            </a:r>
            <a:endParaRPr lang="en-GB" dirty="0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98231" y="6478119"/>
            <a:ext cx="440088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UPO/G/DNC</a:t>
            </a:r>
          </a:p>
        </p:txBody>
      </p:sp>
    </p:spTree>
    <p:extLst>
      <p:ext uri="{BB962C8B-B14F-4D97-AF65-F5344CB8AC3E}">
        <p14:creationId xmlns:p14="http://schemas.microsoft.com/office/powerpoint/2010/main" val="1248302261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- 1 Line Heading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 userDrawn="1"/>
        </p:nvSpPr>
        <p:spPr bwMode="auto">
          <a:xfrm>
            <a:off x="0" y="228600"/>
            <a:ext cx="11567584" cy="515938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lIns="928800" tIns="133200" rIns="36000" bIns="0"/>
          <a:lstStyle/>
          <a:p>
            <a:pPr eaLnBrk="0" hangingPunct="0">
              <a:lnSpc>
                <a:spcPct val="90000"/>
              </a:lnSpc>
              <a:defRPr/>
            </a:pPr>
            <a:endParaRPr lang="en-US" sz="2400" b="1">
              <a:solidFill>
                <a:schemeClr val="tx2"/>
              </a:solidFill>
              <a:latin typeface="Futura"/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00149" y="295200"/>
            <a:ext cx="10267200" cy="370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>
            <a:lvl1pPr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0"/>
          </p:nvPr>
        </p:nvSpPr>
        <p:spPr>
          <a:xfrm>
            <a:off x="1206500" y="1310400"/>
            <a:ext cx="10363200" cy="5071350"/>
          </a:xfrm>
        </p:spPr>
        <p:txBody>
          <a:bodyPr/>
          <a:lstStyle>
            <a:lvl1pPr marL="269875" indent="-269875">
              <a:buSzPct val="75000"/>
              <a:buFontTx/>
              <a:buBlip>
                <a:blip r:embed="rId2"/>
              </a:buBlip>
              <a:defRPr/>
            </a:lvl1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 bwMode="auto">
          <a:xfrm>
            <a:off x="11239500" y="6550026"/>
            <a:ext cx="355600" cy="169863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none" lIns="0" tIns="0" rIns="0" bIns="45720" numCol="1" anchor="b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rgbClr val="000000"/>
                </a:solidFill>
                <a:latin typeface="Futura Medium" pitchFamily="2" charset="0"/>
              </a:defRPr>
            </a:lvl1pPr>
          </a:lstStyle>
          <a:p>
            <a:pPr>
              <a:defRPr/>
            </a:pPr>
            <a:fld id="{2539CCC2-18C1-4C68-82E2-AF042C3140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893240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73101" y="728663"/>
            <a:ext cx="10845800" cy="755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noProof="0" dirty="0" smtClean="0"/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673101" y="1557339"/>
            <a:ext cx="10845800" cy="4694237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dirty="0" smtClean="0"/>
            </a:lvl1pPr>
            <a:lvl2pPr>
              <a:defRPr lang="en-GB" dirty="0" smtClean="0"/>
            </a:lvl2pPr>
            <a:lvl3pPr>
              <a:defRPr lang="en-GB" dirty="0" smtClean="0"/>
            </a:lvl3pPr>
            <a:lvl4pPr>
              <a:defRPr lang="en-GB" dirty="0" smtClean="0"/>
            </a:lvl4pPr>
            <a:lvl5pPr>
              <a:defRPr lang="en-GB" dirty="0" smtClean="0"/>
            </a:lvl5pPr>
            <a:lvl6pPr>
              <a:defRPr lang="en-GB" dirty="0" smtClean="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70113" y="6478119"/>
            <a:ext cx="35556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04916" y="6478119"/>
            <a:ext cx="144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Date Month 2016</a:t>
            </a:r>
            <a:endParaRPr lang="en-GB" dirty="0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98231" y="6478119"/>
            <a:ext cx="440088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1533751455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revelwallpapers.net/d/736143476D337A45314E584B6870575531573934314D6E667974436264513D3D/ambitious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2749" y="-14605"/>
            <a:ext cx="12244749" cy="6872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AutoShape 2" descr="Image result for biting the bullet"/>
          <p:cNvSpPr>
            <a:spLocks noChangeAspect="1" noChangeArrowheads="1"/>
          </p:cNvSpPr>
          <p:nvPr/>
        </p:nvSpPr>
        <p:spPr bwMode="auto">
          <a:xfrm>
            <a:off x="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3" name="AutoShape 4" descr="Image result for biting the bullet"/>
          <p:cNvSpPr>
            <a:spLocks noChangeAspect="1" noChangeArrowheads="1"/>
          </p:cNvSpPr>
          <p:nvPr/>
        </p:nvSpPr>
        <p:spPr bwMode="auto">
          <a:xfrm>
            <a:off x="1524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4" name="AutoShape 6" descr="Image result for biting the bullet"/>
          <p:cNvSpPr>
            <a:spLocks noChangeAspect="1" noChangeArrowheads="1"/>
          </p:cNvSpPr>
          <p:nvPr/>
        </p:nvSpPr>
        <p:spPr bwMode="auto">
          <a:xfrm>
            <a:off x="304800" y="1682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5" name="AutoShape 8" descr="Image result for biting the bullet"/>
          <p:cNvSpPr>
            <a:spLocks noChangeAspect="1" noChangeArrowheads="1"/>
          </p:cNvSpPr>
          <p:nvPr/>
        </p:nvSpPr>
        <p:spPr bwMode="auto">
          <a:xfrm>
            <a:off x="457200" y="3206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6" name="AutoShape 10" descr="Image result for biting the bullet"/>
          <p:cNvSpPr>
            <a:spLocks noChangeAspect="1" noChangeArrowheads="1"/>
          </p:cNvSpPr>
          <p:nvPr/>
        </p:nvSpPr>
        <p:spPr bwMode="auto">
          <a:xfrm>
            <a:off x="609600" y="4730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16" name="Rectangle 15" descr="&lt;Shell Yellow Bar&gt;" title="&lt;Shell Yellow Bar&gt;"/>
          <p:cNvSpPr/>
          <p:nvPr userDrawn="1"/>
        </p:nvSpPr>
        <p:spPr bwMode="gray">
          <a:xfrm>
            <a:off x="2175500" y="3818708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17" name="Picture 16" descr="PECTEN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744114" y="3678108"/>
            <a:ext cx="1465237" cy="1465237"/>
          </a:xfrm>
          <a:prstGeom prst="rect">
            <a:avLst/>
          </a:prstGeom>
        </p:spPr>
      </p:pic>
      <p:sp>
        <p:nvSpPr>
          <p:cNvPr id="2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75500" y="4003696"/>
            <a:ext cx="5179738" cy="834301"/>
          </a:xfrm>
          <a:noFill/>
        </p:spPr>
        <p:txBody>
          <a:bodyPr lIns="0" tIns="0" rIns="0" anchor="ctr" anchorCtr="0"/>
          <a:lstStyle>
            <a:lvl1pPr>
              <a:lnSpc>
                <a:spcPct val="100000"/>
              </a:lnSpc>
              <a:defRPr sz="24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75500" y="5120640"/>
            <a:ext cx="5179738" cy="372439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4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23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2175500" y="5666465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24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2175500" y="5923869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</p:spTree>
    <p:extLst>
      <p:ext uri="{BB962C8B-B14F-4D97-AF65-F5344CB8AC3E}">
        <p14:creationId xmlns:p14="http://schemas.microsoft.com/office/powerpoint/2010/main" val="1665366431"/>
      </p:ext>
    </p:extLst>
  </p:cSld>
  <p:clrMapOvr>
    <a:masterClrMapping/>
  </p:clrMapOvr>
  <p:transition/>
  <p:extLst mod="1">
    <p:ext uri="{DCECCB84-F9BA-43D5-87BE-67443E8EF086}">
      <p15:sldGuideLst xmlns:p15="http://schemas.microsoft.com/office/powerpoint/2012/main">
        <p15:guide id="1" pos="198">
          <p15:clr>
            <a:srgbClr val="FBAE40"/>
          </p15:clr>
        </p15:guide>
        <p15:guide id="4" pos="7357">
          <p15:clr>
            <a:srgbClr val="FBAE40"/>
          </p15:clr>
        </p15:guide>
        <p15:guide id="5" pos="1121">
          <p15:clr>
            <a:srgbClr val="FBAE40"/>
          </p15:clr>
        </p15:guide>
        <p15:guide id="6" orient="horz" pos="4074">
          <p15:clr>
            <a:srgbClr val="FBAE40"/>
          </p15:clr>
        </p15:guide>
        <p15:guide id="7" orient="horz" pos="216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gray">
          <a:xfrm>
            <a:off x="0" y="4313786"/>
            <a:ext cx="12191999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79490" y="950400"/>
            <a:ext cx="9899747" cy="918000"/>
          </a:xfrm>
          <a:noFill/>
        </p:spPr>
        <p:txBody>
          <a:bodyPr lIns="0" tIns="0" rIns="0" anchor="ctr" anchorCtr="0"/>
          <a:lstStyle>
            <a:lvl1pPr>
              <a:lnSpc>
                <a:spcPct val="110000"/>
              </a:lnSpc>
              <a:defRPr sz="28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79490" y="3310197"/>
            <a:ext cx="4831323" cy="749808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22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1779490" y="4588235"/>
            <a:ext cx="4870924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23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1779490" y="4840063"/>
            <a:ext cx="4870924" cy="489785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30" name="Text Box 11" descr="&lt;COMPANY_NAME&gt;"/>
          <p:cNvSpPr txBox="1">
            <a:spLocks noChangeArrowheads="1"/>
          </p:cNvSpPr>
          <p:nvPr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3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6" name="Rectangle 35" descr="&lt;Shell Yellow Bar&gt;" title="&lt;Shell Yellow Bar&gt;"/>
          <p:cNvSpPr/>
          <p:nvPr/>
        </p:nvSpPr>
        <p:spPr bwMode="gray">
          <a:xfrm>
            <a:off x="1778011" y="761998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37" name="Picture 36" descr="PECTEN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645968"/>
            <a:ext cx="1524000" cy="1524000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6848418" y="2795384"/>
            <a:ext cx="4830819" cy="3049484"/>
          </a:xfrm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923754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 bwMode="gray">
          <a:xfrm>
            <a:off x="744114" y="3556002"/>
            <a:ext cx="6875879" cy="2803523"/>
            <a:chOff x="744114" y="3556002"/>
            <a:chExt cx="6875879" cy="2803523"/>
          </a:xfrm>
        </p:grpSpPr>
        <p:sp>
          <p:nvSpPr>
            <p:cNvPr id="113" name="Rectangle 112"/>
            <p:cNvSpPr/>
            <p:nvPr userDrawn="1"/>
          </p:nvSpPr>
          <p:spPr bwMode="gray">
            <a:xfrm>
              <a:off x="761993" y="3556002"/>
              <a:ext cx="6858000" cy="2803523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0" name="Rectangle 109" descr="&lt;Shell Yellow Bar&gt;" title="&lt;Shell Yellow Bar&gt;"/>
            <p:cNvSpPr/>
            <p:nvPr userDrawn="1"/>
          </p:nvSpPr>
          <p:spPr bwMode="gray">
            <a:xfrm>
              <a:off x="2175500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pic>
          <p:nvPicPr>
            <p:cNvPr id="111" name="Picture 110" descr="PECTEN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744114" y="3678108"/>
              <a:ext cx="1465237" cy="1465237"/>
            </a:xfrm>
            <a:prstGeom prst="rect">
              <a:avLst/>
            </a:prstGeom>
          </p:spPr>
        </p:pic>
      </p:grpSp>
      <p:sp>
        <p:nvSpPr>
          <p:cNvPr id="106" name="Text Box 11" descr="&lt;COMPANY_NAME&gt;"/>
          <p:cNvSpPr txBox="1">
            <a:spLocks noChangeArrowheads="1"/>
          </p:cNvSpPr>
          <p:nvPr/>
        </p:nvSpPr>
        <p:spPr bwMode="auto">
          <a:xfrm>
            <a:off x="760379" y="6462713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10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75500" y="4003696"/>
            <a:ext cx="5179738" cy="834301"/>
          </a:xfrm>
          <a:noFill/>
        </p:spPr>
        <p:txBody>
          <a:bodyPr lIns="0" tIns="0" rIns="0" anchor="ctr" anchorCtr="0"/>
          <a:lstStyle>
            <a:lvl1pPr>
              <a:lnSpc>
                <a:spcPct val="100000"/>
              </a:lnSpc>
              <a:defRPr sz="24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75500" y="5120640"/>
            <a:ext cx="5179738" cy="372439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4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04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2175500" y="5666465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105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2175500" y="5923869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9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Nov 2016</a:t>
            </a:r>
            <a:endParaRPr lang="en-GB" dirty="0"/>
          </a:p>
        </p:txBody>
      </p:sp>
      <p:sp>
        <p:nvSpPr>
          <p:cNvPr id="8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sp>
        <p:nvSpPr>
          <p:cNvPr id="17" name="TextBox 16" descr="CONFIDENTIAL_TAG_0xFFEE"/>
          <p:cNvSpPr txBox="1"/>
          <p:nvPr/>
        </p:nvSpPr>
        <p:spPr bwMode="auto">
          <a:xfrm>
            <a:off x="8466411" y="6469199"/>
            <a:ext cx="1079500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CONFIDENTIAL</a:t>
            </a:r>
          </a:p>
        </p:txBody>
      </p:sp>
      <p:sp>
        <p:nvSpPr>
          <p:cNvPr id="4" name="AutoShape 2" descr="Image result for biting the bullet"/>
          <p:cNvSpPr>
            <a:spLocks noChangeAspect="1" noChangeArrowheads="1"/>
          </p:cNvSpPr>
          <p:nvPr/>
        </p:nvSpPr>
        <p:spPr bwMode="auto">
          <a:xfrm>
            <a:off x="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AutoShape 4" descr="Image result for biting the bullet"/>
          <p:cNvSpPr>
            <a:spLocks noChangeAspect="1" noChangeArrowheads="1"/>
          </p:cNvSpPr>
          <p:nvPr/>
        </p:nvSpPr>
        <p:spPr bwMode="auto">
          <a:xfrm>
            <a:off x="1524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6570213"/>
      </p:ext>
    </p:extLst>
  </p:cSld>
  <p:clrMapOvr>
    <a:masterClrMapping/>
  </p:clrMapOvr>
  <p:transition/>
  <p:extLst mod="1">
    <p:ext uri="{DCECCB84-F9BA-43D5-87BE-67443E8EF086}">
      <p15:sldGuideLst xmlns:p15="http://schemas.microsoft.com/office/powerpoint/2012/main">
        <p15:guide id="1" orient="horz" pos="3058">
          <p15:clr>
            <a:srgbClr val="FBAE40"/>
          </p15:clr>
        </p15:guide>
        <p15:guide id="2" orient="horz" pos="2235">
          <p15:clr>
            <a:srgbClr val="FBAE40"/>
          </p15:clr>
        </p15:guide>
        <p15:guide id="3" orient="horz" pos="2562">
          <p15:clr>
            <a:srgbClr val="FBAE40"/>
          </p15:clr>
        </p15:guide>
        <p15:guide id="4" orient="horz" pos="2992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Placeholder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92" b="10192"/>
          <a:stretch/>
        </p:blipFill>
        <p:spPr bwMode="auto">
          <a:xfrm>
            <a:off x="-2381" y="0"/>
            <a:ext cx="12194382" cy="6858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2" y="0"/>
            <a:ext cx="12194723" cy="6857999"/>
          </a:xfrm>
          <a:custGeom>
            <a:avLst/>
            <a:gdLst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63913 w 12194723"/>
              <a:gd name="connsiteY5" fmla="*/ 763913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63913 w 12194723"/>
              <a:gd name="connsiteY9" fmla="*/ 763913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97906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3336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18431 w 12194723"/>
              <a:gd name="connsiteY7" fmla="*/ 6359075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4723" h="6857999">
                <a:moveTo>
                  <a:pt x="0" y="0"/>
                </a:moveTo>
                <a:lnTo>
                  <a:pt x="12194723" y="0"/>
                </a:lnTo>
                <a:lnTo>
                  <a:pt x="12194723" y="6857999"/>
                </a:lnTo>
                <a:lnTo>
                  <a:pt x="0" y="6857999"/>
                </a:lnTo>
                <a:lnTo>
                  <a:pt x="0" y="0"/>
                </a:lnTo>
                <a:close/>
                <a:moveTo>
                  <a:pt x="753155" y="3560901"/>
                </a:moveTo>
                <a:lnTo>
                  <a:pt x="763913" y="6359075"/>
                </a:lnTo>
                <a:lnTo>
                  <a:pt x="7622163" y="6355342"/>
                </a:lnTo>
                <a:cubicBezTo>
                  <a:pt x="7618577" y="5510947"/>
                  <a:pt x="7626189" y="4405296"/>
                  <a:pt x="7622603" y="3560901"/>
                </a:cubicBezTo>
                <a:lnTo>
                  <a:pt x="753155" y="3560901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grpSp>
        <p:nvGrpSpPr>
          <p:cNvPr id="2" name="Group 1"/>
          <p:cNvGrpSpPr/>
          <p:nvPr/>
        </p:nvGrpSpPr>
        <p:grpSpPr bwMode="gray">
          <a:xfrm>
            <a:off x="744114" y="3556002"/>
            <a:ext cx="6875879" cy="2803523"/>
            <a:chOff x="744114" y="3556002"/>
            <a:chExt cx="6875879" cy="2803523"/>
          </a:xfrm>
        </p:grpSpPr>
        <p:sp>
          <p:nvSpPr>
            <p:cNvPr id="113" name="Rectangle 112"/>
            <p:cNvSpPr/>
            <p:nvPr userDrawn="1"/>
          </p:nvSpPr>
          <p:spPr bwMode="gray">
            <a:xfrm>
              <a:off x="761993" y="3556002"/>
              <a:ext cx="6858000" cy="2803523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0" name="Rectangle 109" descr="&lt;Shell Yellow Bar&gt;" title="&lt;Shell Yellow Bar&gt;"/>
            <p:cNvSpPr/>
            <p:nvPr userDrawn="1"/>
          </p:nvSpPr>
          <p:spPr bwMode="gray">
            <a:xfrm>
              <a:off x="2175500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pic>
          <p:nvPicPr>
            <p:cNvPr id="111" name="Picture 110" descr="PECTEN.png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744114" y="3678108"/>
              <a:ext cx="1465237" cy="1465237"/>
            </a:xfrm>
            <a:prstGeom prst="rect">
              <a:avLst/>
            </a:prstGeom>
          </p:spPr>
        </p:pic>
      </p:grpSp>
      <p:sp>
        <p:nvSpPr>
          <p:cNvPr id="106" name="Text Box 11" descr="&lt;COMPANY_NAME&gt;"/>
          <p:cNvSpPr txBox="1">
            <a:spLocks noChangeArrowheads="1"/>
          </p:cNvSpPr>
          <p:nvPr/>
        </p:nvSpPr>
        <p:spPr bwMode="auto">
          <a:xfrm>
            <a:off x="760379" y="6462713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10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75500" y="4003200"/>
            <a:ext cx="5179738" cy="835200"/>
          </a:xfrm>
          <a:noFill/>
        </p:spPr>
        <p:txBody>
          <a:bodyPr lIns="0" tIns="0" rIns="0" anchor="ctr" anchorCtr="0"/>
          <a:lstStyle>
            <a:lvl1pPr>
              <a:lnSpc>
                <a:spcPct val="100000"/>
              </a:lnSpc>
              <a:defRPr sz="24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75500" y="5120640"/>
            <a:ext cx="5179738" cy="372439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4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04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2175500" y="5666465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105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2175500" y="5923869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9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Nov 2016</a:t>
            </a:r>
            <a:endParaRPr lang="en-GB" dirty="0"/>
          </a:p>
        </p:txBody>
      </p:sp>
      <p:sp>
        <p:nvSpPr>
          <p:cNvPr id="8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2410405411"/>
      </p:ext>
    </p:extLst>
  </p:cSld>
  <p:clrMapOvr>
    <a:masterClrMapping/>
  </p:clrMapOvr>
  <p:transition/>
  <p:extLst mod="1">
    <p:ext uri="{DCECCB84-F9BA-43D5-87BE-67443E8EF086}">
      <p15:sldGuideLst xmlns:p15="http://schemas.microsoft.com/office/powerpoint/2012/main">
        <p15:guide id="1" orient="horz" pos="3058">
          <p15:clr>
            <a:srgbClr val="FBAE40"/>
          </p15:clr>
        </p15:guide>
        <p15:guide id="2" orient="horz" pos="2235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0A1026F0-F331-469D-A86E-404B5D48A54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0A1026F0-F331-469D-A86E-404B5D48A54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11171238" cy="4830761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8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800"/>
            </a:lvl2pPr>
            <a:lvl3pPr marL="403200" indent="-201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3pPr>
            <a:lvl4pPr marL="633600" indent="-2304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4pPr>
            <a:lvl5pPr marL="835200" indent="-201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5pPr>
            <a:lvl6pPr marL="986400" indent="-1512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8536021"/>
      </p:ext>
    </p:extLst>
  </p:cSld>
  <p:clrMapOvr>
    <a:masterClrMapping/>
  </p:clrMapOvr>
  <p:transition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813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1" y="0"/>
            <a:ext cx="12194382" cy="6858000"/>
          </a:xfrm>
          <a:custGeom>
            <a:avLst/>
            <a:gdLst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63913 w 12194723"/>
              <a:gd name="connsiteY5" fmla="*/ 763913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63913 w 12194723"/>
              <a:gd name="connsiteY9" fmla="*/ 763913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97906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3336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18431 w 12194723"/>
              <a:gd name="connsiteY7" fmla="*/ 6359075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482698 w 12194723"/>
              <a:gd name="connsiteY5" fmla="*/ 482850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482698 w 12194723"/>
              <a:gd name="connsiteY9" fmla="*/ 48285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7622163 w 12194723"/>
              <a:gd name="connsiteY7" fmla="*/ 6355342 h 6857999"/>
              <a:gd name="connsiteX8" fmla="*/ 1788474 w 12194723"/>
              <a:gd name="connsiteY8" fmla="*/ 508608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63833 w 12194723"/>
              <a:gd name="connsiteY8" fmla="*/ 5061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96313 w 12194723"/>
              <a:gd name="connsiteY8" fmla="*/ 486123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66332 w 12194723"/>
              <a:gd name="connsiteY8" fmla="*/ 381191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6445 w 12194723"/>
              <a:gd name="connsiteY8" fmla="*/ 558575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6109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36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36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53965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4 w 12194723"/>
              <a:gd name="connsiteY8" fmla="*/ 503609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5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4723" h="6857999">
                <a:moveTo>
                  <a:pt x="0" y="0"/>
                </a:moveTo>
                <a:lnTo>
                  <a:pt x="12194723" y="0"/>
                </a:lnTo>
                <a:lnTo>
                  <a:pt x="12194723" y="6857999"/>
                </a:lnTo>
                <a:lnTo>
                  <a:pt x="0" y="6857999"/>
                </a:lnTo>
                <a:lnTo>
                  <a:pt x="0" y="0"/>
                </a:lnTo>
                <a:close/>
                <a:moveTo>
                  <a:pt x="508891" y="511425"/>
                </a:moveTo>
                <a:cubicBezTo>
                  <a:pt x="509626" y="566329"/>
                  <a:pt x="510362" y="528366"/>
                  <a:pt x="511097" y="583270"/>
                </a:cubicBezTo>
                <a:lnTo>
                  <a:pt x="1774181" y="585272"/>
                </a:lnTo>
                <a:cubicBezTo>
                  <a:pt x="1771177" y="584735"/>
                  <a:pt x="1784691" y="508891"/>
                  <a:pt x="1769076" y="508490"/>
                </a:cubicBezTo>
                <a:cubicBezTo>
                  <a:pt x="1753461" y="508089"/>
                  <a:pt x="928953" y="510447"/>
                  <a:pt x="508891" y="511425"/>
                </a:cubicBezTo>
                <a:close/>
              </a:path>
            </a:pathLst>
          </a:cu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5468938" cy="4830761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8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800"/>
            </a:lvl2pPr>
            <a:lvl3pPr marL="403200" indent="-201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3pPr>
            <a:lvl4pPr marL="633600" indent="-2304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4pPr>
            <a:lvl5pPr marL="835200" indent="-201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5pPr>
            <a:lvl6pPr marL="986400" indent="-1512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Nov 2016</a:t>
            </a:r>
            <a:endParaRPr lang="en-GB" dirty="0"/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508557699"/>
      </p:ext>
    </p:extLst>
  </p:cSld>
  <p:clrMapOvr>
    <a:masterClrMapping/>
  </p:clrMapOvr>
  <p:transition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813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101"/>
          <p:cNvSpPr/>
          <p:nvPr userDrawn="1"/>
        </p:nvSpPr>
        <p:spPr bwMode="gray">
          <a:xfrm>
            <a:off x="673099" y="3554414"/>
            <a:ext cx="9152468" cy="2797175"/>
          </a:xfrm>
          <a:prstGeom prst="rect">
            <a:avLst/>
          </a:prstGeom>
          <a:solidFill>
            <a:srgbClr val="FFFFFF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800" dirty="0"/>
          </a:p>
        </p:txBody>
      </p:sp>
      <p:sp>
        <p:nvSpPr>
          <p:cNvPr id="31" name="Rectangle 30" descr="&lt;Shell Yellow Bar&gt;" title="&lt;Shell Yellow Bar&gt;"/>
          <p:cNvSpPr/>
          <p:nvPr userDrawn="1"/>
        </p:nvSpPr>
        <p:spPr bwMode="gray">
          <a:xfrm>
            <a:off x="2443068" y="3829099"/>
            <a:ext cx="1693312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800" dirty="0">
              <a:solidFill>
                <a:schemeClr val="tx1"/>
              </a:solidFill>
            </a:endParaRPr>
          </a:p>
        </p:txBody>
      </p:sp>
      <p:pic>
        <p:nvPicPr>
          <p:cNvPr id="34" name="Picture 33" descr="PECTE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534554" y="3688500"/>
            <a:ext cx="1953649" cy="1465237"/>
          </a:xfrm>
          <a:prstGeom prst="rect">
            <a:avLst/>
          </a:prstGeom>
        </p:spPr>
      </p:pic>
      <p:sp>
        <p:nvSpPr>
          <p:cNvPr id="35" name="Picture Placeholder 2"/>
          <p:cNvSpPr>
            <a:spLocks noGrp="1"/>
          </p:cNvSpPr>
          <p:nvPr userDrawn="1">
            <p:ph type="pic" sz="quarter" idx="13"/>
          </p:nvPr>
        </p:nvSpPr>
        <p:spPr bwMode="auto">
          <a:xfrm>
            <a:off x="1" y="0"/>
            <a:ext cx="12200897" cy="4830116"/>
          </a:xfrm>
          <a:custGeom>
            <a:avLst/>
            <a:gdLst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0 w 12192000"/>
              <a:gd name="connsiteY3" fmla="*/ 4854636 h 4854636"/>
              <a:gd name="connsiteX4" fmla="*/ 0 w 12192000"/>
              <a:gd name="connsiteY4" fmla="*/ 0 h 4854636"/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592282 w 12192000"/>
              <a:gd name="connsiteY3" fmla="*/ 4842164 h 4854636"/>
              <a:gd name="connsiteX4" fmla="*/ 0 w 12192000"/>
              <a:gd name="connsiteY4" fmla="*/ 4854636 h 4854636"/>
              <a:gd name="connsiteX5" fmla="*/ 0 w 12192000"/>
              <a:gd name="connsiteY5" fmla="*/ 0 h 485463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592282 w 12192000"/>
              <a:gd name="connsiteY3" fmla="*/ 4842164 h 4888026"/>
              <a:gd name="connsiteX4" fmla="*/ 0 w 12192000"/>
              <a:gd name="connsiteY4" fmla="*/ 4854636 h 4888026"/>
              <a:gd name="connsiteX5" fmla="*/ 0 w 12192000"/>
              <a:gd name="connsiteY5" fmla="*/ 0 h 488802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841664 w 12192000"/>
              <a:gd name="connsiteY3" fmla="*/ 2909455 h 4888026"/>
              <a:gd name="connsiteX4" fmla="*/ 592282 w 12192000"/>
              <a:gd name="connsiteY4" fmla="*/ 4842164 h 4888026"/>
              <a:gd name="connsiteX5" fmla="*/ 0 w 12192000"/>
              <a:gd name="connsiteY5" fmla="*/ 4854636 h 4888026"/>
              <a:gd name="connsiteX6" fmla="*/ 0 w 12192000"/>
              <a:gd name="connsiteY6" fmla="*/ 0 h 4888026"/>
              <a:gd name="connsiteX0" fmla="*/ 0 w 12192000"/>
              <a:gd name="connsiteY0" fmla="*/ 0 h 4982265"/>
              <a:gd name="connsiteX1" fmla="*/ 12192000 w 12192000"/>
              <a:gd name="connsiteY1" fmla="*/ 0 h 4982265"/>
              <a:gd name="connsiteX2" fmla="*/ 12192000 w 12192000"/>
              <a:gd name="connsiteY2" fmla="*/ 4854636 h 4982265"/>
              <a:gd name="connsiteX3" fmla="*/ 7606145 w 12192000"/>
              <a:gd name="connsiteY3" fmla="*/ 3543300 h 4982265"/>
              <a:gd name="connsiteX4" fmla="*/ 841664 w 12192000"/>
              <a:gd name="connsiteY4" fmla="*/ 2909455 h 4982265"/>
              <a:gd name="connsiteX5" fmla="*/ 592282 w 12192000"/>
              <a:gd name="connsiteY5" fmla="*/ 4842164 h 4982265"/>
              <a:gd name="connsiteX6" fmla="*/ 0 w 12192000"/>
              <a:gd name="connsiteY6" fmla="*/ 4854636 h 4982265"/>
              <a:gd name="connsiteX7" fmla="*/ 0 w 12192000"/>
              <a:gd name="connsiteY7" fmla="*/ 0 h 4982265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592282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61702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6071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48146 w 12192000"/>
              <a:gd name="connsiteY5" fmla="*/ 3564082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7795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872233 w 12194382"/>
              <a:gd name="connsiteY6" fmla="*/ 4872048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45920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82443"/>
              <a:gd name="connsiteX1" fmla="*/ 12194382 w 12194382"/>
              <a:gd name="connsiteY1" fmla="*/ 0 h 5182443"/>
              <a:gd name="connsiteX2" fmla="*/ 12194382 w 12194382"/>
              <a:gd name="connsiteY2" fmla="*/ 4854636 h 5182443"/>
              <a:gd name="connsiteX3" fmla="*/ 7623248 w 12194382"/>
              <a:gd name="connsiteY3" fmla="*/ 4843680 h 5182443"/>
              <a:gd name="connsiteX4" fmla="*/ 7620433 w 12194382"/>
              <a:gd name="connsiteY4" fmla="*/ 3543300 h 5182443"/>
              <a:gd name="connsiteX5" fmla="*/ 762115 w 12194382"/>
              <a:gd name="connsiteY5" fmla="*/ 3547023 h 5182443"/>
              <a:gd name="connsiteX6" fmla="*/ 762695 w 12194382"/>
              <a:gd name="connsiteY6" fmla="*/ 4850671 h 5182443"/>
              <a:gd name="connsiteX7" fmla="*/ 0 w 12194382"/>
              <a:gd name="connsiteY7" fmla="*/ 4847509 h 5182443"/>
              <a:gd name="connsiteX8" fmla="*/ 2382 w 12194382"/>
              <a:gd name="connsiteY8" fmla="*/ 0 h 5182443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382 w 12194723"/>
              <a:gd name="connsiteY8" fmla="*/ 0 h 4854829"/>
              <a:gd name="connsiteX0" fmla="*/ 241373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41373 w 12194723"/>
              <a:gd name="connsiteY8" fmla="*/ 0 h 4854829"/>
              <a:gd name="connsiteX0" fmla="*/ 2382 w 11955732"/>
              <a:gd name="connsiteY0" fmla="*/ 0 h 4854829"/>
              <a:gd name="connsiteX1" fmla="*/ 11955391 w 11955732"/>
              <a:gd name="connsiteY1" fmla="*/ 0 h 4854829"/>
              <a:gd name="connsiteX2" fmla="*/ 11955391 w 11955732"/>
              <a:gd name="connsiteY2" fmla="*/ 4854636 h 4854829"/>
              <a:gd name="connsiteX3" fmla="*/ 7384257 w 11955732"/>
              <a:gd name="connsiteY3" fmla="*/ 4843680 h 4854829"/>
              <a:gd name="connsiteX4" fmla="*/ 7381442 w 11955732"/>
              <a:gd name="connsiteY4" fmla="*/ 3543300 h 4854829"/>
              <a:gd name="connsiteX5" fmla="*/ 523124 w 11955732"/>
              <a:gd name="connsiteY5" fmla="*/ 3547023 h 4854829"/>
              <a:gd name="connsiteX6" fmla="*/ 523704 w 11955732"/>
              <a:gd name="connsiteY6" fmla="*/ 4850671 h 4854829"/>
              <a:gd name="connsiteX7" fmla="*/ 0 w 11955732"/>
              <a:gd name="connsiteY7" fmla="*/ 4847509 h 4854829"/>
              <a:gd name="connsiteX8" fmla="*/ 2382 w 11955732"/>
              <a:gd name="connsiteY8" fmla="*/ 0 h 4854829"/>
              <a:gd name="connsiteX0" fmla="*/ 2382 w 11960184"/>
              <a:gd name="connsiteY0" fmla="*/ 0 h 4854829"/>
              <a:gd name="connsiteX1" fmla="*/ 11955391 w 11960184"/>
              <a:gd name="connsiteY1" fmla="*/ 0 h 4854829"/>
              <a:gd name="connsiteX2" fmla="*/ 11955391 w 11960184"/>
              <a:gd name="connsiteY2" fmla="*/ 4854636 h 4854829"/>
              <a:gd name="connsiteX3" fmla="*/ 7384257 w 11960184"/>
              <a:gd name="connsiteY3" fmla="*/ 4843680 h 4854829"/>
              <a:gd name="connsiteX4" fmla="*/ 7381442 w 11960184"/>
              <a:gd name="connsiteY4" fmla="*/ 3543300 h 4854829"/>
              <a:gd name="connsiteX5" fmla="*/ 523124 w 11960184"/>
              <a:gd name="connsiteY5" fmla="*/ 3547023 h 4854829"/>
              <a:gd name="connsiteX6" fmla="*/ 523704 w 11960184"/>
              <a:gd name="connsiteY6" fmla="*/ 4850671 h 4854829"/>
              <a:gd name="connsiteX7" fmla="*/ 0 w 11960184"/>
              <a:gd name="connsiteY7" fmla="*/ 4847509 h 4854829"/>
              <a:gd name="connsiteX8" fmla="*/ 2382 w 11960184"/>
              <a:gd name="connsiteY8" fmla="*/ 0 h 4854829"/>
              <a:gd name="connsiteX0" fmla="*/ 2382 w 11975151"/>
              <a:gd name="connsiteY0" fmla="*/ 0 h 5210613"/>
              <a:gd name="connsiteX1" fmla="*/ 9149846 w 11975151"/>
              <a:gd name="connsiteY1" fmla="*/ 0 h 5210613"/>
              <a:gd name="connsiteX2" fmla="*/ 11955391 w 11975151"/>
              <a:gd name="connsiteY2" fmla="*/ 4854636 h 5210613"/>
              <a:gd name="connsiteX3" fmla="*/ 7384257 w 11975151"/>
              <a:gd name="connsiteY3" fmla="*/ 4843680 h 5210613"/>
              <a:gd name="connsiteX4" fmla="*/ 7381442 w 11975151"/>
              <a:gd name="connsiteY4" fmla="*/ 3543300 h 5210613"/>
              <a:gd name="connsiteX5" fmla="*/ 523124 w 11975151"/>
              <a:gd name="connsiteY5" fmla="*/ 3547023 h 5210613"/>
              <a:gd name="connsiteX6" fmla="*/ 523704 w 11975151"/>
              <a:gd name="connsiteY6" fmla="*/ 4850671 h 5210613"/>
              <a:gd name="connsiteX7" fmla="*/ 0 w 11975151"/>
              <a:gd name="connsiteY7" fmla="*/ 4847509 h 5210613"/>
              <a:gd name="connsiteX8" fmla="*/ 2382 w 11975151"/>
              <a:gd name="connsiteY8" fmla="*/ 0 h 5210613"/>
              <a:gd name="connsiteX0" fmla="*/ 2382 w 11955393"/>
              <a:gd name="connsiteY0" fmla="*/ 0 h 4854636"/>
              <a:gd name="connsiteX1" fmla="*/ 9149846 w 11955393"/>
              <a:gd name="connsiteY1" fmla="*/ 0 h 4854636"/>
              <a:gd name="connsiteX2" fmla="*/ 11955391 w 11955393"/>
              <a:gd name="connsiteY2" fmla="*/ 4854636 h 4854636"/>
              <a:gd name="connsiteX3" fmla="*/ 7384257 w 11955393"/>
              <a:gd name="connsiteY3" fmla="*/ 4843680 h 4854636"/>
              <a:gd name="connsiteX4" fmla="*/ 7381442 w 11955393"/>
              <a:gd name="connsiteY4" fmla="*/ 3543300 h 4854636"/>
              <a:gd name="connsiteX5" fmla="*/ 523124 w 11955393"/>
              <a:gd name="connsiteY5" fmla="*/ 3547023 h 4854636"/>
              <a:gd name="connsiteX6" fmla="*/ 523704 w 11955393"/>
              <a:gd name="connsiteY6" fmla="*/ 4850671 h 4854636"/>
              <a:gd name="connsiteX7" fmla="*/ 0 w 11955393"/>
              <a:gd name="connsiteY7" fmla="*/ 4847509 h 4854636"/>
              <a:gd name="connsiteX8" fmla="*/ 2382 w 11955393"/>
              <a:gd name="connsiteY8" fmla="*/ 0 h 4854636"/>
              <a:gd name="connsiteX0" fmla="*/ 2382 w 9685771"/>
              <a:gd name="connsiteY0" fmla="*/ 360370 h 5307510"/>
              <a:gd name="connsiteX1" fmla="*/ 9149846 w 9685771"/>
              <a:gd name="connsiteY1" fmla="*/ 360370 h 5307510"/>
              <a:gd name="connsiteX2" fmla="*/ 8661472 w 9685771"/>
              <a:gd name="connsiteY2" fmla="*/ 5225371 h 5307510"/>
              <a:gd name="connsiteX3" fmla="*/ 7384257 w 9685771"/>
              <a:gd name="connsiteY3" fmla="*/ 5204050 h 5307510"/>
              <a:gd name="connsiteX4" fmla="*/ 7381442 w 9685771"/>
              <a:gd name="connsiteY4" fmla="*/ 3903670 h 5307510"/>
              <a:gd name="connsiteX5" fmla="*/ 523124 w 9685771"/>
              <a:gd name="connsiteY5" fmla="*/ 3907393 h 5307510"/>
              <a:gd name="connsiteX6" fmla="*/ 523704 w 9685771"/>
              <a:gd name="connsiteY6" fmla="*/ 5211041 h 5307510"/>
              <a:gd name="connsiteX7" fmla="*/ 0 w 9685771"/>
              <a:gd name="connsiteY7" fmla="*/ 5207879 h 5307510"/>
              <a:gd name="connsiteX8" fmla="*/ 2382 w 9685771"/>
              <a:gd name="connsiteY8" fmla="*/ 360370 h 5307510"/>
              <a:gd name="connsiteX0" fmla="*/ 2382 w 9151108"/>
              <a:gd name="connsiteY0" fmla="*/ 0 h 4947140"/>
              <a:gd name="connsiteX1" fmla="*/ 9149846 w 9151108"/>
              <a:gd name="connsiteY1" fmla="*/ 0 h 4947140"/>
              <a:gd name="connsiteX2" fmla="*/ 8661472 w 9151108"/>
              <a:gd name="connsiteY2" fmla="*/ 4865001 h 4947140"/>
              <a:gd name="connsiteX3" fmla="*/ 7384257 w 9151108"/>
              <a:gd name="connsiteY3" fmla="*/ 4843680 h 4947140"/>
              <a:gd name="connsiteX4" fmla="*/ 7381442 w 9151108"/>
              <a:gd name="connsiteY4" fmla="*/ 3543300 h 4947140"/>
              <a:gd name="connsiteX5" fmla="*/ 523124 w 9151108"/>
              <a:gd name="connsiteY5" fmla="*/ 3547023 h 4947140"/>
              <a:gd name="connsiteX6" fmla="*/ 523704 w 9151108"/>
              <a:gd name="connsiteY6" fmla="*/ 4850671 h 4947140"/>
              <a:gd name="connsiteX7" fmla="*/ 0 w 9151108"/>
              <a:gd name="connsiteY7" fmla="*/ 4847509 h 4947140"/>
              <a:gd name="connsiteX8" fmla="*/ 2382 w 9151108"/>
              <a:gd name="connsiteY8" fmla="*/ 0 h 4947140"/>
              <a:gd name="connsiteX0" fmla="*/ 2382 w 9828173"/>
              <a:gd name="connsiteY0" fmla="*/ 356531 h 5286738"/>
              <a:gd name="connsiteX1" fmla="*/ 9149846 w 9828173"/>
              <a:gd name="connsiteY1" fmla="*/ 356531 h 5286738"/>
              <a:gd name="connsiteX2" fmla="*/ 9149845 w 9828173"/>
              <a:gd name="connsiteY2" fmla="*/ 5169707 h 5286738"/>
              <a:gd name="connsiteX3" fmla="*/ 7384257 w 9828173"/>
              <a:gd name="connsiteY3" fmla="*/ 5200211 h 5286738"/>
              <a:gd name="connsiteX4" fmla="*/ 7381442 w 9828173"/>
              <a:gd name="connsiteY4" fmla="*/ 3899831 h 5286738"/>
              <a:gd name="connsiteX5" fmla="*/ 523124 w 9828173"/>
              <a:gd name="connsiteY5" fmla="*/ 3903554 h 5286738"/>
              <a:gd name="connsiteX6" fmla="*/ 523704 w 9828173"/>
              <a:gd name="connsiteY6" fmla="*/ 5207202 h 5286738"/>
              <a:gd name="connsiteX7" fmla="*/ 0 w 9828173"/>
              <a:gd name="connsiteY7" fmla="*/ 5204040 h 5286738"/>
              <a:gd name="connsiteX8" fmla="*/ 2382 w 9828173"/>
              <a:gd name="connsiteY8" fmla="*/ 356531 h 5286738"/>
              <a:gd name="connsiteX0" fmla="*/ 2382 w 9154046"/>
              <a:gd name="connsiteY0" fmla="*/ 0 h 4930207"/>
              <a:gd name="connsiteX1" fmla="*/ 9149846 w 9154046"/>
              <a:gd name="connsiteY1" fmla="*/ 0 h 4930207"/>
              <a:gd name="connsiteX2" fmla="*/ 9149845 w 9154046"/>
              <a:gd name="connsiteY2" fmla="*/ 4813176 h 4930207"/>
              <a:gd name="connsiteX3" fmla="*/ 7384257 w 9154046"/>
              <a:gd name="connsiteY3" fmla="*/ 4843680 h 4930207"/>
              <a:gd name="connsiteX4" fmla="*/ 7381442 w 9154046"/>
              <a:gd name="connsiteY4" fmla="*/ 3543300 h 4930207"/>
              <a:gd name="connsiteX5" fmla="*/ 523124 w 9154046"/>
              <a:gd name="connsiteY5" fmla="*/ 3547023 h 4930207"/>
              <a:gd name="connsiteX6" fmla="*/ 523704 w 9154046"/>
              <a:gd name="connsiteY6" fmla="*/ 4850671 h 4930207"/>
              <a:gd name="connsiteX7" fmla="*/ 0 w 9154046"/>
              <a:gd name="connsiteY7" fmla="*/ 4847509 h 4930207"/>
              <a:gd name="connsiteX8" fmla="*/ 2382 w 9154046"/>
              <a:gd name="connsiteY8" fmla="*/ 0 h 4930207"/>
              <a:gd name="connsiteX0" fmla="*/ 2382 w 9154046"/>
              <a:gd name="connsiteY0" fmla="*/ 0 h 4850673"/>
              <a:gd name="connsiteX1" fmla="*/ 9149846 w 9154046"/>
              <a:gd name="connsiteY1" fmla="*/ 0 h 4850673"/>
              <a:gd name="connsiteX2" fmla="*/ 9149845 w 9154046"/>
              <a:gd name="connsiteY2" fmla="*/ 4813176 h 4850673"/>
              <a:gd name="connsiteX3" fmla="*/ 7384257 w 9154046"/>
              <a:gd name="connsiteY3" fmla="*/ 4843680 h 4850673"/>
              <a:gd name="connsiteX4" fmla="*/ 7381442 w 9154046"/>
              <a:gd name="connsiteY4" fmla="*/ 3543300 h 4850673"/>
              <a:gd name="connsiteX5" fmla="*/ 523124 w 9154046"/>
              <a:gd name="connsiteY5" fmla="*/ 3547023 h 4850673"/>
              <a:gd name="connsiteX6" fmla="*/ 523704 w 9154046"/>
              <a:gd name="connsiteY6" fmla="*/ 4850671 h 4850673"/>
              <a:gd name="connsiteX7" fmla="*/ 0 w 9154046"/>
              <a:gd name="connsiteY7" fmla="*/ 4847509 h 4850673"/>
              <a:gd name="connsiteX8" fmla="*/ 2382 w 9154046"/>
              <a:gd name="connsiteY8" fmla="*/ 0 h 4850673"/>
              <a:gd name="connsiteX0" fmla="*/ 2382 w 9282313"/>
              <a:gd name="connsiteY0" fmla="*/ 0 h 5171093"/>
              <a:gd name="connsiteX1" fmla="*/ 9149846 w 9282313"/>
              <a:gd name="connsiteY1" fmla="*/ 0 h 5171093"/>
              <a:gd name="connsiteX2" fmla="*/ 9149845 w 9282313"/>
              <a:gd name="connsiteY2" fmla="*/ 4813176 h 5171093"/>
              <a:gd name="connsiteX3" fmla="*/ 7384257 w 9282313"/>
              <a:gd name="connsiteY3" fmla="*/ 4821343 h 5171093"/>
              <a:gd name="connsiteX4" fmla="*/ 7381442 w 9282313"/>
              <a:gd name="connsiteY4" fmla="*/ 3543300 h 5171093"/>
              <a:gd name="connsiteX5" fmla="*/ 523124 w 9282313"/>
              <a:gd name="connsiteY5" fmla="*/ 3547023 h 5171093"/>
              <a:gd name="connsiteX6" fmla="*/ 523704 w 9282313"/>
              <a:gd name="connsiteY6" fmla="*/ 4850671 h 5171093"/>
              <a:gd name="connsiteX7" fmla="*/ 0 w 9282313"/>
              <a:gd name="connsiteY7" fmla="*/ 4847509 h 5171093"/>
              <a:gd name="connsiteX8" fmla="*/ 2382 w 9282313"/>
              <a:gd name="connsiteY8" fmla="*/ 0 h 5171093"/>
              <a:gd name="connsiteX0" fmla="*/ 2382 w 9282313"/>
              <a:gd name="connsiteY0" fmla="*/ 0 h 5168611"/>
              <a:gd name="connsiteX1" fmla="*/ 9149846 w 9282313"/>
              <a:gd name="connsiteY1" fmla="*/ 0 h 5168611"/>
              <a:gd name="connsiteX2" fmla="*/ 9149845 w 9282313"/>
              <a:gd name="connsiteY2" fmla="*/ 4813176 h 5168611"/>
              <a:gd name="connsiteX3" fmla="*/ 7384257 w 9282313"/>
              <a:gd name="connsiteY3" fmla="*/ 4813896 h 5168611"/>
              <a:gd name="connsiteX4" fmla="*/ 7381442 w 9282313"/>
              <a:gd name="connsiteY4" fmla="*/ 3543300 h 5168611"/>
              <a:gd name="connsiteX5" fmla="*/ 523124 w 9282313"/>
              <a:gd name="connsiteY5" fmla="*/ 3547023 h 5168611"/>
              <a:gd name="connsiteX6" fmla="*/ 523704 w 9282313"/>
              <a:gd name="connsiteY6" fmla="*/ 4850671 h 5168611"/>
              <a:gd name="connsiteX7" fmla="*/ 0 w 9282313"/>
              <a:gd name="connsiteY7" fmla="*/ 4847509 h 5168611"/>
              <a:gd name="connsiteX8" fmla="*/ 2382 w 9282313"/>
              <a:gd name="connsiteY8" fmla="*/ 0 h 5168611"/>
              <a:gd name="connsiteX0" fmla="*/ 2382 w 9153055"/>
              <a:gd name="connsiteY0" fmla="*/ 0 h 4850673"/>
              <a:gd name="connsiteX1" fmla="*/ 9149846 w 9153055"/>
              <a:gd name="connsiteY1" fmla="*/ 0 h 4850673"/>
              <a:gd name="connsiteX2" fmla="*/ 9149845 w 9153055"/>
              <a:gd name="connsiteY2" fmla="*/ 4813176 h 4850673"/>
              <a:gd name="connsiteX3" fmla="*/ 7384257 w 9153055"/>
              <a:gd name="connsiteY3" fmla="*/ 4813896 h 4850673"/>
              <a:gd name="connsiteX4" fmla="*/ 7381442 w 9153055"/>
              <a:gd name="connsiteY4" fmla="*/ 3543300 h 4850673"/>
              <a:gd name="connsiteX5" fmla="*/ 523124 w 9153055"/>
              <a:gd name="connsiteY5" fmla="*/ 3547023 h 4850673"/>
              <a:gd name="connsiteX6" fmla="*/ 523704 w 9153055"/>
              <a:gd name="connsiteY6" fmla="*/ 4850671 h 4850673"/>
              <a:gd name="connsiteX7" fmla="*/ 0 w 9153055"/>
              <a:gd name="connsiteY7" fmla="*/ 4847509 h 4850673"/>
              <a:gd name="connsiteX8" fmla="*/ 2382 w 9153055"/>
              <a:gd name="connsiteY8" fmla="*/ 0 h 4850673"/>
              <a:gd name="connsiteX0" fmla="*/ 2382 w 9153055"/>
              <a:gd name="connsiteY0" fmla="*/ 0 h 4850673"/>
              <a:gd name="connsiteX1" fmla="*/ 9149846 w 9153055"/>
              <a:gd name="connsiteY1" fmla="*/ 0 h 4850673"/>
              <a:gd name="connsiteX2" fmla="*/ 9149845 w 9153055"/>
              <a:gd name="connsiteY2" fmla="*/ 4813176 h 4850673"/>
              <a:gd name="connsiteX3" fmla="*/ 7384257 w 9153055"/>
              <a:gd name="connsiteY3" fmla="*/ 4813896 h 4850673"/>
              <a:gd name="connsiteX4" fmla="*/ 7381442 w 9153055"/>
              <a:gd name="connsiteY4" fmla="*/ 3543300 h 4850673"/>
              <a:gd name="connsiteX5" fmla="*/ 523124 w 9153055"/>
              <a:gd name="connsiteY5" fmla="*/ 3547023 h 4850673"/>
              <a:gd name="connsiteX6" fmla="*/ 523704 w 9153055"/>
              <a:gd name="connsiteY6" fmla="*/ 4850671 h 4850673"/>
              <a:gd name="connsiteX7" fmla="*/ 0 w 9153055"/>
              <a:gd name="connsiteY7" fmla="*/ 4847509 h 4850673"/>
              <a:gd name="connsiteX8" fmla="*/ 2382 w 9153055"/>
              <a:gd name="connsiteY8" fmla="*/ 0 h 4850673"/>
              <a:gd name="connsiteX0" fmla="*/ 2382 w 9153055"/>
              <a:gd name="connsiteY0" fmla="*/ 0 h 4847542"/>
              <a:gd name="connsiteX1" fmla="*/ 9149846 w 9153055"/>
              <a:gd name="connsiteY1" fmla="*/ 0 h 4847542"/>
              <a:gd name="connsiteX2" fmla="*/ 9149845 w 9153055"/>
              <a:gd name="connsiteY2" fmla="*/ 4813176 h 4847542"/>
              <a:gd name="connsiteX3" fmla="*/ 7384257 w 9153055"/>
              <a:gd name="connsiteY3" fmla="*/ 4813896 h 4847542"/>
              <a:gd name="connsiteX4" fmla="*/ 7381442 w 9153055"/>
              <a:gd name="connsiteY4" fmla="*/ 3543300 h 4847542"/>
              <a:gd name="connsiteX5" fmla="*/ 523124 w 9153055"/>
              <a:gd name="connsiteY5" fmla="*/ 3547023 h 4847542"/>
              <a:gd name="connsiteX6" fmla="*/ 517484 w 9153055"/>
              <a:gd name="connsiteY6" fmla="*/ 4825851 h 4847542"/>
              <a:gd name="connsiteX7" fmla="*/ 0 w 9153055"/>
              <a:gd name="connsiteY7" fmla="*/ 4847509 h 4847542"/>
              <a:gd name="connsiteX8" fmla="*/ 2382 w 9153055"/>
              <a:gd name="connsiteY8" fmla="*/ 0 h 4847542"/>
              <a:gd name="connsiteX0" fmla="*/ 2382 w 9153055"/>
              <a:gd name="connsiteY0" fmla="*/ 0 h 4835165"/>
              <a:gd name="connsiteX1" fmla="*/ 9149846 w 9153055"/>
              <a:gd name="connsiteY1" fmla="*/ 0 h 4835165"/>
              <a:gd name="connsiteX2" fmla="*/ 9149845 w 9153055"/>
              <a:gd name="connsiteY2" fmla="*/ 4813176 h 4835165"/>
              <a:gd name="connsiteX3" fmla="*/ 7384257 w 9153055"/>
              <a:gd name="connsiteY3" fmla="*/ 4813896 h 4835165"/>
              <a:gd name="connsiteX4" fmla="*/ 7381442 w 9153055"/>
              <a:gd name="connsiteY4" fmla="*/ 3543300 h 4835165"/>
              <a:gd name="connsiteX5" fmla="*/ 523124 w 9153055"/>
              <a:gd name="connsiteY5" fmla="*/ 3547023 h 4835165"/>
              <a:gd name="connsiteX6" fmla="*/ 517484 w 9153055"/>
              <a:gd name="connsiteY6" fmla="*/ 4825851 h 4835165"/>
              <a:gd name="connsiteX7" fmla="*/ 0 w 9153055"/>
              <a:gd name="connsiteY7" fmla="*/ 4835100 h 4835165"/>
              <a:gd name="connsiteX8" fmla="*/ 2382 w 9153055"/>
              <a:gd name="connsiteY8" fmla="*/ 0 h 4835165"/>
              <a:gd name="connsiteX0" fmla="*/ 2382 w 9153055"/>
              <a:gd name="connsiteY0" fmla="*/ 0 h 4835165"/>
              <a:gd name="connsiteX1" fmla="*/ 9149846 w 9153055"/>
              <a:gd name="connsiteY1" fmla="*/ 0 h 4835165"/>
              <a:gd name="connsiteX2" fmla="*/ 9149845 w 9153055"/>
              <a:gd name="connsiteY2" fmla="*/ 4813176 h 4835165"/>
              <a:gd name="connsiteX3" fmla="*/ 7384257 w 9153055"/>
              <a:gd name="connsiteY3" fmla="*/ 4813896 h 4835165"/>
              <a:gd name="connsiteX4" fmla="*/ 7381442 w 9153055"/>
              <a:gd name="connsiteY4" fmla="*/ 3543300 h 4835165"/>
              <a:gd name="connsiteX5" fmla="*/ 523124 w 9153055"/>
              <a:gd name="connsiteY5" fmla="*/ 3547023 h 4835165"/>
              <a:gd name="connsiteX6" fmla="*/ 517484 w 9153055"/>
              <a:gd name="connsiteY6" fmla="*/ 4825851 h 4835165"/>
              <a:gd name="connsiteX7" fmla="*/ 0 w 9153055"/>
              <a:gd name="connsiteY7" fmla="*/ 4835100 h 4835165"/>
              <a:gd name="connsiteX8" fmla="*/ 2382 w 9153055"/>
              <a:gd name="connsiteY8" fmla="*/ 0 h 4835165"/>
              <a:gd name="connsiteX0" fmla="*/ 0 w 9150673"/>
              <a:gd name="connsiteY0" fmla="*/ 0 h 4825853"/>
              <a:gd name="connsiteX1" fmla="*/ 9147464 w 9150673"/>
              <a:gd name="connsiteY1" fmla="*/ 0 h 4825853"/>
              <a:gd name="connsiteX2" fmla="*/ 9147463 w 9150673"/>
              <a:gd name="connsiteY2" fmla="*/ 4813176 h 4825853"/>
              <a:gd name="connsiteX3" fmla="*/ 7381875 w 9150673"/>
              <a:gd name="connsiteY3" fmla="*/ 4813896 h 4825853"/>
              <a:gd name="connsiteX4" fmla="*/ 7379060 w 9150673"/>
              <a:gd name="connsiteY4" fmla="*/ 3543300 h 4825853"/>
              <a:gd name="connsiteX5" fmla="*/ 520742 w 9150673"/>
              <a:gd name="connsiteY5" fmla="*/ 3547023 h 4825853"/>
              <a:gd name="connsiteX6" fmla="*/ 515102 w 9150673"/>
              <a:gd name="connsiteY6" fmla="*/ 4825851 h 4825853"/>
              <a:gd name="connsiteX7" fmla="*/ 2770 w 9150673"/>
              <a:gd name="connsiteY7" fmla="*/ 4817115 h 4825853"/>
              <a:gd name="connsiteX8" fmla="*/ 0 w 9150673"/>
              <a:gd name="connsiteY8" fmla="*/ 0 h 4825853"/>
              <a:gd name="connsiteX0" fmla="*/ 0 w 9150673"/>
              <a:gd name="connsiteY0" fmla="*/ 0 h 4818145"/>
              <a:gd name="connsiteX1" fmla="*/ 9147464 w 9150673"/>
              <a:gd name="connsiteY1" fmla="*/ 0 h 4818145"/>
              <a:gd name="connsiteX2" fmla="*/ 9147463 w 9150673"/>
              <a:gd name="connsiteY2" fmla="*/ 4813176 h 4818145"/>
              <a:gd name="connsiteX3" fmla="*/ 7381875 w 9150673"/>
              <a:gd name="connsiteY3" fmla="*/ 4813896 h 4818145"/>
              <a:gd name="connsiteX4" fmla="*/ 7379060 w 9150673"/>
              <a:gd name="connsiteY4" fmla="*/ 3543300 h 4818145"/>
              <a:gd name="connsiteX5" fmla="*/ 520742 w 9150673"/>
              <a:gd name="connsiteY5" fmla="*/ 3547023 h 4818145"/>
              <a:gd name="connsiteX6" fmla="*/ 515102 w 9150673"/>
              <a:gd name="connsiteY6" fmla="*/ 4818143 h 4818145"/>
              <a:gd name="connsiteX7" fmla="*/ 2770 w 9150673"/>
              <a:gd name="connsiteY7" fmla="*/ 4817115 h 4818145"/>
              <a:gd name="connsiteX8" fmla="*/ 0 w 9150673"/>
              <a:gd name="connsiteY8" fmla="*/ 0 h 4818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50673" h="4818145">
                <a:moveTo>
                  <a:pt x="0" y="0"/>
                </a:moveTo>
                <a:lnTo>
                  <a:pt x="9147464" y="0"/>
                </a:lnTo>
                <a:cubicBezTo>
                  <a:pt x="9154968" y="4079"/>
                  <a:pt x="9146880" y="4807581"/>
                  <a:pt x="9147463" y="4813176"/>
                </a:cubicBezTo>
                <a:cubicBezTo>
                  <a:pt x="9148046" y="4818771"/>
                  <a:pt x="7385663" y="4807873"/>
                  <a:pt x="7381875" y="4813896"/>
                </a:cubicBezTo>
                <a:cubicBezTo>
                  <a:pt x="7378087" y="4819919"/>
                  <a:pt x="7380515" y="3538511"/>
                  <a:pt x="7379060" y="3543300"/>
                </a:cubicBezTo>
                <a:cubicBezTo>
                  <a:pt x="7377605" y="3548089"/>
                  <a:pt x="2806848" y="3545782"/>
                  <a:pt x="520742" y="3547023"/>
                </a:cubicBezTo>
                <a:cubicBezTo>
                  <a:pt x="519025" y="3777370"/>
                  <a:pt x="515915" y="4819927"/>
                  <a:pt x="515102" y="4818143"/>
                </a:cubicBezTo>
                <a:cubicBezTo>
                  <a:pt x="514289" y="4816359"/>
                  <a:pt x="257002" y="4818169"/>
                  <a:pt x="2770" y="4817115"/>
                </a:cubicBezTo>
                <a:cubicBezTo>
                  <a:pt x="1847" y="3211410"/>
                  <a:pt x="923" y="1605705"/>
                  <a:pt x="0" y="0"/>
                </a:cubicBez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8" name="Rectangle 2"/>
          <p:cNvSpPr>
            <a:spLocks noGrp="1" noChangeArrowheads="1"/>
          </p:cNvSpPr>
          <p:nvPr userDrawn="1">
            <p:ph type="ctrTitle"/>
          </p:nvPr>
        </p:nvSpPr>
        <p:spPr>
          <a:xfrm>
            <a:off x="2449391" y="4027623"/>
            <a:ext cx="7041743" cy="835200"/>
          </a:xfrm>
          <a:noFill/>
        </p:spPr>
        <p:txBody>
          <a:bodyPr lIns="0" tIns="0" rIns="0" anchor="ctr" anchorCtr="0"/>
          <a:lstStyle>
            <a:lvl1pPr algn="l" defTabSz="121917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2400" b="0" kern="1200" cap="none" spc="0" baseline="0" dirty="0">
                <a:solidFill>
                  <a:schemeClr val="tx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2449391" y="5096741"/>
            <a:ext cx="7041743" cy="365979"/>
          </a:xfrm>
        </p:spPr>
        <p:txBody>
          <a:bodyPr anchor="b" anchorCtr="0"/>
          <a:lstStyle>
            <a:lvl1pPr marL="0" indent="0" algn="l" defTabSz="357708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lang="en-GB" sz="1400" kern="1200" baseline="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2449391" y="5636735"/>
            <a:ext cx="7041743" cy="237600"/>
          </a:xfrm>
        </p:spPr>
        <p:txBody>
          <a:bodyPr anchor="t" anchorCtr="0"/>
          <a:lstStyle>
            <a:lvl1pPr>
              <a:buNone/>
              <a:defRPr lang="en-GB" sz="1400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35770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GB" dirty="0"/>
              <a:t>Click to insert Author’s Name</a:t>
            </a:r>
          </a:p>
        </p:txBody>
      </p:sp>
      <p:sp>
        <p:nvSpPr>
          <p:cNvPr id="33" name="Text Placeholder 31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449391" y="5892934"/>
            <a:ext cx="7041743" cy="237600"/>
          </a:xfrm>
        </p:spPr>
        <p:txBody>
          <a:bodyPr anchor="t" anchorCtr="0"/>
          <a:lstStyle>
            <a:lvl1pPr>
              <a:buNone/>
              <a:defRPr lang="en-GB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35770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GB" dirty="0"/>
              <a:t>Click to insert Role in Organisation</a:t>
            </a:r>
          </a:p>
        </p:txBody>
      </p:sp>
      <p:sp>
        <p:nvSpPr>
          <p:cNvPr id="98" name="Text Box 11" descr="&lt;COMPANY_NAME&gt;" title="&lt;COMPANY_NAME&gt;"/>
          <p:cNvSpPr txBox="1">
            <a:spLocks noChangeArrowheads="1"/>
          </p:cNvSpPr>
          <p:nvPr userDrawn="1"/>
        </p:nvSpPr>
        <p:spPr bwMode="auto">
          <a:xfrm>
            <a:off x="677186" y="6478119"/>
            <a:ext cx="3047405" cy="2377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US" sz="800" dirty="0">
                <a:solidFill>
                  <a:schemeClr val="tx1"/>
                </a:solidFill>
                <a:latin typeface="+mn-lt"/>
                <a:cs typeface="Arial" pitchFamily="34" charset="0"/>
              </a:rPr>
              <a:t>The Shell Petroleum Development Company of Nigeria Ltd </a:t>
            </a:r>
            <a:endParaRPr lang="en-GB" sz="800" dirty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99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70113" y="6478119"/>
            <a:ext cx="35556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04916" y="6478119"/>
            <a:ext cx="144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2017</a:t>
            </a:r>
            <a:endParaRPr lang="en-GB" dirty="0"/>
          </a:p>
        </p:txBody>
      </p:sp>
      <p:sp>
        <p:nvSpPr>
          <p:cNvPr id="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98231" y="6478119"/>
            <a:ext cx="440088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UPO/G/DNC</a:t>
            </a:r>
          </a:p>
        </p:txBody>
      </p:sp>
      <p:sp>
        <p:nvSpPr>
          <p:cNvPr id="16" name="TextBox 15" descr="CONFIDENTIAL_TAG_0xFFEE"/>
          <p:cNvSpPr txBox="1"/>
          <p:nvPr userDrawn="1"/>
        </p:nvSpPr>
        <p:spPr bwMode="auto">
          <a:xfrm>
            <a:off x="8209062" y="6480472"/>
            <a:ext cx="1439333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Futura Medium" pitchFamily="2" charset="0"/>
                <a:ea typeface="+mn-ea"/>
                <a:cs typeface="+mn-cs"/>
              </a:rPr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1524040400"/>
      </p:ext>
    </p:extLst>
  </p:cSld>
  <p:clrMapOvr>
    <a:masterClrMapping/>
  </p:clrMapOvr>
  <p:transition/>
  <p:extLst mod="1">
    <p:ext uri="{DCECCB84-F9BA-43D5-87BE-67443E8EF086}">
      <p15:sldGuideLst xmlns:p15="http://schemas.microsoft.com/office/powerpoint/2012/main">
        <p15:guide id="1" orient="horz" pos="2568">
          <p15:clr>
            <a:srgbClr val="FBAE40"/>
          </p15:clr>
        </p15:guide>
        <p15:guide id="4" pos="4484">
          <p15:clr>
            <a:srgbClr val="FBAE40"/>
          </p15:clr>
        </p15:guide>
        <p15:guide id="5" orient="horz" pos="2260">
          <p15:clr>
            <a:srgbClr val="FBAE40"/>
          </p15:clr>
        </p15:guide>
        <p15:guide id="6" orient="horz" pos="2999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z="2400" b="1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11171238" cy="4830762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400"/>
            </a:lvl1pPr>
            <a:lvl2pPr marL="176400" indent="-176400" defTabSz="357708">
              <a:lnSpc>
                <a:spcPct val="140000"/>
              </a:lnSpc>
              <a:spcBef>
                <a:spcPts val="0"/>
              </a:spcBef>
              <a:defRPr sz="1400"/>
            </a:lvl2pPr>
            <a:lvl3pPr marL="411163" indent="-195263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3pPr>
            <a:lvl4pPr marL="587563" indent="-1764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4pPr>
            <a:lvl5pPr marL="738763" indent="-151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tabLst/>
              <a:defRPr sz="1200"/>
            </a:lvl5pPr>
            <a:lvl6pPr marL="879163" indent="-1404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1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Nov 2016</a:t>
            </a:r>
            <a:endParaRPr lang="en-GB" dirty="0"/>
          </a:p>
        </p:txBody>
      </p:sp>
      <p:sp>
        <p:nvSpPr>
          <p:cNvPr id="1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sp>
        <p:nvSpPr>
          <p:cNvPr id="3" name="TextBox 2" descr="CONFIDENTIAL_TAG_0xFFEE"/>
          <p:cNvSpPr txBox="1"/>
          <p:nvPr/>
        </p:nvSpPr>
        <p:spPr bwMode="auto">
          <a:xfrm>
            <a:off x="6105231" y="4859147"/>
            <a:ext cx="1079500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6532174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16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2400" b="1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215064" y="1528764"/>
            <a:ext cx="5464174" cy="4830761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/>
            </a:lvl1pPr>
            <a:lvl2pPr marL="230400" indent="-2304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/>
            </a:lvl2pPr>
            <a:lvl3pPr marL="403200" indent="-201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3pPr>
            <a:lvl4pPr marL="633600" indent="-230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4pPr>
            <a:lvl5pPr marL="835200" indent="-201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5pPr>
            <a:lvl6pPr marL="986400" indent="-151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8000" y="1528762"/>
            <a:ext cx="5468938" cy="4830763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/>
            </a:lvl1pPr>
            <a:lvl2pPr marL="230400" indent="-2304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/>
            </a:lvl2pPr>
            <a:lvl3pPr marL="403200" indent="-201600"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3pPr>
            <a:lvl4pPr marL="633600" indent="-230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4pPr>
            <a:lvl5pPr marL="835200" indent="-201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5pPr>
            <a:lvl6pPr marL="986400" indent="-151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Nov 2016</a:t>
            </a:r>
            <a:endParaRPr lang="en-GB" dirty="0"/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2749746961"/>
      </p:ext>
    </p:extLst>
  </p:cSld>
  <p:clrMapOvr>
    <a:masterClrMapping/>
  </p:clrMapOvr>
  <p:transition/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765">
          <p15:clr>
            <a:srgbClr val="FBAE40"/>
          </p15:clr>
        </p15:guide>
        <p15:guide id="3" pos="3915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dirty="0" smtClean="0"/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215063" y="1528764"/>
            <a:ext cx="5464175" cy="4830762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400"/>
            </a:lvl1pPr>
            <a:lvl2pPr marL="176400" indent="-176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400"/>
            </a:lvl2pPr>
            <a:lvl3pPr marL="410400" indent="-194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3pPr>
            <a:lvl4pPr marL="586800" indent="-176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4pPr>
            <a:lvl5pPr marL="738000" indent="-1512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5pPr>
            <a:lvl6pPr marL="878400" indent="-140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tabLst/>
              <a:defRPr sz="11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8000" y="1528762"/>
            <a:ext cx="5468938" cy="4830763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400"/>
            </a:lvl1pPr>
            <a:lvl2pPr marL="176400" indent="-17640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400"/>
            </a:lvl2pPr>
            <a:lvl3pPr marL="410400" indent="-194400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400"/>
            </a:lvl3pPr>
            <a:lvl4pPr marL="586800" indent="-176400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4pPr>
            <a:lvl5pPr marL="738000" indent="-1512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5pPr>
            <a:lvl6pPr marL="878400" indent="-140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1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Nov 2016</a:t>
            </a:r>
            <a:endParaRPr lang="en-GB" dirty="0"/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1997529929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ontent Placeholder 51"/>
          <p:cNvSpPr>
            <a:spLocks noGrp="1"/>
          </p:cNvSpPr>
          <p:nvPr>
            <p:ph sz="quarter" idx="29" hasCustomPrompt="1"/>
          </p:nvPr>
        </p:nvSpPr>
        <p:spPr>
          <a:xfrm>
            <a:off x="509312" y="6201069"/>
            <a:ext cx="5543051" cy="158455"/>
          </a:xfrm>
        </p:spPr>
        <p:txBody>
          <a:bodyPr wrap="square">
            <a:noAutofit/>
          </a:bodyPr>
          <a:lstStyle>
            <a:lvl1pPr>
              <a:defRPr sz="900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EDIT SOURCE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7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noProof="0" dirty="0" smtClean="0"/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9" name="Content Placeholder 51"/>
          <p:cNvSpPr>
            <a:spLocks noGrp="1"/>
          </p:cNvSpPr>
          <p:nvPr>
            <p:ph sz="quarter" idx="45" hasCustomPrompt="1"/>
          </p:nvPr>
        </p:nvSpPr>
        <p:spPr>
          <a:xfrm>
            <a:off x="508000" y="4199574"/>
            <a:ext cx="5468938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40" name="Content Placeholder 51"/>
          <p:cNvSpPr>
            <a:spLocks noGrp="1"/>
          </p:cNvSpPr>
          <p:nvPr>
            <p:ph sz="quarter" idx="46" hasCustomPrompt="1"/>
          </p:nvPr>
        </p:nvSpPr>
        <p:spPr>
          <a:xfrm>
            <a:off x="508000" y="3864611"/>
            <a:ext cx="5468938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508000" y="4141370"/>
            <a:ext cx="5468938" cy="941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hart Placeholder 16"/>
          <p:cNvSpPr>
            <a:spLocks noGrp="1"/>
          </p:cNvSpPr>
          <p:nvPr>
            <p:ph type="chart" sz="quarter" idx="47"/>
          </p:nvPr>
        </p:nvSpPr>
        <p:spPr>
          <a:xfrm>
            <a:off x="508000" y="4456229"/>
            <a:ext cx="5468938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 dirty="0"/>
          </a:p>
        </p:txBody>
      </p:sp>
      <p:cxnSp>
        <p:nvCxnSpPr>
          <p:cNvPr id="43" name="Straight Connector 42"/>
          <p:cNvCxnSpPr/>
          <p:nvPr/>
        </p:nvCxnSpPr>
        <p:spPr>
          <a:xfrm flipV="1">
            <a:off x="508000" y="5966640"/>
            <a:ext cx="5468938" cy="188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Content Placeholder 51"/>
          <p:cNvSpPr>
            <a:spLocks noGrp="1"/>
          </p:cNvSpPr>
          <p:nvPr>
            <p:ph sz="quarter" idx="54" hasCustomPrompt="1"/>
          </p:nvPr>
        </p:nvSpPr>
        <p:spPr>
          <a:xfrm>
            <a:off x="508000" y="1863726"/>
            <a:ext cx="5468938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00" name="Content Placeholder 51"/>
          <p:cNvSpPr>
            <a:spLocks noGrp="1"/>
          </p:cNvSpPr>
          <p:nvPr>
            <p:ph sz="quarter" idx="55" hasCustomPrompt="1"/>
          </p:nvPr>
        </p:nvSpPr>
        <p:spPr>
          <a:xfrm>
            <a:off x="508000" y="1528763"/>
            <a:ext cx="5468938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01" name="Straight Connector 100"/>
          <p:cNvCxnSpPr/>
          <p:nvPr/>
        </p:nvCxnSpPr>
        <p:spPr>
          <a:xfrm>
            <a:off x="508000" y="1805522"/>
            <a:ext cx="5468938" cy="941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hart Placeholder 16"/>
          <p:cNvSpPr>
            <a:spLocks noGrp="1"/>
          </p:cNvSpPr>
          <p:nvPr>
            <p:ph type="chart" sz="quarter" idx="56"/>
          </p:nvPr>
        </p:nvSpPr>
        <p:spPr>
          <a:xfrm>
            <a:off x="508000" y="2120382"/>
            <a:ext cx="5468938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 dirty="0"/>
          </a:p>
        </p:txBody>
      </p:sp>
      <p:cxnSp>
        <p:nvCxnSpPr>
          <p:cNvPr id="103" name="Straight Connector 102"/>
          <p:cNvCxnSpPr/>
          <p:nvPr/>
        </p:nvCxnSpPr>
        <p:spPr>
          <a:xfrm flipV="1">
            <a:off x="508000" y="3732357"/>
            <a:ext cx="5468938" cy="188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ontent Placeholder 51"/>
          <p:cNvSpPr>
            <a:spLocks noGrp="1"/>
          </p:cNvSpPr>
          <p:nvPr>
            <p:ph sz="quarter" idx="57" hasCustomPrompt="1"/>
          </p:nvPr>
        </p:nvSpPr>
        <p:spPr>
          <a:xfrm>
            <a:off x="6215063" y="4199574"/>
            <a:ext cx="5464175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05" name="Content Placeholder 51"/>
          <p:cNvSpPr>
            <a:spLocks noGrp="1"/>
          </p:cNvSpPr>
          <p:nvPr>
            <p:ph sz="quarter" idx="58" hasCustomPrompt="1"/>
          </p:nvPr>
        </p:nvSpPr>
        <p:spPr>
          <a:xfrm>
            <a:off x="6215063" y="3864611"/>
            <a:ext cx="5464175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06" name="Straight Connector 105"/>
          <p:cNvCxnSpPr/>
          <p:nvPr/>
        </p:nvCxnSpPr>
        <p:spPr>
          <a:xfrm>
            <a:off x="6215063" y="4141387"/>
            <a:ext cx="5464175" cy="91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hart Placeholder 16"/>
          <p:cNvSpPr>
            <a:spLocks noGrp="1"/>
          </p:cNvSpPr>
          <p:nvPr>
            <p:ph type="chart" sz="quarter" idx="59"/>
          </p:nvPr>
        </p:nvSpPr>
        <p:spPr>
          <a:xfrm>
            <a:off x="6215063" y="4456229"/>
            <a:ext cx="54641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 dirty="0"/>
          </a:p>
        </p:txBody>
      </p:sp>
      <p:cxnSp>
        <p:nvCxnSpPr>
          <p:cNvPr id="108" name="Straight Connector 107"/>
          <p:cNvCxnSpPr/>
          <p:nvPr/>
        </p:nvCxnSpPr>
        <p:spPr>
          <a:xfrm flipV="1">
            <a:off x="6215063" y="5966657"/>
            <a:ext cx="5464175" cy="1829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Content Placeholder 51"/>
          <p:cNvSpPr>
            <a:spLocks noGrp="1"/>
          </p:cNvSpPr>
          <p:nvPr>
            <p:ph sz="quarter" idx="60" hasCustomPrompt="1"/>
          </p:nvPr>
        </p:nvSpPr>
        <p:spPr>
          <a:xfrm>
            <a:off x="6215063" y="1863726"/>
            <a:ext cx="5464175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10" name="Content Placeholder 51"/>
          <p:cNvSpPr>
            <a:spLocks noGrp="1"/>
          </p:cNvSpPr>
          <p:nvPr>
            <p:ph sz="quarter" idx="61" hasCustomPrompt="1"/>
          </p:nvPr>
        </p:nvSpPr>
        <p:spPr>
          <a:xfrm>
            <a:off x="6215063" y="1528763"/>
            <a:ext cx="5464175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11" name="Straight Connector 110"/>
          <p:cNvCxnSpPr/>
          <p:nvPr/>
        </p:nvCxnSpPr>
        <p:spPr>
          <a:xfrm>
            <a:off x="6215063" y="1805539"/>
            <a:ext cx="5464175" cy="91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Chart Placeholder 16"/>
          <p:cNvSpPr>
            <a:spLocks noGrp="1"/>
          </p:cNvSpPr>
          <p:nvPr>
            <p:ph type="chart" sz="quarter" idx="62"/>
          </p:nvPr>
        </p:nvSpPr>
        <p:spPr>
          <a:xfrm>
            <a:off x="6215063" y="2120382"/>
            <a:ext cx="54641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 dirty="0"/>
          </a:p>
        </p:txBody>
      </p:sp>
      <p:cxnSp>
        <p:nvCxnSpPr>
          <p:cNvPr id="113" name="Straight Connector 112"/>
          <p:cNvCxnSpPr/>
          <p:nvPr/>
        </p:nvCxnSpPr>
        <p:spPr>
          <a:xfrm>
            <a:off x="6089108" y="3730543"/>
            <a:ext cx="5265195" cy="244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Nov 2016</a:t>
            </a:r>
            <a:endParaRPr lang="en-GB" dirty="0"/>
          </a:p>
        </p:txBody>
      </p:sp>
      <p:sp>
        <p:nvSpPr>
          <p:cNvPr id="3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sp>
        <p:nvSpPr>
          <p:cNvPr id="3" name="TextBox 2" descr="CONFIDENTIAL_TAG_0xFFEE"/>
          <p:cNvSpPr txBox="1"/>
          <p:nvPr/>
        </p:nvSpPr>
        <p:spPr bwMode="auto">
          <a:xfrm>
            <a:off x="6105231" y="4859147"/>
            <a:ext cx="1079500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2064575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47738288-919E-47C5-BA76-4A3D83F27DC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47738288-919E-47C5-BA76-4A3D83F27DC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25"/>
          <p:cNvSpPr/>
          <p:nvPr/>
        </p:nvSpPr>
        <p:spPr bwMode="gray">
          <a:xfrm>
            <a:off x="1" y="4313784"/>
            <a:ext cx="12192000" cy="25442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7" name="Rectangle 26" descr="&lt;Shell Yellow Bar&gt;" title="&lt;Shell Yellow Bar&gt;"/>
          <p:cNvSpPr/>
          <p:nvPr/>
        </p:nvSpPr>
        <p:spPr bwMode="gray">
          <a:xfrm>
            <a:off x="761993" y="1524000"/>
            <a:ext cx="1269984" cy="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763200" y="2636980"/>
            <a:ext cx="6397451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 b="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763200" y="1696947"/>
            <a:ext cx="6397451" cy="82123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800" b="0" cap="none" baseline="0">
                <a:solidFill>
                  <a:schemeClr val="tx1"/>
                </a:solidFill>
                <a:latin typeface="+mj-lt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402833" y="1924112"/>
            <a:ext cx="4274842" cy="2930523"/>
          </a:xfrm>
          <a:prstGeom prst="rect">
            <a:avLst/>
          </a:prstGeom>
        </p:spPr>
        <p:txBody>
          <a:bodyPr lIns="0" tIns="0" rIns="0" bIns="0"/>
          <a:lstStyle>
            <a:lvl1pPr marL="0" algn="r" defTabSz="1219170" rtl="0" eaLnBrk="1" latinLnBrk="0" hangingPunct="1">
              <a:lnSpc>
                <a:spcPct val="100000"/>
              </a:lnSpc>
              <a:buClr>
                <a:srgbClr val="DD1D21"/>
              </a:buClr>
              <a:buSzPct val="85000"/>
              <a:buNone/>
              <a:tabLst>
                <a:tab pos="1081088" algn="l"/>
              </a:tabLst>
              <a:defRPr lang="en-GB" sz="20000" kern="10000" spc="-1000" baseline="0" dirty="0">
                <a:ln w="3175">
                  <a:noFill/>
                </a:ln>
                <a:solidFill>
                  <a:schemeClr val="accent1"/>
                </a:solidFill>
                <a:latin typeface="Futura Bold"/>
                <a:ea typeface="Arial" charset="0"/>
                <a:cs typeface="Futura Bold"/>
              </a:defRPr>
            </a:lvl1pPr>
          </a:lstStyle>
          <a:p>
            <a:pPr lvl="0"/>
            <a:r>
              <a:rPr lang="en-GB" dirty="0"/>
              <a:t>0.0</a:t>
            </a:r>
          </a:p>
        </p:txBody>
      </p:sp>
      <p:sp>
        <p:nvSpPr>
          <p:cNvPr id="1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Nov 2016</a:t>
            </a:r>
            <a:endParaRPr lang="en-GB" dirty="0"/>
          </a:p>
        </p:txBody>
      </p:sp>
      <p:sp>
        <p:nvSpPr>
          <p:cNvPr id="15" name="Text Box 11" descr="&lt;COMPANY_NAME&gt;"/>
          <p:cNvSpPr txBox="1">
            <a:spLocks noChangeArrowheads="1"/>
          </p:cNvSpPr>
          <p:nvPr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2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sp>
        <p:nvSpPr>
          <p:cNvPr id="13" name="TextBox 12" descr="CONFIDENTIAL_TAG_0xFFEE"/>
          <p:cNvSpPr txBox="1"/>
          <p:nvPr/>
        </p:nvSpPr>
        <p:spPr bwMode="auto">
          <a:xfrm>
            <a:off x="8466411" y="6469199"/>
            <a:ext cx="1079500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482560427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 bwMode="gray">
          <a:xfrm>
            <a:off x="761993" y="3556002"/>
            <a:ext cx="6858000" cy="2540001"/>
            <a:chOff x="761993" y="3556002"/>
            <a:chExt cx="6858000" cy="2540001"/>
          </a:xfrm>
        </p:grpSpPr>
        <p:sp>
          <p:nvSpPr>
            <p:cNvPr id="16" name="Rectangle 15"/>
            <p:cNvSpPr/>
            <p:nvPr userDrawn="1"/>
          </p:nvSpPr>
          <p:spPr bwMode="gray">
            <a:xfrm>
              <a:off x="761993" y="3556002"/>
              <a:ext cx="6858000" cy="2540001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" name="Rectangle 27" descr="&lt;Shell Yellow Bar&gt;" title="&lt;Shell Yellow Bar&gt;"/>
            <p:cNvSpPr/>
            <p:nvPr userDrawn="1"/>
          </p:nvSpPr>
          <p:spPr bwMode="gray">
            <a:xfrm>
              <a:off x="1145875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</p:grpSp>
      <p:sp>
        <p:nvSpPr>
          <p:cNvPr id="32" name="Rectangle 31"/>
          <p:cNvSpPr/>
          <p:nvPr/>
        </p:nvSpPr>
        <p:spPr bwMode="white">
          <a:xfrm>
            <a:off x="501606" y="488935"/>
            <a:ext cx="1311092" cy="11880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2" y="1"/>
            <a:ext cx="12194723" cy="4866892"/>
          </a:xfrm>
          <a:custGeom>
            <a:avLst/>
            <a:gdLst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0 w 12192000"/>
              <a:gd name="connsiteY3" fmla="*/ 4854636 h 4854636"/>
              <a:gd name="connsiteX4" fmla="*/ 0 w 12192000"/>
              <a:gd name="connsiteY4" fmla="*/ 0 h 4854636"/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592282 w 12192000"/>
              <a:gd name="connsiteY3" fmla="*/ 4842164 h 4854636"/>
              <a:gd name="connsiteX4" fmla="*/ 0 w 12192000"/>
              <a:gd name="connsiteY4" fmla="*/ 4854636 h 4854636"/>
              <a:gd name="connsiteX5" fmla="*/ 0 w 12192000"/>
              <a:gd name="connsiteY5" fmla="*/ 0 h 485463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592282 w 12192000"/>
              <a:gd name="connsiteY3" fmla="*/ 4842164 h 4888026"/>
              <a:gd name="connsiteX4" fmla="*/ 0 w 12192000"/>
              <a:gd name="connsiteY4" fmla="*/ 4854636 h 4888026"/>
              <a:gd name="connsiteX5" fmla="*/ 0 w 12192000"/>
              <a:gd name="connsiteY5" fmla="*/ 0 h 488802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841664 w 12192000"/>
              <a:gd name="connsiteY3" fmla="*/ 2909455 h 4888026"/>
              <a:gd name="connsiteX4" fmla="*/ 592282 w 12192000"/>
              <a:gd name="connsiteY4" fmla="*/ 4842164 h 4888026"/>
              <a:gd name="connsiteX5" fmla="*/ 0 w 12192000"/>
              <a:gd name="connsiteY5" fmla="*/ 4854636 h 4888026"/>
              <a:gd name="connsiteX6" fmla="*/ 0 w 12192000"/>
              <a:gd name="connsiteY6" fmla="*/ 0 h 4888026"/>
              <a:gd name="connsiteX0" fmla="*/ 0 w 12192000"/>
              <a:gd name="connsiteY0" fmla="*/ 0 h 4982265"/>
              <a:gd name="connsiteX1" fmla="*/ 12192000 w 12192000"/>
              <a:gd name="connsiteY1" fmla="*/ 0 h 4982265"/>
              <a:gd name="connsiteX2" fmla="*/ 12192000 w 12192000"/>
              <a:gd name="connsiteY2" fmla="*/ 4854636 h 4982265"/>
              <a:gd name="connsiteX3" fmla="*/ 7606145 w 12192000"/>
              <a:gd name="connsiteY3" fmla="*/ 3543300 h 4982265"/>
              <a:gd name="connsiteX4" fmla="*/ 841664 w 12192000"/>
              <a:gd name="connsiteY4" fmla="*/ 2909455 h 4982265"/>
              <a:gd name="connsiteX5" fmla="*/ 592282 w 12192000"/>
              <a:gd name="connsiteY5" fmla="*/ 4842164 h 4982265"/>
              <a:gd name="connsiteX6" fmla="*/ 0 w 12192000"/>
              <a:gd name="connsiteY6" fmla="*/ 4854636 h 4982265"/>
              <a:gd name="connsiteX7" fmla="*/ 0 w 12192000"/>
              <a:gd name="connsiteY7" fmla="*/ 0 h 4982265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592282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61702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6071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48146 w 12192000"/>
              <a:gd name="connsiteY5" fmla="*/ 3564082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7795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872233 w 12194382"/>
              <a:gd name="connsiteY6" fmla="*/ 4872048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45920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82443"/>
              <a:gd name="connsiteX1" fmla="*/ 12194382 w 12194382"/>
              <a:gd name="connsiteY1" fmla="*/ 0 h 5182443"/>
              <a:gd name="connsiteX2" fmla="*/ 12194382 w 12194382"/>
              <a:gd name="connsiteY2" fmla="*/ 4854636 h 5182443"/>
              <a:gd name="connsiteX3" fmla="*/ 7623248 w 12194382"/>
              <a:gd name="connsiteY3" fmla="*/ 4843680 h 5182443"/>
              <a:gd name="connsiteX4" fmla="*/ 7620433 w 12194382"/>
              <a:gd name="connsiteY4" fmla="*/ 3543300 h 5182443"/>
              <a:gd name="connsiteX5" fmla="*/ 762115 w 12194382"/>
              <a:gd name="connsiteY5" fmla="*/ 3547023 h 5182443"/>
              <a:gd name="connsiteX6" fmla="*/ 762695 w 12194382"/>
              <a:gd name="connsiteY6" fmla="*/ 4850671 h 5182443"/>
              <a:gd name="connsiteX7" fmla="*/ 0 w 12194382"/>
              <a:gd name="connsiteY7" fmla="*/ 4847509 h 5182443"/>
              <a:gd name="connsiteX8" fmla="*/ 2382 w 12194382"/>
              <a:gd name="connsiteY8" fmla="*/ 0 h 5182443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382 w 12194723"/>
              <a:gd name="connsiteY8" fmla="*/ 0 h 4854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4723" h="4854829">
                <a:moveTo>
                  <a:pt x="2382" y="0"/>
                </a:moveTo>
                <a:lnTo>
                  <a:pt x="12194382" y="0"/>
                </a:lnTo>
                <a:cubicBezTo>
                  <a:pt x="12194382" y="1618212"/>
                  <a:pt x="12195150" y="4852730"/>
                  <a:pt x="12194382" y="4854636"/>
                </a:cubicBezTo>
                <a:cubicBezTo>
                  <a:pt x="12193614" y="4856542"/>
                  <a:pt x="7623176" y="4843704"/>
                  <a:pt x="7623248" y="4843680"/>
                </a:cubicBezTo>
                <a:cubicBezTo>
                  <a:pt x="7623320" y="4843656"/>
                  <a:pt x="7618248" y="3540554"/>
                  <a:pt x="7620433" y="3543300"/>
                </a:cubicBezTo>
                <a:cubicBezTo>
                  <a:pt x="7622618" y="3546046"/>
                  <a:pt x="3048221" y="3545782"/>
                  <a:pt x="762115" y="3547023"/>
                </a:cubicBezTo>
                <a:cubicBezTo>
                  <a:pt x="760398" y="3777370"/>
                  <a:pt x="763508" y="4852455"/>
                  <a:pt x="762695" y="4850671"/>
                </a:cubicBezTo>
                <a:cubicBezTo>
                  <a:pt x="761882" y="4848887"/>
                  <a:pt x="254232" y="4848563"/>
                  <a:pt x="0" y="4847509"/>
                </a:cubicBezTo>
                <a:lnTo>
                  <a:pt x="2382" y="0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5875" y="4028766"/>
            <a:ext cx="6177756" cy="865472"/>
          </a:xfrm>
          <a:noFill/>
        </p:spPr>
        <p:txBody>
          <a:bodyPr lIns="0" tIns="0" rIns="0"/>
          <a:lstStyle>
            <a:lvl1pPr>
              <a:defRPr sz="240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5875" y="5092242"/>
            <a:ext cx="6177756" cy="770676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lang="en-GB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Nov 2016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5681497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2EBF46DF-994E-484F-8211-803C440ADFA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8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2EBF46DF-994E-484F-8211-803C440ADFA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lang="en-US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1219170" rtl="0" eaLnBrk="1" latinLnBrk="0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sp>
        <p:nvSpPr>
          <p:cNvPr id="7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Nov 2016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7476299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1" y="0"/>
            <a:ext cx="12194382" cy="685800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Nov 2016</a:t>
            </a:r>
            <a:endParaRPr lang="en-GB" dirty="0"/>
          </a:p>
        </p:txBody>
      </p:sp>
      <p:sp>
        <p:nvSpPr>
          <p:cNvPr id="14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13180" y="1438480"/>
            <a:ext cx="5463758" cy="2861742"/>
          </a:xfrm>
        </p:spPr>
        <p:txBody>
          <a:bodyPr/>
          <a:lstStyle>
            <a:lvl1pPr>
              <a:lnSpc>
                <a:spcPct val="110000"/>
              </a:lnSpc>
              <a:defRPr lang="en-US" sz="3400" b="1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65704538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&amp;A n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 bwMode="gray">
          <a:xfrm>
            <a:off x="1" y="4313784"/>
            <a:ext cx="12192000" cy="25442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3" name="Rectangle 22" descr="&lt;Shell Yellow Bar&gt;" title="&lt;Shell Yellow Bar&gt;"/>
          <p:cNvSpPr/>
          <p:nvPr/>
        </p:nvSpPr>
        <p:spPr bwMode="gray">
          <a:xfrm>
            <a:off x="761993" y="1524000"/>
            <a:ext cx="1269984" cy="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763200" y="2636980"/>
            <a:ext cx="5187472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 b="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763200" y="1696947"/>
            <a:ext cx="6375761" cy="82123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800" b="0" cap="none" baseline="0">
                <a:solidFill>
                  <a:schemeClr val="tx1"/>
                </a:solidFill>
                <a:latin typeface="+mj-lt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Nov 2016</a:t>
            </a:r>
            <a:endParaRPr lang="en-GB" dirty="0"/>
          </a:p>
        </p:txBody>
      </p:sp>
      <p:sp>
        <p:nvSpPr>
          <p:cNvPr id="2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grpSp>
        <p:nvGrpSpPr>
          <p:cNvPr id="31" name="Group 30"/>
          <p:cNvGrpSpPr/>
          <p:nvPr/>
        </p:nvGrpSpPr>
        <p:grpSpPr bwMode="gray">
          <a:xfrm>
            <a:off x="6450013" y="2557463"/>
            <a:ext cx="5197475" cy="1917700"/>
            <a:chOff x="6450013" y="2557463"/>
            <a:chExt cx="5197475" cy="1917700"/>
          </a:xfrm>
        </p:grpSpPr>
        <p:sp>
          <p:nvSpPr>
            <p:cNvPr id="32" name="Freeform 6"/>
            <p:cNvSpPr>
              <a:spLocks noEditPoints="1"/>
            </p:cNvSpPr>
            <p:nvPr userDrawn="1"/>
          </p:nvSpPr>
          <p:spPr bwMode="gray">
            <a:xfrm>
              <a:off x="6450013" y="2557463"/>
              <a:ext cx="2005013" cy="1917700"/>
            </a:xfrm>
            <a:custGeom>
              <a:avLst/>
              <a:gdLst>
                <a:gd name="T0" fmla="*/ 274 w 346"/>
                <a:gd name="T1" fmla="*/ 331 h 331"/>
                <a:gd name="T2" fmla="*/ 250 w 346"/>
                <a:gd name="T3" fmla="*/ 302 h 331"/>
                <a:gd name="T4" fmla="*/ 167 w 346"/>
                <a:gd name="T5" fmla="*/ 322 h 331"/>
                <a:gd name="T6" fmla="*/ 0 w 346"/>
                <a:gd name="T7" fmla="*/ 156 h 331"/>
                <a:gd name="T8" fmla="*/ 167 w 346"/>
                <a:gd name="T9" fmla="*/ 0 h 331"/>
                <a:gd name="T10" fmla="*/ 334 w 346"/>
                <a:gd name="T11" fmla="*/ 162 h 331"/>
                <a:gd name="T12" fmla="*/ 295 w 346"/>
                <a:gd name="T13" fmla="*/ 268 h 331"/>
                <a:gd name="T14" fmla="*/ 346 w 346"/>
                <a:gd name="T15" fmla="*/ 320 h 331"/>
                <a:gd name="T16" fmla="*/ 274 w 346"/>
                <a:gd name="T17" fmla="*/ 331 h 331"/>
                <a:gd name="T18" fmla="*/ 238 w 346"/>
                <a:gd name="T19" fmla="*/ 207 h 331"/>
                <a:gd name="T20" fmla="*/ 252 w 346"/>
                <a:gd name="T21" fmla="*/ 162 h 331"/>
                <a:gd name="T22" fmla="*/ 167 w 346"/>
                <a:gd name="T23" fmla="*/ 76 h 331"/>
                <a:gd name="T24" fmla="*/ 82 w 346"/>
                <a:gd name="T25" fmla="*/ 156 h 331"/>
                <a:gd name="T26" fmla="*/ 167 w 346"/>
                <a:gd name="T27" fmla="*/ 246 h 331"/>
                <a:gd name="T28" fmla="*/ 191 w 346"/>
                <a:gd name="T29" fmla="*/ 242 h 331"/>
                <a:gd name="T30" fmla="*/ 143 w 346"/>
                <a:gd name="T31" fmla="*/ 194 h 331"/>
                <a:gd name="T32" fmla="*/ 217 w 346"/>
                <a:gd name="T33" fmla="*/ 185 h 331"/>
                <a:gd name="T34" fmla="*/ 238 w 346"/>
                <a:gd name="T35" fmla="*/ 207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6" h="331">
                  <a:moveTo>
                    <a:pt x="274" y="331"/>
                  </a:moveTo>
                  <a:cubicBezTo>
                    <a:pt x="250" y="302"/>
                    <a:pt x="250" y="302"/>
                    <a:pt x="250" y="302"/>
                  </a:cubicBezTo>
                  <a:cubicBezTo>
                    <a:pt x="227" y="316"/>
                    <a:pt x="199" y="322"/>
                    <a:pt x="167" y="322"/>
                  </a:cubicBezTo>
                  <a:cubicBezTo>
                    <a:pt x="70" y="322"/>
                    <a:pt x="0" y="253"/>
                    <a:pt x="0" y="156"/>
                  </a:cubicBezTo>
                  <a:cubicBezTo>
                    <a:pt x="0" y="64"/>
                    <a:pt x="80" y="0"/>
                    <a:pt x="167" y="0"/>
                  </a:cubicBezTo>
                  <a:cubicBezTo>
                    <a:pt x="261" y="0"/>
                    <a:pt x="334" y="64"/>
                    <a:pt x="334" y="162"/>
                  </a:cubicBezTo>
                  <a:cubicBezTo>
                    <a:pt x="334" y="202"/>
                    <a:pt x="320" y="237"/>
                    <a:pt x="295" y="268"/>
                  </a:cubicBezTo>
                  <a:cubicBezTo>
                    <a:pt x="346" y="320"/>
                    <a:pt x="346" y="320"/>
                    <a:pt x="346" y="320"/>
                  </a:cubicBezTo>
                  <a:lnTo>
                    <a:pt x="274" y="331"/>
                  </a:lnTo>
                  <a:close/>
                  <a:moveTo>
                    <a:pt x="238" y="207"/>
                  </a:moveTo>
                  <a:cubicBezTo>
                    <a:pt x="247" y="194"/>
                    <a:pt x="252" y="178"/>
                    <a:pt x="252" y="162"/>
                  </a:cubicBezTo>
                  <a:cubicBezTo>
                    <a:pt x="252" y="117"/>
                    <a:pt x="215" y="76"/>
                    <a:pt x="167" y="76"/>
                  </a:cubicBezTo>
                  <a:cubicBezTo>
                    <a:pt x="121" y="76"/>
                    <a:pt x="82" y="114"/>
                    <a:pt x="82" y="156"/>
                  </a:cubicBezTo>
                  <a:cubicBezTo>
                    <a:pt x="82" y="208"/>
                    <a:pt x="121" y="246"/>
                    <a:pt x="167" y="246"/>
                  </a:cubicBezTo>
                  <a:cubicBezTo>
                    <a:pt x="175" y="246"/>
                    <a:pt x="183" y="245"/>
                    <a:pt x="191" y="242"/>
                  </a:cubicBezTo>
                  <a:cubicBezTo>
                    <a:pt x="143" y="194"/>
                    <a:pt x="143" y="194"/>
                    <a:pt x="143" y="194"/>
                  </a:cubicBezTo>
                  <a:cubicBezTo>
                    <a:pt x="217" y="185"/>
                    <a:pt x="217" y="185"/>
                    <a:pt x="217" y="185"/>
                  </a:cubicBezTo>
                  <a:lnTo>
                    <a:pt x="238" y="2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3" name="Freeform 7"/>
            <p:cNvSpPr>
              <a:spLocks noEditPoints="1"/>
            </p:cNvSpPr>
            <p:nvPr userDrawn="1"/>
          </p:nvSpPr>
          <p:spPr bwMode="gray">
            <a:xfrm>
              <a:off x="8426451" y="2586038"/>
              <a:ext cx="1441450" cy="1814513"/>
            </a:xfrm>
            <a:custGeom>
              <a:avLst/>
              <a:gdLst>
                <a:gd name="T0" fmla="*/ 190 w 249"/>
                <a:gd name="T1" fmla="*/ 257 h 313"/>
                <a:gd name="T2" fmla="*/ 79 w 249"/>
                <a:gd name="T3" fmla="*/ 313 h 313"/>
                <a:gd name="T4" fmla="*/ 0 w 249"/>
                <a:gd name="T5" fmla="*/ 233 h 313"/>
                <a:gd name="T6" fmla="*/ 92 w 249"/>
                <a:gd name="T7" fmla="*/ 124 h 313"/>
                <a:gd name="T8" fmla="*/ 60 w 249"/>
                <a:gd name="T9" fmla="*/ 58 h 313"/>
                <a:gd name="T10" fmla="*/ 119 w 249"/>
                <a:gd name="T11" fmla="*/ 0 h 313"/>
                <a:gd name="T12" fmla="*/ 174 w 249"/>
                <a:gd name="T13" fmla="*/ 56 h 313"/>
                <a:gd name="T14" fmla="*/ 117 w 249"/>
                <a:gd name="T15" fmla="*/ 130 h 313"/>
                <a:gd name="T16" fmla="*/ 192 w 249"/>
                <a:gd name="T17" fmla="*/ 232 h 313"/>
                <a:gd name="T18" fmla="*/ 230 w 249"/>
                <a:gd name="T19" fmla="*/ 190 h 313"/>
                <a:gd name="T20" fmla="*/ 245 w 249"/>
                <a:gd name="T21" fmla="*/ 198 h 313"/>
                <a:gd name="T22" fmla="*/ 203 w 249"/>
                <a:gd name="T23" fmla="*/ 246 h 313"/>
                <a:gd name="T24" fmla="*/ 249 w 249"/>
                <a:gd name="T25" fmla="*/ 307 h 313"/>
                <a:gd name="T26" fmla="*/ 228 w 249"/>
                <a:gd name="T27" fmla="*/ 307 h 313"/>
                <a:gd name="T28" fmla="*/ 190 w 249"/>
                <a:gd name="T29" fmla="*/ 257 h 313"/>
                <a:gd name="T30" fmla="*/ 84 w 249"/>
                <a:gd name="T31" fmla="*/ 152 h 313"/>
                <a:gd name="T32" fmla="*/ 19 w 249"/>
                <a:gd name="T33" fmla="*/ 231 h 313"/>
                <a:gd name="T34" fmla="*/ 79 w 249"/>
                <a:gd name="T35" fmla="*/ 295 h 313"/>
                <a:gd name="T36" fmla="*/ 179 w 249"/>
                <a:gd name="T37" fmla="*/ 242 h 313"/>
                <a:gd name="T38" fmla="*/ 103 w 249"/>
                <a:gd name="T39" fmla="*/ 139 h 313"/>
                <a:gd name="T40" fmla="*/ 84 w 249"/>
                <a:gd name="T41" fmla="*/ 152 h 313"/>
                <a:gd name="T42" fmla="*/ 79 w 249"/>
                <a:gd name="T43" fmla="*/ 60 h 313"/>
                <a:gd name="T44" fmla="*/ 106 w 249"/>
                <a:gd name="T45" fmla="*/ 115 h 313"/>
                <a:gd name="T46" fmla="*/ 154 w 249"/>
                <a:gd name="T47" fmla="*/ 55 h 313"/>
                <a:gd name="T48" fmla="*/ 118 w 249"/>
                <a:gd name="T49" fmla="*/ 18 h 313"/>
                <a:gd name="T50" fmla="*/ 79 w 249"/>
                <a:gd name="T51" fmla="*/ 6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49" h="313">
                  <a:moveTo>
                    <a:pt x="190" y="257"/>
                  </a:moveTo>
                  <a:cubicBezTo>
                    <a:pt x="156" y="285"/>
                    <a:pt x="118" y="313"/>
                    <a:pt x="79" y="313"/>
                  </a:cubicBezTo>
                  <a:cubicBezTo>
                    <a:pt x="34" y="313"/>
                    <a:pt x="0" y="277"/>
                    <a:pt x="0" y="233"/>
                  </a:cubicBezTo>
                  <a:cubicBezTo>
                    <a:pt x="0" y="181"/>
                    <a:pt x="50" y="150"/>
                    <a:pt x="92" y="124"/>
                  </a:cubicBezTo>
                  <a:cubicBezTo>
                    <a:pt x="78" y="104"/>
                    <a:pt x="60" y="84"/>
                    <a:pt x="60" y="58"/>
                  </a:cubicBezTo>
                  <a:cubicBezTo>
                    <a:pt x="60" y="26"/>
                    <a:pt x="87" y="0"/>
                    <a:pt x="119" y="0"/>
                  </a:cubicBezTo>
                  <a:cubicBezTo>
                    <a:pt x="150" y="0"/>
                    <a:pt x="174" y="25"/>
                    <a:pt x="174" y="56"/>
                  </a:cubicBezTo>
                  <a:cubicBezTo>
                    <a:pt x="174" y="90"/>
                    <a:pt x="146" y="110"/>
                    <a:pt x="117" y="130"/>
                  </a:cubicBezTo>
                  <a:cubicBezTo>
                    <a:pt x="192" y="232"/>
                    <a:pt x="192" y="232"/>
                    <a:pt x="192" y="232"/>
                  </a:cubicBezTo>
                  <a:cubicBezTo>
                    <a:pt x="230" y="190"/>
                    <a:pt x="230" y="190"/>
                    <a:pt x="230" y="190"/>
                  </a:cubicBezTo>
                  <a:cubicBezTo>
                    <a:pt x="245" y="198"/>
                    <a:pt x="245" y="198"/>
                    <a:pt x="245" y="198"/>
                  </a:cubicBezTo>
                  <a:cubicBezTo>
                    <a:pt x="203" y="246"/>
                    <a:pt x="203" y="246"/>
                    <a:pt x="203" y="246"/>
                  </a:cubicBezTo>
                  <a:cubicBezTo>
                    <a:pt x="249" y="307"/>
                    <a:pt x="249" y="307"/>
                    <a:pt x="249" y="307"/>
                  </a:cubicBezTo>
                  <a:cubicBezTo>
                    <a:pt x="228" y="307"/>
                    <a:pt x="228" y="307"/>
                    <a:pt x="228" y="307"/>
                  </a:cubicBezTo>
                  <a:lnTo>
                    <a:pt x="190" y="257"/>
                  </a:lnTo>
                  <a:close/>
                  <a:moveTo>
                    <a:pt x="84" y="152"/>
                  </a:moveTo>
                  <a:cubicBezTo>
                    <a:pt x="55" y="170"/>
                    <a:pt x="19" y="193"/>
                    <a:pt x="19" y="231"/>
                  </a:cubicBezTo>
                  <a:cubicBezTo>
                    <a:pt x="19" y="265"/>
                    <a:pt x="44" y="295"/>
                    <a:pt x="79" y="295"/>
                  </a:cubicBezTo>
                  <a:cubicBezTo>
                    <a:pt x="114" y="295"/>
                    <a:pt x="151" y="265"/>
                    <a:pt x="179" y="242"/>
                  </a:cubicBezTo>
                  <a:cubicBezTo>
                    <a:pt x="103" y="139"/>
                    <a:pt x="103" y="139"/>
                    <a:pt x="103" y="139"/>
                  </a:cubicBezTo>
                  <a:lnTo>
                    <a:pt x="84" y="152"/>
                  </a:lnTo>
                  <a:close/>
                  <a:moveTo>
                    <a:pt x="79" y="60"/>
                  </a:moveTo>
                  <a:cubicBezTo>
                    <a:pt x="79" y="81"/>
                    <a:pt x="95" y="97"/>
                    <a:pt x="106" y="115"/>
                  </a:cubicBezTo>
                  <a:cubicBezTo>
                    <a:pt x="127" y="99"/>
                    <a:pt x="154" y="86"/>
                    <a:pt x="154" y="55"/>
                  </a:cubicBezTo>
                  <a:cubicBezTo>
                    <a:pt x="154" y="35"/>
                    <a:pt x="138" y="18"/>
                    <a:pt x="118" y="18"/>
                  </a:cubicBezTo>
                  <a:cubicBezTo>
                    <a:pt x="96" y="18"/>
                    <a:pt x="79" y="39"/>
                    <a:pt x="79" y="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5" name="Freeform 8"/>
            <p:cNvSpPr>
              <a:spLocks noEditPoints="1"/>
            </p:cNvSpPr>
            <p:nvPr userDrawn="1"/>
          </p:nvSpPr>
          <p:spPr bwMode="gray">
            <a:xfrm>
              <a:off x="9821863" y="2614613"/>
              <a:ext cx="1825625" cy="1751013"/>
            </a:xfrm>
            <a:custGeom>
              <a:avLst/>
              <a:gdLst>
                <a:gd name="T0" fmla="*/ 380 w 1150"/>
                <a:gd name="T1" fmla="*/ 913 h 1103"/>
                <a:gd name="T2" fmla="*/ 303 w 1150"/>
                <a:gd name="T3" fmla="*/ 1103 h 1103"/>
                <a:gd name="T4" fmla="*/ 0 w 1150"/>
                <a:gd name="T5" fmla="*/ 1103 h 1103"/>
                <a:gd name="T6" fmla="*/ 424 w 1150"/>
                <a:gd name="T7" fmla="*/ 0 h 1103"/>
                <a:gd name="T8" fmla="*/ 734 w 1150"/>
                <a:gd name="T9" fmla="*/ 0 h 1103"/>
                <a:gd name="T10" fmla="*/ 1150 w 1150"/>
                <a:gd name="T11" fmla="*/ 1103 h 1103"/>
                <a:gd name="T12" fmla="*/ 843 w 1150"/>
                <a:gd name="T13" fmla="*/ 1103 h 1103"/>
                <a:gd name="T14" fmla="*/ 774 w 1150"/>
                <a:gd name="T15" fmla="*/ 913 h 1103"/>
                <a:gd name="T16" fmla="*/ 380 w 1150"/>
                <a:gd name="T17" fmla="*/ 913 h 1103"/>
                <a:gd name="T18" fmla="*/ 581 w 1150"/>
                <a:gd name="T19" fmla="*/ 344 h 1103"/>
                <a:gd name="T20" fmla="*/ 577 w 1150"/>
                <a:gd name="T21" fmla="*/ 344 h 1103"/>
                <a:gd name="T22" fmla="*/ 456 w 1150"/>
                <a:gd name="T23" fmla="*/ 694 h 1103"/>
                <a:gd name="T24" fmla="*/ 697 w 1150"/>
                <a:gd name="T25" fmla="*/ 694 h 1103"/>
                <a:gd name="T26" fmla="*/ 581 w 1150"/>
                <a:gd name="T27" fmla="*/ 344 h 1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50" h="1103">
                  <a:moveTo>
                    <a:pt x="380" y="913"/>
                  </a:moveTo>
                  <a:lnTo>
                    <a:pt x="303" y="1103"/>
                  </a:lnTo>
                  <a:lnTo>
                    <a:pt x="0" y="1103"/>
                  </a:lnTo>
                  <a:lnTo>
                    <a:pt x="424" y="0"/>
                  </a:lnTo>
                  <a:lnTo>
                    <a:pt x="734" y="0"/>
                  </a:lnTo>
                  <a:lnTo>
                    <a:pt x="1150" y="1103"/>
                  </a:lnTo>
                  <a:lnTo>
                    <a:pt x="843" y="1103"/>
                  </a:lnTo>
                  <a:lnTo>
                    <a:pt x="774" y="913"/>
                  </a:lnTo>
                  <a:lnTo>
                    <a:pt x="380" y="913"/>
                  </a:lnTo>
                  <a:close/>
                  <a:moveTo>
                    <a:pt x="581" y="344"/>
                  </a:moveTo>
                  <a:lnTo>
                    <a:pt x="577" y="344"/>
                  </a:lnTo>
                  <a:lnTo>
                    <a:pt x="456" y="694"/>
                  </a:lnTo>
                  <a:lnTo>
                    <a:pt x="697" y="694"/>
                  </a:lnTo>
                  <a:lnTo>
                    <a:pt x="581" y="3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sp>
        <p:nvSpPr>
          <p:cNvPr id="14" name="TextBox 13" descr="CONFIDENTIAL_TAG_0xFFEE"/>
          <p:cNvSpPr txBox="1"/>
          <p:nvPr/>
        </p:nvSpPr>
        <p:spPr bwMode="auto">
          <a:xfrm>
            <a:off x="8466411" y="6469199"/>
            <a:ext cx="1079500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709898594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sp>
        <p:nvSpPr>
          <p:cNvPr id="1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Nov 2016</a:t>
            </a:r>
            <a:endParaRPr lang="en-GB" dirty="0"/>
          </a:p>
        </p:txBody>
      </p:sp>
      <p:sp>
        <p:nvSpPr>
          <p:cNvPr id="1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Box 8" descr="CONFIDENTIAL_TAG_0xFFEE"/>
          <p:cNvSpPr txBox="1"/>
          <p:nvPr/>
        </p:nvSpPr>
        <p:spPr bwMode="auto">
          <a:xfrm>
            <a:off x="8466411" y="6469199"/>
            <a:ext cx="1079500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841947149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534554" y="3554414"/>
            <a:ext cx="9291013" cy="2797175"/>
            <a:chOff x="400915" y="3554413"/>
            <a:chExt cx="6968260" cy="2797175"/>
          </a:xfrm>
        </p:grpSpPr>
        <p:sp>
          <p:nvSpPr>
            <p:cNvPr id="102" name="Rectangle 101"/>
            <p:cNvSpPr/>
            <p:nvPr userDrawn="1"/>
          </p:nvSpPr>
          <p:spPr bwMode="gray">
            <a:xfrm>
              <a:off x="504824" y="3554413"/>
              <a:ext cx="6864351" cy="2797175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800" dirty="0"/>
            </a:p>
          </p:txBody>
        </p:sp>
        <p:sp>
          <p:nvSpPr>
            <p:cNvPr id="103" name="Rectangle 102" descr="&lt;Shell Yellow Bar&gt;" title="&lt;Shell Yellow Bar&gt;"/>
            <p:cNvSpPr/>
            <p:nvPr userDrawn="1"/>
          </p:nvSpPr>
          <p:spPr bwMode="gray">
            <a:xfrm>
              <a:off x="1832301" y="3829099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800" dirty="0">
                <a:solidFill>
                  <a:schemeClr val="tx1"/>
                </a:solidFill>
              </a:endParaRPr>
            </a:p>
          </p:txBody>
        </p:sp>
        <p:pic>
          <p:nvPicPr>
            <p:cNvPr id="104" name="Picture 103" descr="PECTEN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400915" y="3688499"/>
              <a:ext cx="1465237" cy="1465237"/>
            </a:xfrm>
            <a:prstGeom prst="rect">
              <a:avLst/>
            </a:prstGeom>
          </p:spPr>
        </p:pic>
      </p:grpSp>
      <p:sp>
        <p:nvSpPr>
          <p:cNvPr id="98" name="Picture Placeholder 2"/>
          <p:cNvSpPr>
            <a:spLocks noGrp="1"/>
          </p:cNvSpPr>
          <p:nvPr userDrawn="1">
            <p:ph type="pic" sz="quarter" idx="14"/>
          </p:nvPr>
        </p:nvSpPr>
        <p:spPr bwMode="auto">
          <a:xfrm>
            <a:off x="1" y="1"/>
            <a:ext cx="12216753" cy="6857999"/>
          </a:xfrm>
          <a:custGeom>
            <a:avLst/>
            <a:gdLst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63913 w 12194723"/>
              <a:gd name="connsiteY5" fmla="*/ 763913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63913 w 12194723"/>
              <a:gd name="connsiteY9" fmla="*/ 763913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97906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3336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18431 w 12194723"/>
              <a:gd name="connsiteY7" fmla="*/ 6359075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9398360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9419626"/>
              <a:gd name="connsiteY0" fmla="*/ 0 h 6857999"/>
              <a:gd name="connsiteX1" fmla="*/ 9398360 w 9419626"/>
              <a:gd name="connsiteY1" fmla="*/ 0 h 6857999"/>
              <a:gd name="connsiteX2" fmla="*/ 9419626 w 9419626"/>
              <a:gd name="connsiteY2" fmla="*/ 6857999 h 6857999"/>
              <a:gd name="connsiteX3" fmla="*/ 0 w 9419626"/>
              <a:gd name="connsiteY3" fmla="*/ 6857999 h 6857999"/>
              <a:gd name="connsiteX4" fmla="*/ 0 w 9419626"/>
              <a:gd name="connsiteY4" fmla="*/ 0 h 6857999"/>
              <a:gd name="connsiteX5" fmla="*/ 753155 w 9419626"/>
              <a:gd name="connsiteY5" fmla="*/ 3560901 h 6857999"/>
              <a:gd name="connsiteX6" fmla="*/ 763913 w 9419626"/>
              <a:gd name="connsiteY6" fmla="*/ 6359075 h 6857999"/>
              <a:gd name="connsiteX7" fmla="*/ 7622163 w 9419626"/>
              <a:gd name="connsiteY7" fmla="*/ 6355342 h 6857999"/>
              <a:gd name="connsiteX8" fmla="*/ 7622603 w 9419626"/>
              <a:gd name="connsiteY8" fmla="*/ 3560901 h 6857999"/>
              <a:gd name="connsiteX9" fmla="*/ 753155 w 9419626"/>
              <a:gd name="connsiteY9" fmla="*/ 3560901 h 6857999"/>
              <a:gd name="connsiteX0" fmla="*/ 0 w 9419626"/>
              <a:gd name="connsiteY0" fmla="*/ 0 h 6857999"/>
              <a:gd name="connsiteX1" fmla="*/ 9398360 w 9419626"/>
              <a:gd name="connsiteY1" fmla="*/ 0 h 6857999"/>
              <a:gd name="connsiteX2" fmla="*/ 9419626 w 9419626"/>
              <a:gd name="connsiteY2" fmla="*/ 6857999 h 6857999"/>
              <a:gd name="connsiteX3" fmla="*/ 233916 w 9419626"/>
              <a:gd name="connsiteY3" fmla="*/ 6857999 h 6857999"/>
              <a:gd name="connsiteX4" fmla="*/ 0 w 9419626"/>
              <a:gd name="connsiteY4" fmla="*/ 0 h 6857999"/>
              <a:gd name="connsiteX5" fmla="*/ 753155 w 9419626"/>
              <a:gd name="connsiteY5" fmla="*/ 3560901 h 6857999"/>
              <a:gd name="connsiteX6" fmla="*/ 763913 w 9419626"/>
              <a:gd name="connsiteY6" fmla="*/ 6359075 h 6857999"/>
              <a:gd name="connsiteX7" fmla="*/ 7622163 w 9419626"/>
              <a:gd name="connsiteY7" fmla="*/ 6355342 h 6857999"/>
              <a:gd name="connsiteX8" fmla="*/ 7622603 w 9419626"/>
              <a:gd name="connsiteY8" fmla="*/ 3560901 h 6857999"/>
              <a:gd name="connsiteX9" fmla="*/ 753155 w 9419626"/>
              <a:gd name="connsiteY9" fmla="*/ 3560901 h 6857999"/>
              <a:gd name="connsiteX0" fmla="*/ 10633 w 9185710"/>
              <a:gd name="connsiteY0" fmla="*/ 0 h 6857999"/>
              <a:gd name="connsiteX1" fmla="*/ 9164444 w 9185710"/>
              <a:gd name="connsiteY1" fmla="*/ 0 h 6857999"/>
              <a:gd name="connsiteX2" fmla="*/ 9185710 w 9185710"/>
              <a:gd name="connsiteY2" fmla="*/ 6857999 h 6857999"/>
              <a:gd name="connsiteX3" fmla="*/ 0 w 9185710"/>
              <a:gd name="connsiteY3" fmla="*/ 6857999 h 6857999"/>
              <a:gd name="connsiteX4" fmla="*/ 10633 w 9185710"/>
              <a:gd name="connsiteY4" fmla="*/ 0 h 6857999"/>
              <a:gd name="connsiteX5" fmla="*/ 519239 w 9185710"/>
              <a:gd name="connsiteY5" fmla="*/ 3560901 h 6857999"/>
              <a:gd name="connsiteX6" fmla="*/ 529997 w 9185710"/>
              <a:gd name="connsiteY6" fmla="*/ 6359075 h 6857999"/>
              <a:gd name="connsiteX7" fmla="*/ 7388247 w 9185710"/>
              <a:gd name="connsiteY7" fmla="*/ 6355342 h 6857999"/>
              <a:gd name="connsiteX8" fmla="*/ 7388687 w 9185710"/>
              <a:gd name="connsiteY8" fmla="*/ 3560901 h 6857999"/>
              <a:gd name="connsiteX9" fmla="*/ 519239 w 9185710"/>
              <a:gd name="connsiteY9" fmla="*/ 3560901 h 6857999"/>
              <a:gd name="connsiteX0" fmla="*/ 1023 w 9186733"/>
              <a:gd name="connsiteY0" fmla="*/ 0 h 6857999"/>
              <a:gd name="connsiteX1" fmla="*/ 9165467 w 9186733"/>
              <a:gd name="connsiteY1" fmla="*/ 0 h 6857999"/>
              <a:gd name="connsiteX2" fmla="*/ 9186733 w 9186733"/>
              <a:gd name="connsiteY2" fmla="*/ 6857999 h 6857999"/>
              <a:gd name="connsiteX3" fmla="*/ 1023 w 9186733"/>
              <a:gd name="connsiteY3" fmla="*/ 6857999 h 6857999"/>
              <a:gd name="connsiteX4" fmla="*/ 1023 w 9186733"/>
              <a:gd name="connsiteY4" fmla="*/ 0 h 6857999"/>
              <a:gd name="connsiteX5" fmla="*/ 520262 w 9186733"/>
              <a:gd name="connsiteY5" fmla="*/ 3560901 h 6857999"/>
              <a:gd name="connsiteX6" fmla="*/ 531020 w 9186733"/>
              <a:gd name="connsiteY6" fmla="*/ 6359075 h 6857999"/>
              <a:gd name="connsiteX7" fmla="*/ 7389270 w 9186733"/>
              <a:gd name="connsiteY7" fmla="*/ 6355342 h 6857999"/>
              <a:gd name="connsiteX8" fmla="*/ 7389710 w 9186733"/>
              <a:gd name="connsiteY8" fmla="*/ 3560901 h 6857999"/>
              <a:gd name="connsiteX9" fmla="*/ 520262 w 9186733"/>
              <a:gd name="connsiteY9" fmla="*/ 3560901 h 6857999"/>
              <a:gd name="connsiteX0" fmla="*/ 1023 w 9187015"/>
              <a:gd name="connsiteY0" fmla="*/ 0 h 6857999"/>
              <a:gd name="connsiteX1" fmla="*/ 9184703 w 9187015"/>
              <a:gd name="connsiteY1" fmla="*/ 0 h 6857999"/>
              <a:gd name="connsiteX2" fmla="*/ 9186733 w 9187015"/>
              <a:gd name="connsiteY2" fmla="*/ 6857999 h 6857999"/>
              <a:gd name="connsiteX3" fmla="*/ 1023 w 9187015"/>
              <a:gd name="connsiteY3" fmla="*/ 6857999 h 6857999"/>
              <a:gd name="connsiteX4" fmla="*/ 1023 w 9187015"/>
              <a:gd name="connsiteY4" fmla="*/ 0 h 6857999"/>
              <a:gd name="connsiteX5" fmla="*/ 520262 w 9187015"/>
              <a:gd name="connsiteY5" fmla="*/ 3560901 h 6857999"/>
              <a:gd name="connsiteX6" fmla="*/ 531020 w 9187015"/>
              <a:gd name="connsiteY6" fmla="*/ 6359075 h 6857999"/>
              <a:gd name="connsiteX7" fmla="*/ 7389270 w 9187015"/>
              <a:gd name="connsiteY7" fmla="*/ 6355342 h 6857999"/>
              <a:gd name="connsiteX8" fmla="*/ 7389710 w 9187015"/>
              <a:gd name="connsiteY8" fmla="*/ 3560901 h 6857999"/>
              <a:gd name="connsiteX9" fmla="*/ 520262 w 9187015"/>
              <a:gd name="connsiteY9" fmla="*/ 3560901 h 6857999"/>
              <a:gd name="connsiteX0" fmla="*/ 1023 w 9187015"/>
              <a:gd name="connsiteY0" fmla="*/ 0 h 6857999"/>
              <a:gd name="connsiteX1" fmla="*/ 9184703 w 9187015"/>
              <a:gd name="connsiteY1" fmla="*/ 0 h 6857999"/>
              <a:gd name="connsiteX2" fmla="*/ 9186733 w 9187015"/>
              <a:gd name="connsiteY2" fmla="*/ 6857999 h 6857999"/>
              <a:gd name="connsiteX3" fmla="*/ 1023 w 9187015"/>
              <a:gd name="connsiteY3" fmla="*/ 6857999 h 6857999"/>
              <a:gd name="connsiteX4" fmla="*/ 1023 w 9187015"/>
              <a:gd name="connsiteY4" fmla="*/ 0 h 6857999"/>
              <a:gd name="connsiteX5" fmla="*/ 520262 w 9187015"/>
              <a:gd name="connsiteY5" fmla="*/ 3560901 h 6857999"/>
              <a:gd name="connsiteX6" fmla="*/ 531020 w 9187015"/>
              <a:gd name="connsiteY6" fmla="*/ 6359075 h 6857999"/>
              <a:gd name="connsiteX7" fmla="*/ 7389270 w 9187015"/>
              <a:gd name="connsiteY7" fmla="*/ 6355342 h 6857999"/>
              <a:gd name="connsiteX8" fmla="*/ 7405739 w 9187015"/>
              <a:gd name="connsiteY8" fmla="*/ 3560901 h 6857999"/>
              <a:gd name="connsiteX9" fmla="*/ 520262 w 9187015"/>
              <a:gd name="connsiteY9" fmla="*/ 3560901 h 6857999"/>
              <a:gd name="connsiteX0" fmla="*/ 1023 w 9187015"/>
              <a:gd name="connsiteY0" fmla="*/ 0 h 6857999"/>
              <a:gd name="connsiteX1" fmla="*/ 9184703 w 9187015"/>
              <a:gd name="connsiteY1" fmla="*/ 0 h 6857999"/>
              <a:gd name="connsiteX2" fmla="*/ 9186733 w 9187015"/>
              <a:gd name="connsiteY2" fmla="*/ 6857999 h 6857999"/>
              <a:gd name="connsiteX3" fmla="*/ 1023 w 9187015"/>
              <a:gd name="connsiteY3" fmla="*/ 6857999 h 6857999"/>
              <a:gd name="connsiteX4" fmla="*/ 1023 w 9187015"/>
              <a:gd name="connsiteY4" fmla="*/ 0 h 6857999"/>
              <a:gd name="connsiteX5" fmla="*/ 520262 w 9187015"/>
              <a:gd name="connsiteY5" fmla="*/ 3560901 h 6857999"/>
              <a:gd name="connsiteX6" fmla="*/ 531020 w 9187015"/>
              <a:gd name="connsiteY6" fmla="*/ 6359075 h 6857999"/>
              <a:gd name="connsiteX7" fmla="*/ 7405299 w 9187015"/>
              <a:gd name="connsiteY7" fmla="*/ 6355342 h 6857999"/>
              <a:gd name="connsiteX8" fmla="*/ 7405739 w 9187015"/>
              <a:gd name="connsiteY8" fmla="*/ 3560901 h 6857999"/>
              <a:gd name="connsiteX9" fmla="*/ 520262 w 9187015"/>
              <a:gd name="connsiteY9" fmla="*/ 356090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187015" h="6857999">
                <a:moveTo>
                  <a:pt x="1023" y="0"/>
                </a:moveTo>
                <a:lnTo>
                  <a:pt x="9184703" y="0"/>
                </a:lnTo>
                <a:cubicBezTo>
                  <a:pt x="9191792" y="2286000"/>
                  <a:pt x="9179644" y="4571999"/>
                  <a:pt x="9186733" y="6857999"/>
                </a:cubicBezTo>
                <a:lnTo>
                  <a:pt x="1023" y="6857999"/>
                </a:lnTo>
                <a:cubicBezTo>
                  <a:pt x="4567" y="4571999"/>
                  <a:pt x="-2521" y="2286000"/>
                  <a:pt x="1023" y="0"/>
                </a:cubicBezTo>
                <a:close/>
                <a:moveTo>
                  <a:pt x="520262" y="3560901"/>
                </a:moveTo>
                <a:lnTo>
                  <a:pt x="531020" y="6359075"/>
                </a:lnTo>
                <a:lnTo>
                  <a:pt x="7405299" y="6355342"/>
                </a:lnTo>
                <a:cubicBezTo>
                  <a:pt x="7401713" y="5510947"/>
                  <a:pt x="7409325" y="4405296"/>
                  <a:pt x="7405739" y="3560901"/>
                </a:cubicBezTo>
                <a:lnTo>
                  <a:pt x="520262" y="3560901"/>
                </a:lnTo>
                <a:close/>
              </a:path>
            </a:pathLst>
          </a:cu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8" name="Rectangle 2"/>
          <p:cNvSpPr>
            <a:spLocks noGrp="1" noChangeArrowheads="1"/>
          </p:cNvSpPr>
          <p:nvPr userDrawn="1">
            <p:ph type="ctrTitle"/>
          </p:nvPr>
        </p:nvSpPr>
        <p:spPr>
          <a:xfrm>
            <a:off x="2449391" y="4028400"/>
            <a:ext cx="7041743" cy="835200"/>
          </a:xfrm>
          <a:noFill/>
        </p:spPr>
        <p:txBody>
          <a:bodyPr lIns="0" tIns="0" rIns="0" anchor="ctr" anchorCtr="0"/>
          <a:lstStyle>
            <a:lvl1pPr algn="l" defTabSz="121917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2400" b="0" kern="1200" cap="none" spc="0" baseline="0" dirty="0">
                <a:solidFill>
                  <a:schemeClr val="tx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2449391" y="5096741"/>
            <a:ext cx="7041743" cy="365979"/>
          </a:xfrm>
        </p:spPr>
        <p:txBody>
          <a:bodyPr anchor="b" anchorCtr="0"/>
          <a:lstStyle>
            <a:lvl1pPr marL="0" indent="0" algn="l" defTabSz="357708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lang="en-GB" sz="1400" kern="1200" baseline="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2449391" y="5636735"/>
            <a:ext cx="7041743" cy="237600"/>
          </a:xfrm>
        </p:spPr>
        <p:txBody>
          <a:bodyPr anchor="t" anchorCtr="0"/>
          <a:lstStyle>
            <a:lvl1pPr>
              <a:buNone/>
              <a:defRPr lang="en-GB" sz="1400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35770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GB" dirty="0"/>
              <a:t>Click to insert Author’s Name</a:t>
            </a:r>
          </a:p>
        </p:txBody>
      </p:sp>
      <p:sp>
        <p:nvSpPr>
          <p:cNvPr id="33" name="Text Placeholder 31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449391" y="5892934"/>
            <a:ext cx="7041743" cy="237600"/>
          </a:xfrm>
        </p:spPr>
        <p:txBody>
          <a:bodyPr anchor="t" anchorCtr="0"/>
          <a:lstStyle>
            <a:lvl1pPr>
              <a:buNone/>
              <a:defRPr lang="en-GB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35770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GB" dirty="0"/>
              <a:t>Click to insert Role in Organisation</a:t>
            </a:r>
          </a:p>
        </p:txBody>
      </p:sp>
      <p:sp>
        <p:nvSpPr>
          <p:cNvPr id="99" name="Text Box 11" descr="&lt;COMPANY_NAME&gt;" title="&lt;COMPANY_NAME&gt;"/>
          <p:cNvSpPr txBox="1">
            <a:spLocks noChangeArrowheads="1"/>
          </p:cNvSpPr>
          <p:nvPr userDrawn="1"/>
        </p:nvSpPr>
        <p:spPr bwMode="auto">
          <a:xfrm>
            <a:off x="677186" y="6478119"/>
            <a:ext cx="3047405" cy="2377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US" sz="800" dirty="0">
                <a:solidFill>
                  <a:schemeClr val="tx1"/>
                </a:solidFill>
                <a:latin typeface="+mn-lt"/>
                <a:cs typeface="Arial" pitchFamily="34" charset="0"/>
              </a:rPr>
              <a:t>The Shell Petroleum Development Company of Nigeria Ltd </a:t>
            </a:r>
            <a:endParaRPr lang="en-GB" sz="800" dirty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00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70113" y="6478119"/>
            <a:ext cx="35556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1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04916" y="6478119"/>
            <a:ext cx="144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2017</a:t>
            </a:r>
            <a:endParaRPr lang="en-GB" dirty="0"/>
          </a:p>
        </p:txBody>
      </p:sp>
      <p:sp>
        <p:nvSpPr>
          <p:cNvPr id="10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98231" y="6478119"/>
            <a:ext cx="440088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UPO/G/DNC</a:t>
            </a:r>
          </a:p>
        </p:txBody>
      </p:sp>
      <p:sp>
        <p:nvSpPr>
          <p:cNvPr id="16" name="TextBox 15" descr="CONFIDENTIAL_TAG_0xFFEE"/>
          <p:cNvSpPr txBox="1"/>
          <p:nvPr userDrawn="1"/>
        </p:nvSpPr>
        <p:spPr bwMode="auto">
          <a:xfrm>
            <a:off x="8209062" y="6480472"/>
            <a:ext cx="1439333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Futura Medium" pitchFamily="2" charset="0"/>
                <a:ea typeface="+mn-ea"/>
                <a:cs typeface="+mn-cs"/>
              </a:rPr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2460509905"/>
      </p:ext>
    </p:extLst>
  </p:cSld>
  <p:clrMapOvr>
    <a:masterClrMapping/>
  </p:clrMapOvr>
  <p:transition/>
  <p:extLst mod="1">
    <p:ext uri="{DCECCB84-F9BA-43D5-87BE-67443E8EF086}">
      <p15:sldGuideLst xmlns:p15="http://schemas.microsoft.com/office/powerpoint/2012/main">
        <p15:guide id="3" orient="horz" pos="4001">
          <p15:clr>
            <a:srgbClr val="FBAE40"/>
          </p15:clr>
        </p15:guide>
        <p15:guide id="4" pos="4642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Slide (Manda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208" y="1280160"/>
            <a:ext cx="4300222" cy="4300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943576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73101" y="728663"/>
            <a:ext cx="10845800" cy="755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noProof="0" dirty="0" smtClean="0"/>
            </a:lvl1pPr>
          </a:lstStyle>
          <a:p>
            <a:pPr lvl="0"/>
            <a:r>
              <a:rPr lang="en-GB" noProof="0" dirty="0"/>
              <a:t>Click to edit Master title style</a:t>
            </a:r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673101" y="1557344"/>
            <a:ext cx="10845800" cy="4694237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dirty="0" smtClean="0"/>
            </a:lvl1pPr>
            <a:lvl2pPr>
              <a:defRPr lang="en-GB" dirty="0" smtClean="0"/>
            </a:lvl2pPr>
            <a:lvl3pPr>
              <a:defRPr lang="en-GB" dirty="0" smtClean="0"/>
            </a:lvl3pPr>
            <a:lvl4pPr>
              <a:defRPr lang="en-GB" dirty="0" smtClean="0"/>
            </a:lvl4pPr>
            <a:lvl5pPr>
              <a:defRPr lang="en-GB" dirty="0" smtClean="0"/>
            </a:lvl5pPr>
            <a:lvl6pPr>
              <a:defRPr lang="en-GB" dirty="0" smtClean="0"/>
            </a:lvl6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</p:txBody>
      </p:sp>
      <p:sp>
        <p:nvSpPr>
          <p:cNvPr id="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70118" y="6478120"/>
            <a:ext cx="35556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04916" y="6478120"/>
            <a:ext cx="144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E5F0A03B-E151-40DA-956A-ACBB63F83DDD}" type="datetime1">
              <a:rPr lang="en-US" smtClean="0"/>
              <a:t>12/19/2019</a:t>
            </a:fld>
            <a:endParaRPr lang="en-GB" dirty="0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98234" y="6478120"/>
            <a:ext cx="440088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318751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72727" y="728663"/>
            <a:ext cx="10846173" cy="755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914400" rtl="0" eaLnBrk="1" latinLnBrk="0" hangingPunct="1">
              <a:spcBef>
                <a:spcPct val="0"/>
              </a:spcBef>
              <a:buNone/>
            </a:pPr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673101" y="1557339"/>
            <a:ext cx="10845800" cy="4694237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dirty="0" smtClean="0"/>
            </a:lvl1pPr>
            <a:lvl2pPr marL="230400" indent="-230400">
              <a:defRPr lang="en-GB" dirty="0" smtClean="0"/>
            </a:lvl2pPr>
            <a:lvl3pPr marL="403200" indent="-201600">
              <a:defRPr lang="en-GB" dirty="0" smtClean="0"/>
            </a:lvl3pPr>
            <a:lvl4pPr marL="633600" indent="-230400">
              <a:defRPr lang="en-GB" dirty="0" smtClean="0"/>
            </a:lvl4pPr>
            <a:lvl5pPr marL="835200" indent="-201600">
              <a:defRPr lang="en-GB" dirty="0" smtClean="0"/>
            </a:lvl5pPr>
            <a:lvl6pPr marL="986400" indent="-151200">
              <a:defRPr lang="en-GB" dirty="0" smtClean="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70113" y="6478119"/>
            <a:ext cx="35556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04916" y="6478119"/>
            <a:ext cx="144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2017</a:t>
            </a:r>
            <a:endParaRPr lang="en-GB" dirty="0"/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98231" y="6478119"/>
            <a:ext cx="440088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UPO/G/DNC</a:t>
            </a:r>
          </a:p>
        </p:txBody>
      </p:sp>
    </p:spTree>
    <p:extLst>
      <p:ext uri="{BB962C8B-B14F-4D97-AF65-F5344CB8AC3E}">
        <p14:creationId xmlns:p14="http://schemas.microsoft.com/office/powerpoint/2010/main" val="140252218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0" y="0"/>
            <a:ext cx="12195176" cy="6858000"/>
          </a:xfrm>
          <a:custGeom>
            <a:avLst/>
            <a:gdLst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63913 w 12194723"/>
              <a:gd name="connsiteY5" fmla="*/ 763913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63913 w 12194723"/>
              <a:gd name="connsiteY9" fmla="*/ 763913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97906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3336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18431 w 12194723"/>
              <a:gd name="connsiteY7" fmla="*/ 6359075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482698 w 12194723"/>
              <a:gd name="connsiteY5" fmla="*/ 482850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482698 w 12194723"/>
              <a:gd name="connsiteY9" fmla="*/ 48285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7622163 w 12194723"/>
              <a:gd name="connsiteY7" fmla="*/ 6355342 h 6857999"/>
              <a:gd name="connsiteX8" fmla="*/ 1788474 w 12194723"/>
              <a:gd name="connsiteY8" fmla="*/ 508608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63833 w 12194723"/>
              <a:gd name="connsiteY8" fmla="*/ 5061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96313 w 12194723"/>
              <a:gd name="connsiteY8" fmla="*/ 486123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66332 w 12194723"/>
              <a:gd name="connsiteY8" fmla="*/ 381191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6445 w 12194723"/>
              <a:gd name="connsiteY8" fmla="*/ 558575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6109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36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36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53965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4 w 12194723"/>
              <a:gd name="connsiteY8" fmla="*/ 503609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5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9108537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9160493"/>
              <a:gd name="connsiteY0" fmla="*/ 0 h 6857999"/>
              <a:gd name="connsiteX1" fmla="*/ 9108537 w 9160493"/>
              <a:gd name="connsiteY1" fmla="*/ 0 h 6857999"/>
              <a:gd name="connsiteX2" fmla="*/ 9160493 w 9160493"/>
              <a:gd name="connsiteY2" fmla="*/ 6857999 h 6857999"/>
              <a:gd name="connsiteX3" fmla="*/ 0 w 9160493"/>
              <a:gd name="connsiteY3" fmla="*/ 6857999 h 6857999"/>
              <a:gd name="connsiteX4" fmla="*/ 0 w 9160493"/>
              <a:gd name="connsiteY4" fmla="*/ 0 h 6857999"/>
              <a:gd name="connsiteX5" fmla="*/ 508891 w 9160493"/>
              <a:gd name="connsiteY5" fmla="*/ 511425 h 6857999"/>
              <a:gd name="connsiteX6" fmla="*/ 511097 w 9160493"/>
              <a:gd name="connsiteY6" fmla="*/ 583270 h 6857999"/>
              <a:gd name="connsiteX7" fmla="*/ 1774181 w 9160493"/>
              <a:gd name="connsiteY7" fmla="*/ 585272 h 6857999"/>
              <a:gd name="connsiteX8" fmla="*/ 1769076 w 9160493"/>
              <a:gd name="connsiteY8" fmla="*/ 508490 h 6857999"/>
              <a:gd name="connsiteX9" fmla="*/ 508891 w 9160493"/>
              <a:gd name="connsiteY9" fmla="*/ 511425 h 6857999"/>
              <a:gd name="connsiteX0" fmla="*/ 0 w 9160493"/>
              <a:gd name="connsiteY0" fmla="*/ 0 h 6857999"/>
              <a:gd name="connsiteX1" fmla="*/ 9151400 w 9160493"/>
              <a:gd name="connsiteY1" fmla="*/ 0 h 6857999"/>
              <a:gd name="connsiteX2" fmla="*/ 9160493 w 9160493"/>
              <a:gd name="connsiteY2" fmla="*/ 6857999 h 6857999"/>
              <a:gd name="connsiteX3" fmla="*/ 0 w 9160493"/>
              <a:gd name="connsiteY3" fmla="*/ 6857999 h 6857999"/>
              <a:gd name="connsiteX4" fmla="*/ 0 w 9160493"/>
              <a:gd name="connsiteY4" fmla="*/ 0 h 6857999"/>
              <a:gd name="connsiteX5" fmla="*/ 508891 w 9160493"/>
              <a:gd name="connsiteY5" fmla="*/ 511425 h 6857999"/>
              <a:gd name="connsiteX6" fmla="*/ 511097 w 9160493"/>
              <a:gd name="connsiteY6" fmla="*/ 583270 h 6857999"/>
              <a:gd name="connsiteX7" fmla="*/ 1774181 w 9160493"/>
              <a:gd name="connsiteY7" fmla="*/ 585272 h 6857999"/>
              <a:gd name="connsiteX8" fmla="*/ 1769076 w 9160493"/>
              <a:gd name="connsiteY8" fmla="*/ 508490 h 6857999"/>
              <a:gd name="connsiteX9" fmla="*/ 508891 w 9160493"/>
              <a:gd name="connsiteY9" fmla="*/ 511425 h 6857999"/>
              <a:gd name="connsiteX0" fmla="*/ 0 w 9154778"/>
              <a:gd name="connsiteY0" fmla="*/ 0 h 6857999"/>
              <a:gd name="connsiteX1" fmla="*/ 9151400 w 9154778"/>
              <a:gd name="connsiteY1" fmla="*/ 0 h 6857999"/>
              <a:gd name="connsiteX2" fmla="*/ 9154778 w 9154778"/>
              <a:gd name="connsiteY2" fmla="*/ 6857999 h 6857999"/>
              <a:gd name="connsiteX3" fmla="*/ 0 w 9154778"/>
              <a:gd name="connsiteY3" fmla="*/ 6857999 h 6857999"/>
              <a:gd name="connsiteX4" fmla="*/ 0 w 9154778"/>
              <a:gd name="connsiteY4" fmla="*/ 0 h 6857999"/>
              <a:gd name="connsiteX5" fmla="*/ 508891 w 9154778"/>
              <a:gd name="connsiteY5" fmla="*/ 511425 h 6857999"/>
              <a:gd name="connsiteX6" fmla="*/ 511097 w 9154778"/>
              <a:gd name="connsiteY6" fmla="*/ 583270 h 6857999"/>
              <a:gd name="connsiteX7" fmla="*/ 1774181 w 9154778"/>
              <a:gd name="connsiteY7" fmla="*/ 585272 h 6857999"/>
              <a:gd name="connsiteX8" fmla="*/ 1769076 w 9154778"/>
              <a:gd name="connsiteY8" fmla="*/ 508490 h 6857999"/>
              <a:gd name="connsiteX9" fmla="*/ 508891 w 9154778"/>
              <a:gd name="connsiteY9" fmla="*/ 511425 h 6857999"/>
              <a:gd name="connsiteX0" fmla="*/ 0 w 9154778"/>
              <a:gd name="connsiteY0" fmla="*/ 0 h 6857999"/>
              <a:gd name="connsiteX1" fmla="*/ 9151400 w 9154778"/>
              <a:gd name="connsiteY1" fmla="*/ 0 h 6857999"/>
              <a:gd name="connsiteX2" fmla="*/ 9154778 w 9154778"/>
              <a:gd name="connsiteY2" fmla="*/ 6857999 h 6857999"/>
              <a:gd name="connsiteX3" fmla="*/ 0 w 9154778"/>
              <a:gd name="connsiteY3" fmla="*/ 6857999 h 6857999"/>
              <a:gd name="connsiteX4" fmla="*/ 0 w 9154778"/>
              <a:gd name="connsiteY4" fmla="*/ 0 h 6857999"/>
              <a:gd name="connsiteX5" fmla="*/ 508891 w 9154778"/>
              <a:gd name="connsiteY5" fmla="*/ 511425 h 6857999"/>
              <a:gd name="connsiteX6" fmla="*/ 511097 w 9154778"/>
              <a:gd name="connsiteY6" fmla="*/ 583270 h 6857999"/>
              <a:gd name="connsiteX7" fmla="*/ 1774181 w 9154778"/>
              <a:gd name="connsiteY7" fmla="*/ 585272 h 6857999"/>
              <a:gd name="connsiteX8" fmla="*/ 1769076 w 9154778"/>
              <a:gd name="connsiteY8" fmla="*/ 508490 h 6857999"/>
              <a:gd name="connsiteX9" fmla="*/ 508891 w 9154778"/>
              <a:gd name="connsiteY9" fmla="*/ 511425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154778" h="6857999">
                <a:moveTo>
                  <a:pt x="0" y="0"/>
                </a:moveTo>
                <a:lnTo>
                  <a:pt x="9151400" y="0"/>
                </a:lnTo>
                <a:lnTo>
                  <a:pt x="9154778" y="6857999"/>
                </a:lnTo>
                <a:lnTo>
                  <a:pt x="0" y="6857999"/>
                </a:lnTo>
                <a:lnTo>
                  <a:pt x="0" y="0"/>
                </a:lnTo>
                <a:close/>
                <a:moveTo>
                  <a:pt x="508891" y="511425"/>
                </a:moveTo>
                <a:cubicBezTo>
                  <a:pt x="509626" y="566329"/>
                  <a:pt x="510362" y="528366"/>
                  <a:pt x="511097" y="583270"/>
                </a:cubicBezTo>
                <a:lnTo>
                  <a:pt x="1774181" y="585272"/>
                </a:lnTo>
                <a:cubicBezTo>
                  <a:pt x="1771177" y="584735"/>
                  <a:pt x="1768022" y="508891"/>
                  <a:pt x="1769076" y="508490"/>
                </a:cubicBezTo>
                <a:cubicBezTo>
                  <a:pt x="1770130" y="508089"/>
                  <a:pt x="928953" y="510447"/>
                  <a:pt x="508891" y="511425"/>
                </a:cubicBezTo>
                <a:close/>
              </a:path>
            </a:pathLst>
          </a:cu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72727" y="728663"/>
            <a:ext cx="10846173" cy="755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914400" rtl="0" eaLnBrk="1" latinLnBrk="0" hangingPunct="1">
              <a:spcBef>
                <a:spcPct val="0"/>
              </a:spcBef>
              <a:buNone/>
            </a:pPr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673101" y="1557339"/>
            <a:ext cx="5230283" cy="4694237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dirty="0" smtClean="0"/>
            </a:lvl1pPr>
            <a:lvl2pPr marL="230400" indent="-230400">
              <a:defRPr lang="en-GB" dirty="0" smtClean="0"/>
            </a:lvl2pPr>
            <a:lvl3pPr marL="403200" indent="-201600">
              <a:defRPr lang="en-GB" dirty="0" smtClean="0"/>
            </a:lvl3pPr>
            <a:lvl4pPr marL="633600" indent="-230400">
              <a:defRPr lang="en-GB" dirty="0" smtClean="0"/>
            </a:lvl4pPr>
            <a:lvl5pPr marL="835200" indent="-201600">
              <a:defRPr lang="en-GB" dirty="0" smtClean="0"/>
            </a:lvl5pPr>
            <a:lvl6pPr marL="986400" indent="-151200">
              <a:defRPr lang="en-GB" dirty="0" smtClean="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70113" y="6478119"/>
            <a:ext cx="35556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04916" y="6478119"/>
            <a:ext cx="144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2017</a:t>
            </a:r>
            <a:endParaRPr lang="en-GB" dirty="0"/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98231" y="6478119"/>
            <a:ext cx="440088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UPO/G/DNC</a:t>
            </a:r>
          </a:p>
        </p:txBody>
      </p:sp>
    </p:spTree>
    <p:extLst>
      <p:ext uri="{BB962C8B-B14F-4D97-AF65-F5344CB8AC3E}">
        <p14:creationId xmlns:p14="http://schemas.microsoft.com/office/powerpoint/2010/main" val="1540679125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73101" y="728663"/>
            <a:ext cx="10845800" cy="755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noProof="0" dirty="0" smtClean="0"/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673101" y="1557339"/>
            <a:ext cx="10845800" cy="4694237"/>
          </a:xfrm>
        </p:spPr>
        <p:txBody>
          <a:bodyPr/>
          <a:lstStyle>
            <a:lvl1pPr marL="0" indent="0" defTabSz="268288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 sz="1400"/>
            </a:lvl1pPr>
            <a:lvl2pPr marL="176400" indent="-176400" defTabSz="268288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 sz="1400"/>
            </a:lvl2pPr>
            <a:lvl3pPr marL="302400" indent="-151200" defTabSz="268288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3pPr>
            <a:lvl4pPr marL="478800" indent="-176400" defTabSz="268288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4pPr>
            <a:lvl5pPr marL="630000" indent="-151200" defTabSz="268288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200"/>
            </a:lvl5pPr>
            <a:lvl6pPr marL="763200" indent="-133200" defTabSz="268288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05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70113" y="6478119"/>
            <a:ext cx="35556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04916" y="6478119"/>
            <a:ext cx="144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2017</a:t>
            </a:r>
            <a:endParaRPr lang="en-GB" dirty="0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98231" y="6478119"/>
            <a:ext cx="440088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UPO/G/DNC</a:t>
            </a:r>
          </a:p>
        </p:txBody>
      </p:sp>
    </p:spTree>
    <p:extLst>
      <p:ext uri="{BB962C8B-B14F-4D97-AF65-F5344CB8AC3E}">
        <p14:creationId xmlns:p14="http://schemas.microsoft.com/office/powerpoint/2010/main" val="719762392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73101" y="728663"/>
            <a:ext cx="10842932" cy="755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914400" rtl="0" eaLnBrk="1" latinLnBrk="0" hangingPunct="1">
              <a:spcBef>
                <a:spcPct val="0"/>
              </a:spcBef>
              <a:buNone/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288617" y="1557339"/>
            <a:ext cx="5230283" cy="4694236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dirty="0" smtClean="0"/>
            </a:lvl1pPr>
            <a:lvl2pPr marL="230400" indent="-230400">
              <a:defRPr lang="en-GB" dirty="0" smtClean="0"/>
            </a:lvl2pPr>
            <a:lvl3pPr marL="403200" indent="-201600">
              <a:defRPr lang="en-GB" dirty="0" smtClean="0"/>
            </a:lvl3pPr>
            <a:lvl4pPr marL="633600" indent="-230400">
              <a:defRPr lang="en-GB" dirty="0" smtClean="0"/>
            </a:lvl4pPr>
            <a:lvl5pPr marL="835200" indent="-201600">
              <a:defRPr lang="en-GB" dirty="0" smtClean="0"/>
            </a:lvl5pPr>
            <a:lvl6pPr marL="986400" indent="-151200">
              <a:defRPr lang="en-GB" dirty="0" smtClean="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673101" y="1557339"/>
            <a:ext cx="5230284" cy="4694237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dirty="0" smtClean="0"/>
            </a:lvl1pPr>
            <a:lvl2pPr marL="230400" indent="-230400">
              <a:defRPr lang="en-GB" dirty="0" smtClean="0"/>
            </a:lvl2pPr>
            <a:lvl3pPr marL="403200" indent="-201600">
              <a:defRPr lang="en-GB" dirty="0" smtClean="0"/>
            </a:lvl3pPr>
            <a:lvl4pPr marL="633600" indent="-230400">
              <a:defRPr lang="en-GB" dirty="0" smtClean="0"/>
            </a:lvl4pPr>
            <a:lvl5pPr marL="835200" indent="-201600">
              <a:defRPr lang="en-GB" dirty="0" smtClean="0"/>
            </a:lvl5pPr>
            <a:lvl6pPr marL="986400" indent="-151200">
              <a:defRPr lang="en-GB" dirty="0" smtClean="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70113" y="6478119"/>
            <a:ext cx="35556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04916" y="6478119"/>
            <a:ext cx="144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2017</a:t>
            </a:r>
            <a:endParaRPr lang="en-GB" dirty="0"/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98231" y="6478119"/>
            <a:ext cx="440088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UPO/G/DNC</a:t>
            </a:r>
          </a:p>
        </p:txBody>
      </p:sp>
    </p:spTree>
    <p:extLst>
      <p:ext uri="{BB962C8B-B14F-4D97-AF65-F5344CB8AC3E}">
        <p14:creationId xmlns:p14="http://schemas.microsoft.com/office/powerpoint/2010/main" val="475783717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73101" y="728663"/>
            <a:ext cx="10845800" cy="755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288617" y="1557339"/>
            <a:ext cx="5230283" cy="4694237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1400" dirty="0" smtClean="0"/>
            </a:lvl1pPr>
            <a:lvl2pPr marL="176400" indent="-176400">
              <a:defRPr lang="en-US" sz="1400" dirty="0" smtClean="0"/>
            </a:lvl2pPr>
            <a:lvl3pPr marL="367200" indent="-151200">
              <a:defRPr lang="en-US" sz="1400" dirty="0" smtClean="0"/>
            </a:lvl3pPr>
            <a:lvl4pPr marL="586800" indent="-176400">
              <a:defRPr lang="en-US" sz="1400" dirty="0" smtClean="0"/>
            </a:lvl4pPr>
            <a:lvl5pPr marL="738000" indent="-151200">
              <a:defRPr lang="en-US" sz="1200" dirty="0" smtClean="0"/>
            </a:lvl5pPr>
            <a:lvl6pPr marL="878400" indent="-140400">
              <a:defRPr lang="en-US" sz="1100" dirty="0" smtClean="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673100" y="1557339"/>
            <a:ext cx="5230285" cy="4694237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z="1400" dirty="0" smtClean="0"/>
            </a:lvl1pPr>
            <a:lvl2pPr marL="176400" indent="-176400">
              <a:defRPr lang="en-GB" sz="1400" dirty="0" smtClean="0"/>
            </a:lvl2pPr>
            <a:lvl3pPr marL="367200" indent="-151200">
              <a:defRPr lang="en-GB" sz="1400" dirty="0" smtClean="0"/>
            </a:lvl3pPr>
            <a:lvl4pPr marL="586800" indent="-176400">
              <a:defRPr lang="en-GB" sz="1400" dirty="0" smtClean="0"/>
            </a:lvl4pPr>
            <a:lvl5pPr marL="738000" indent="-151200">
              <a:defRPr lang="en-GB" sz="1200" dirty="0" smtClean="0"/>
            </a:lvl5pPr>
            <a:lvl6pPr marL="878400" indent="-140400">
              <a:defRPr lang="en-GB" sz="1100" dirty="0" smtClean="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70113" y="6478119"/>
            <a:ext cx="35556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04916" y="6478119"/>
            <a:ext cx="144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2017</a:t>
            </a:r>
            <a:endParaRPr lang="en-GB" dirty="0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98231" y="6478119"/>
            <a:ext cx="440088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UPO/G/DNC</a:t>
            </a:r>
          </a:p>
        </p:txBody>
      </p:sp>
    </p:spTree>
    <p:extLst>
      <p:ext uri="{BB962C8B-B14F-4D97-AF65-F5344CB8AC3E}">
        <p14:creationId xmlns:p14="http://schemas.microsoft.com/office/powerpoint/2010/main" val="2953438851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21" Type="http://schemas.openxmlformats.org/officeDocument/2006/relationships/tags" Target="../tags/tag1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vmlDrawing" Target="../drawings/vmlDrawing1.v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image" Target="../media/image4.emf"/><Relationship Id="rId10" Type="http://schemas.openxmlformats.org/officeDocument/2006/relationships/slideLayout" Target="../slideLayouts/slideLayout33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3100" y="1556950"/>
            <a:ext cx="10845800" cy="46944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73101" y="728664"/>
            <a:ext cx="10845801" cy="7556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8" name="Rectangle 67" descr="&lt;Shell Yellow Bar&gt;" title="&lt;Shell Yellow Bar&gt;"/>
          <p:cNvSpPr/>
          <p:nvPr/>
        </p:nvSpPr>
        <p:spPr bwMode="gray">
          <a:xfrm>
            <a:off x="677347" y="508000"/>
            <a:ext cx="1693312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800" dirty="0">
              <a:solidFill>
                <a:schemeClr val="tx1"/>
              </a:solidFill>
            </a:endParaRPr>
          </a:p>
        </p:txBody>
      </p:sp>
      <p:sp>
        <p:nvSpPr>
          <p:cNvPr id="69" name="Text Box 11" descr="&lt;COMPANY_NAME&gt;" title="&lt;COMPANY_NAME&gt;"/>
          <p:cNvSpPr txBox="1">
            <a:spLocks noChangeArrowheads="1"/>
          </p:cNvSpPr>
          <p:nvPr/>
        </p:nvSpPr>
        <p:spPr bwMode="auto">
          <a:xfrm>
            <a:off x="677186" y="6478119"/>
            <a:ext cx="3047405" cy="2377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US" sz="800" dirty="0">
                <a:solidFill>
                  <a:schemeClr val="tx1"/>
                </a:solidFill>
                <a:latin typeface="+mn-lt"/>
                <a:cs typeface="Arial" pitchFamily="34" charset="0"/>
              </a:rPr>
              <a:t>The Shell Petroleum Development Company of Nigeria Ltd </a:t>
            </a:r>
            <a:endParaRPr lang="en-GB" sz="800" dirty="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70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70113" y="6478119"/>
            <a:ext cx="35556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1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04916" y="6478119"/>
            <a:ext cx="144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2017</a:t>
            </a:r>
            <a:endParaRPr lang="en-GB" dirty="0"/>
          </a:p>
        </p:txBody>
      </p:sp>
      <p:sp>
        <p:nvSpPr>
          <p:cNvPr id="7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98231" y="6478119"/>
            <a:ext cx="440088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UPO/G/DNC</a:t>
            </a:r>
          </a:p>
        </p:txBody>
      </p:sp>
      <p:sp>
        <p:nvSpPr>
          <p:cNvPr id="9" name="TextBox 8" descr="CONFIDENTIAL_TAG_0xFFEE"/>
          <p:cNvSpPr txBox="1"/>
          <p:nvPr/>
        </p:nvSpPr>
        <p:spPr bwMode="auto">
          <a:xfrm>
            <a:off x="8209062" y="6480472"/>
            <a:ext cx="1439333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Futura Medium" pitchFamily="2" charset="0"/>
                <a:ea typeface="+mn-ea"/>
                <a:cs typeface="+mn-cs"/>
              </a:rPr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1361039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  <p:sldLayoutId id="2147483719" r:id="rId18"/>
    <p:sldLayoutId id="2147483720" r:id="rId19"/>
    <p:sldLayoutId id="2147483721" r:id="rId20"/>
    <p:sldLayoutId id="2147483722" r:id="rId21"/>
    <p:sldLayoutId id="2147483723" r:id="rId22"/>
    <p:sldLayoutId id="2147483724" r:id="rId23"/>
  </p:sldLayoutIdLst>
  <p:transition>
    <p:fade/>
  </p:transition>
  <p:hf hdr="0" ftr="0" dt="0"/>
  <p:txStyles>
    <p:titleStyle>
      <a:lvl1pPr algn="l" defTabSz="914400" rtl="0" eaLnBrk="1" latinLnBrk="0" hangingPunct="1">
        <a:spcBef>
          <a:spcPct val="0"/>
        </a:spcBef>
        <a:buNone/>
        <a:defRPr lang="en-GB" sz="2400" b="0" kern="1200" cap="none" baseline="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26828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30400" indent="-230400" algn="l" defTabSz="26828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Char char="n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403200" indent="-201600" algn="l" defTabSz="26828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633600" indent="-230400" algn="l" defTabSz="26828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800" b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835200" indent="-201600" algn="l" defTabSz="26828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986400" indent="-151200" algn="l" defTabSz="26828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18">
          <p15:clr>
            <a:srgbClr val="F26B43"/>
          </p15:clr>
        </p15:guide>
        <p15:guide id="3" pos="2880">
          <p15:clr>
            <a:srgbClr val="F26B43"/>
          </p15:clr>
        </p15:guide>
        <p15:guide id="4" pos="5442">
          <p15:clr>
            <a:srgbClr val="F26B43"/>
          </p15:clr>
        </p15:guide>
        <p15:guide id="5" orient="horz" pos="323">
          <p15:clr>
            <a:srgbClr val="F26B43"/>
          </p15:clr>
        </p15:guide>
        <p15:guide id="6" orient="horz" pos="368">
          <p15:clr>
            <a:srgbClr val="F26B43"/>
          </p15:clr>
        </p15:guide>
        <p15:guide id="7" orient="horz" pos="459">
          <p15:clr>
            <a:srgbClr val="F26B43"/>
          </p15:clr>
        </p15:guide>
        <p15:guide id="8" orient="horz" pos="935">
          <p15:clr>
            <a:srgbClr val="F26B43"/>
          </p15:clr>
        </p15:guide>
        <p15:guide id="9" orient="horz" pos="981">
          <p15:clr>
            <a:srgbClr val="F26B43"/>
          </p15:clr>
        </p15:guide>
        <p15:guide id="10" orient="horz" pos="3938">
          <p15:clr>
            <a:srgbClr val="F26B43"/>
          </p15:clr>
        </p15:guide>
        <p15:guide id="11" orient="horz" pos="4078">
          <p15:clr>
            <a:srgbClr val="F26B43"/>
          </p15:clr>
        </p15:guide>
        <p15:guide id="12" orient="horz" pos="4229">
          <p15:clr>
            <a:srgbClr val="F26B43"/>
          </p15:clr>
        </p15:guide>
        <p15:guide id="13" pos="1111">
          <p15:clr>
            <a:srgbClr val="F26B43"/>
          </p15:clr>
        </p15:guide>
        <p15:guide id="14" pos="2971">
          <p15:clr>
            <a:srgbClr val="F26B43"/>
          </p15:clr>
        </p15:guide>
        <p15:guide id="15" pos="2789">
          <p15:clr>
            <a:srgbClr val="F26B43"/>
          </p15:clr>
        </p15:guide>
        <p15:guide id="16" orient="horz" pos="432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91F4CE61-C6A3-42B3-9CDA-7DB88D61BD2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1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" name="think-cell Slide" r:id="rId22" imgW="270" imgH="270" progId="TCLayout.ActiveDocument.1">
                  <p:embed/>
                </p:oleObj>
              </mc:Choice>
              <mc:Fallback>
                <p:oleObj name="think-cell Slide" r:id="rId22" imgW="270" imgH="270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91F4CE61-C6A3-42B3-9CDA-7DB88D61BD2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1528763"/>
            <a:ext cx="11171238" cy="48307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401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Rectangle 3" descr="&lt;Shell Yellow Bar&gt;" title="&lt;Shell Yellow Bar&gt;"/>
          <p:cNvSpPr/>
          <p:nvPr/>
        </p:nvSpPr>
        <p:spPr bwMode="gray">
          <a:xfrm>
            <a:off x="508010" y="508000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sp>
        <p:nvSpPr>
          <p:cNvPr id="83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Nov 2016</a:t>
            </a:r>
            <a:endParaRPr lang="en-GB" dirty="0"/>
          </a:p>
        </p:txBody>
      </p:sp>
      <p:sp>
        <p:nvSpPr>
          <p:cNvPr id="8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Box 8" descr="CONFIDENTIAL_TAG_0xFFEE"/>
          <p:cNvSpPr txBox="1"/>
          <p:nvPr/>
        </p:nvSpPr>
        <p:spPr bwMode="auto">
          <a:xfrm>
            <a:off x="8466411" y="6469199"/>
            <a:ext cx="1079500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42527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  <p:sldLayoutId id="2147483743" r:id="rId18"/>
  </p:sldLayoutIdLst>
  <p:transition>
    <p:fade/>
  </p:transition>
  <p:hf hdr="0" ftr="0"/>
  <p:txStyles>
    <p:titleStyle>
      <a:lvl1pPr algn="l" defTabSz="1219170" rtl="0" eaLnBrk="1" latinLnBrk="0" hangingPunct="1">
        <a:lnSpc>
          <a:spcPct val="100000"/>
        </a:lnSpc>
        <a:spcBef>
          <a:spcPct val="0"/>
        </a:spcBef>
        <a:buNone/>
        <a:defRPr sz="2400" b="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30400" indent="-2304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Char char="n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403200" indent="-2016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633600" indent="-2304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800" b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835200" indent="-2016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986400" indent="-1512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pos="320">
          <p15:clr>
            <a:srgbClr val="F26B43"/>
          </p15:clr>
        </p15:guide>
        <p15:guide id="3" pos="7357">
          <p15:clr>
            <a:srgbClr val="F26B43"/>
          </p15:clr>
        </p15:guide>
        <p15:guide id="4" orient="horz" pos="444">
          <p15:clr>
            <a:srgbClr val="F26B43"/>
          </p15:clr>
        </p15:guide>
        <p15:guide id="5" orient="horz" pos="963">
          <p15:clr>
            <a:srgbClr val="F26B43"/>
          </p15:clr>
        </p15:guide>
        <p15:guide id="6" orient="horz" pos="928">
          <p15:clr>
            <a:srgbClr val="F26B43"/>
          </p15:clr>
        </p15:guide>
        <p15:guide id="7" orient="horz" pos="4071">
          <p15:clr>
            <a:srgbClr val="F26B43"/>
          </p15:clr>
        </p15:guide>
        <p15:guide id="8" orient="horz" pos="4006">
          <p15:clr>
            <a:srgbClr val="F26B43"/>
          </p15:clr>
        </p15:guide>
        <p15:guide id="9" pos="3765">
          <p15:clr>
            <a:srgbClr val="F26B43"/>
          </p15:clr>
        </p15:guide>
        <p15:guide id="10" pos="3915">
          <p15:clr>
            <a:srgbClr val="F26B43"/>
          </p15:clr>
        </p15:guide>
        <p15:guide id="11" orient="horz" pos="320">
          <p15:clr>
            <a:srgbClr val="F26B43"/>
          </p15:clr>
        </p15:guide>
        <p15:guide id="12" orient="horz" pos="368">
          <p15:clr>
            <a:srgbClr val="F26B43"/>
          </p15:clr>
        </p15:guide>
        <p15:guide id="13" pos="1121">
          <p15:clr>
            <a:srgbClr val="F26B43"/>
          </p15:clr>
        </p15:guide>
        <p15:guide id="14" orient="horz" pos="422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slideLayout" Target="../slideLayouts/slideLayout13.xml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tags" Target="../tags/tag5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4.emf"/><Relationship Id="rId11" Type="http://schemas.openxmlformats.org/officeDocument/2006/relationships/image" Target="../media/image19.png"/><Relationship Id="rId5" Type="http://schemas.openxmlformats.org/officeDocument/2006/relationships/oleObject" Target="../embeddings/oleObject5.bin"/><Relationship Id="rId10" Type="http://schemas.openxmlformats.org/officeDocument/2006/relationships/image" Target="../media/image18.png"/><Relationship Id="rId4" Type="http://schemas.openxmlformats.org/officeDocument/2006/relationships/notesSlide" Target="../notesSlides/notesSlide4.xml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975F02-1677-4EB2-8ACA-52EF741396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2BAE6A-B452-4007-8177-56DD051636F9}" type="slidenum">
              <a:rPr kumimoji="0" lang="en-GB" sz="850" b="0" i="0" u="none" strike="noStrike" kern="1200" cap="none" spc="0" normalizeH="0" baseline="0" noProof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ea typeface="+mn-ea"/>
                <a:cs typeface="Arial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85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Futura Medium"/>
              <a:ea typeface="+mn-ea"/>
              <a:cs typeface="Arial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8D94A2D-1FE9-4DBD-B6A7-5A510C7CBD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West’s Road to No.1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11B7957-22ED-48F0-92A4-5F0E3EEC21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FFFF"/>
                </a:solidFill>
              </a:rPr>
              <a:t>A tactical framework to deliver in 2020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C65150-6360-4FA5-8310-7C6227CBBC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5500" y="5667375"/>
            <a:ext cx="1948825" cy="236690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Meshach Maichibi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7C738EC-4FF2-4E8B-A484-F88E23832A0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517257" y="6587999"/>
            <a:ext cx="1613839" cy="237600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December, 2019</a:t>
            </a:r>
          </a:p>
        </p:txBody>
      </p:sp>
    </p:spTree>
    <p:extLst>
      <p:ext uri="{BB962C8B-B14F-4D97-AF65-F5344CB8AC3E}">
        <p14:creationId xmlns:p14="http://schemas.microsoft.com/office/powerpoint/2010/main" val="570801968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5521088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440CE4-A799-46D7-B598-779B36CCA0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2BAE6A-B452-4007-8177-56DD051636F9}" type="slidenum">
              <a:rPr kumimoji="0" lang="en-GB" sz="850" b="0" i="0" u="none" strike="noStrike" kern="1200" cap="none" spc="0" normalizeH="0" baseline="0" noProof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ea typeface="+mn-ea"/>
                <a:cs typeface="Arial" pitchFamily="34" charset="0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85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Futura Medium"/>
              <a:ea typeface="+mn-ea"/>
              <a:cs typeface="Arial" pitchFamily="34" charset="0"/>
            </a:endParaRP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1134486E-5DBC-4568-B561-F72EDFBBE085}"/>
              </a:ext>
            </a:extLst>
          </p:cNvPr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212286061"/>
              </p:ext>
            </p:extLst>
          </p:nvPr>
        </p:nvGraphicFramePr>
        <p:xfrm>
          <a:off x="546369" y="972349"/>
          <a:ext cx="11429443" cy="47800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446884EB-7E27-404E-B22D-5108F66B5DEA}"/>
              </a:ext>
            </a:extLst>
          </p:cNvPr>
          <p:cNvSpPr txBox="1"/>
          <p:nvPr/>
        </p:nvSpPr>
        <p:spPr bwMode="auto">
          <a:xfrm>
            <a:off x="5389057" y="1380690"/>
            <a:ext cx="1154162" cy="5422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lvl="0" defTabSz="357708">
              <a:lnSpc>
                <a:spcPct val="140000"/>
              </a:lnSpc>
              <a:buClr>
                <a:srgbClr val="DD1D21"/>
              </a:buClr>
              <a:buSzPct val="85000"/>
              <a:defRPr/>
            </a:pPr>
            <a:r>
              <a:rPr lang="en-US" sz="2800" b="1" dirty="0">
                <a:solidFill>
                  <a:srgbClr val="595959"/>
                </a:solidFill>
              </a:rPr>
              <a:t>“Reset”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811C56-3EE1-4174-A937-B1E5D1B176DF}"/>
              </a:ext>
            </a:extLst>
          </p:cNvPr>
          <p:cNvSpPr txBox="1"/>
          <p:nvPr/>
        </p:nvSpPr>
        <p:spPr bwMode="auto">
          <a:xfrm>
            <a:off x="1257627" y="2394378"/>
            <a:ext cx="1614929" cy="5422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DD1D21"/>
              </a:buClr>
              <a:buSzPct val="85000"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“Survival”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514AC85-F30F-4079-B931-43EFEAFFB54E}"/>
              </a:ext>
            </a:extLst>
          </p:cNvPr>
          <p:cNvSpPr txBox="1"/>
          <p:nvPr/>
        </p:nvSpPr>
        <p:spPr bwMode="auto">
          <a:xfrm>
            <a:off x="9167094" y="448935"/>
            <a:ext cx="1224694" cy="5422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DD1D21"/>
              </a:buClr>
              <a:buSzPct val="85000"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“Grow”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A24B4F-E661-484B-9046-D01F6E24C1D4}"/>
              </a:ext>
            </a:extLst>
          </p:cNvPr>
          <p:cNvSpPr txBox="1"/>
          <p:nvPr/>
        </p:nvSpPr>
        <p:spPr bwMode="auto">
          <a:xfrm>
            <a:off x="1460310" y="2880945"/>
            <a:ext cx="1412246" cy="387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DD1D21"/>
              </a:buClr>
              <a:buSzPct val="85000"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2016 - 2018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C2E2E9-6EC8-47CC-BEA0-1B3EC1AB721B}"/>
              </a:ext>
            </a:extLst>
          </p:cNvPr>
          <p:cNvSpPr txBox="1"/>
          <p:nvPr/>
        </p:nvSpPr>
        <p:spPr bwMode="auto">
          <a:xfrm>
            <a:off x="5671185" y="1871359"/>
            <a:ext cx="589905" cy="387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DD1D21"/>
              </a:buClr>
              <a:buSzPct val="85000"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2019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FFC381E-5886-4572-8B2B-AA5F9D7852C5}"/>
              </a:ext>
            </a:extLst>
          </p:cNvPr>
          <p:cNvSpPr txBox="1"/>
          <p:nvPr/>
        </p:nvSpPr>
        <p:spPr bwMode="auto">
          <a:xfrm>
            <a:off x="9410751" y="950366"/>
            <a:ext cx="737381" cy="387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DD1D21"/>
              </a:buClr>
              <a:buSzPct val="85000"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2020+</a:t>
            </a:r>
          </a:p>
        </p:txBody>
      </p:sp>
      <p:sp>
        <p:nvSpPr>
          <p:cNvPr id="22" name="Arrow: Chevron 21">
            <a:extLst>
              <a:ext uri="{FF2B5EF4-FFF2-40B4-BE49-F238E27FC236}">
                <a16:creationId xmlns:a16="http://schemas.microsoft.com/office/drawing/2014/main" id="{C6B8D46C-F8BD-414A-A9D5-F34927B8AE55}"/>
              </a:ext>
            </a:extLst>
          </p:cNvPr>
          <p:cNvSpPr/>
          <p:nvPr/>
        </p:nvSpPr>
        <p:spPr>
          <a:xfrm>
            <a:off x="590645" y="6178489"/>
            <a:ext cx="11010710" cy="299630"/>
          </a:xfrm>
          <a:prstGeom prst="chevron">
            <a:avLst>
              <a:gd name="adj" fmla="val 40000"/>
            </a:avLst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Enablers : People, Integration, Performance Management &amp; Organizational Effectiveness</a:t>
            </a:r>
          </a:p>
        </p:txBody>
      </p:sp>
      <p:sp>
        <p:nvSpPr>
          <p:cNvPr id="23" name="Title 22">
            <a:extLst>
              <a:ext uri="{FF2B5EF4-FFF2-40B4-BE49-F238E27FC236}">
                <a16:creationId xmlns:a16="http://schemas.microsoft.com/office/drawing/2014/main" id="{423D0AEA-0B8B-4963-B886-C892DA7DF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19" y="636570"/>
            <a:ext cx="11022400" cy="524416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Road to number1 – Delivering beyond the Base</a:t>
            </a:r>
            <a:b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E69B228-150A-4906-A4A6-9306D8255D1B}"/>
              </a:ext>
            </a:extLst>
          </p:cNvPr>
          <p:cNvSpPr/>
          <p:nvPr/>
        </p:nvSpPr>
        <p:spPr>
          <a:xfrm>
            <a:off x="10744200" y="-707"/>
            <a:ext cx="1444191" cy="38735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Outperform</a:t>
            </a:r>
          </a:p>
        </p:txBody>
      </p:sp>
    </p:spTree>
    <p:extLst>
      <p:ext uri="{BB962C8B-B14F-4D97-AF65-F5344CB8AC3E}">
        <p14:creationId xmlns:p14="http://schemas.microsoft.com/office/powerpoint/2010/main" val="2760951071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3BC24F5-F9C0-400F-A2D8-94B0683E2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133" y="1087139"/>
            <a:ext cx="11069944" cy="5330712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625869" y="664947"/>
            <a:ext cx="11277597" cy="3486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GB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West in 2020 – Liquid Availability, IPSC and Production </a:t>
            </a:r>
            <a:endParaRPr lang="en-GB" b="1" dirty="0">
              <a:solidFill>
                <a:srgbClr val="C00000"/>
              </a:solidFill>
            </a:endParaRPr>
          </a:p>
        </p:txBody>
      </p:sp>
      <p:sp>
        <p:nvSpPr>
          <p:cNvPr id="21" name="Date Placeholder 7"/>
          <p:cNvSpPr>
            <a:spLocks noGrp="1"/>
          </p:cNvSpPr>
          <p:nvPr>
            <p:ph type="dt" sz="half" idx="2"/>
          </p:nvPr>
        </p:nvSpPr>
        <p:spPr>
          <a:xfrm>
            <a:off x="9799105" y="6478119"/>
            <a:ext cx="1080000" cy="237744"/>
          </a:xfrm>
        </p:spPr>
        <p:txBody>
          <a:bodyPr/>
          <a:lstStyle/>
          <a:p>
            <a:fld id="{74C270E7-EB97-4EBB-AFDC-4FBBB9E652EB}" type="datetime3">
              <a:rPr lang="en-US" smtClean="0">
                <a:solidFill>
                  <a:srgbClr val="595959"/>
                </a:solidFill>
              </a:rPr>
              <a:pPr/>
              <a:t>19 December 2019</a:t>
            </a:fld>
            <a:endParaRPr lang="en-GB" dirty="0">
              <a:solidFill>
                <a:srgbClr val="595959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C92659D-FD80-4A77-965D-E986013F6933}"/>
              </a:ext>
            </a:extLst>
          </p:cNvPr>
          <p:cNvGrpSpPr/>
          <p:nvPr/>
        </p:nvGrpSpPr>
        <p:grpSpPr>
          <a:xfrm>
            <a:off x="2577739" y="1162901"/>
            <a:ext cx="8423408" cy="5254950"/>
            <a:chOff x="2577739" y="1162901"/>
            <a:chExt cx="8423408" cy="5254950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671EA92-AF95-4F4D-96FF-7288ED32F52A}"/>
                </a:ext>
              </a:extLst>
            </p:cNvPr>
            <p:cNvGrpSpPr/>
            <p:nvPr/>
          </p:nvGrpSpPr>
          <p:grpSpPr>
            <a:xfrm>
              <a:off x="5155921" y="1162901"/>
              <a:ext cx="5845226" cy="5254950"/>
              <a:chOff x="5155921" y="1162901"/>
              <a:chExt cx="5845226" cy="5254950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B6C38142-C0EA-4649-8A94-5467FE6B6F35}"/>
                  </a:ext>
                </a:extLst>
              </p:cNvPr>
              <p:cNvGrpSpPr/>
              <p:nvPr/>
            </p:nvGrpSpPr>
            <p:grpSpPr>
              <a:xfrm>
                <a:off x="7010399" y="3164644"/>
                <a:ext cx="3990748" cy="2048628"/>
                <a:chOff x="6964167" y="3873449"/>
                <a:chExt cx="3881688" cy="1797142"/>
              </a:xfrm>
            </p:grpSpPr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D0A7C229-B7AD-42AB-A947-51EA4CF5D276}"/>
                    </a:ext>
                  </a:extLst>
                </p:cNvPr>
                <p:cNvSpPr txBox="1"/>
                <p:nvPr/>
              </p:nvSpPr>
              <p:spPr bwMode="auto">
                <a:xfrm>
                  <a:off x="8284642" y="3873449"/>
                  <a:ext cx="1230206" cy="204465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  <a:scene3d>
                  <a:camera prst="orthographicFront"/>
                  <a:lightRig rig="threePt" dir="t"/>
                </a:scene3d>
                <a:sp3d extrusionH="50800" prstMaterial="translucentPowder">
                  <a:bevelB w="50800"/>
                </a:sp3d>
              </p:spPr>
              <p:txBody>
                <a:bodyPr vert="horz" wrap="none" lIns="0" tIns="0" rIns="0" bIns="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defTabSz="357708">
                    <a:lnSpc>
                      <a:spcPct val="140000"/>
                    </a:lnSpc>
                    <a:buClr>
                      <a:schemeClr val="accent2"/>
                    </a:buClr>
                    <a:buSzPct val="85000"/>
                  </a:pPr>
                  <a:r>
                    <a:rPr lang="en-US" sz="1200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highlight>
                        <a:srgbClr val="00FFFF"/>
                      </a:highlight>
                    </a:rPr>
                    <a:t>Production scale-up</a:t>
                  </a:r>
                </a:p>
              </p:txBody>
            </p:sp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A7248EB3-613A-49E8-81DF-A119CC7BF703}"/>
                    </a:ext>
                  </a:extLst>
                </p:cNvPr>
                <p:cNvSpPr txBox="1"/>
                <p:nvPr/>
              </p:nvSpPr>
              <p:spPr bwMode="auto">
                <a:xfrm>
                  <a:off x="6964167" y="4105354"/>
                  <a:ext cx="3881688" cy="1565237"/>
                </a:xfrm>
                <a:prstGeom prst="rect">
                  <a:avLst/>
                </a:prstGeom>
                <a:noFill/>
                <a:ln w="28575" algn="ctr">
                  <a:solidFill>
                    <a:schemeClr val="accent4">
                      <a:lumMod val="60000"/>
                      <a:lumOff val="40000"/>
                    </a:schemeClr>
                  </a:solidFill>
                  <a:miter lim="800000"/>
                  <a:headEnd/>
                  <a:tailEnd/>
                </a:ln>
              </p:spPr>
              <p:txBody>
                <a:bodyPr vert="horz" wrap="square" lIns="0" tIns="0" rIns="0" bIns="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defTabSz="357708">
                    <a:lnSpc>
                      <a:spcPct val="140000"/>
                    </a:lnSpc>
                    <a:buClr>
                      <a:schemeClr val="accent2"/>
                    </a:buClr>
                    <a:buSzPct val="85000"/>
                  </a:pPr>
                  <a:r>
                    <a:rPr lang="en-US" sz="1200" b="1" u="sng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 In 2020, we will;</a:t>
                  </a:r>
                </a:p>
                <a:p>
                  <a:pPr marL="171450" indent="-171450" defTabSz="357708">
                    <a:lnSpc>
                      <a:spcPct val="140000"/>
                    </a:lnSpc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Ø"/>
                  </a:pPr>
                  <a:r>
                    <a:rPr lang="en-US" sz="1200" dirty="0">
                      <a:solidFill>
                        <a:srgbClr val="0070C0"/>
                      </a:solidFill>
                    </a:rPr>
                    <a:t>Stabilize, attack bad actors &amp; add extra 10Kbopd </a:t>
                  </a:r>
                </a:p>
                <a:p>
                  <a:pPr marL="171450" indent="-171450" defTabSz="357708">
                    <a:lnSpc>
                      <a:spcPct val="140000"/>
                    </a:lnSpc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Ø"/>
                  </a:pPr>
                  <a:r>
                    <a:rPr lang="en-US" sz="1200" dirty="0">
                      <a:solidFill>
                        <a:srgbClr val="0070C0"/>
                      </a:solidFill>
                    </a:rPr>
                    <a:t>Be more disciplined with plan interruptions / injections</a:t>
                  </a:r>
                </a:p>
                <a:p>
                  <a:pPr marL="171450" indent="-171450" defTabSz="357708">
                    <a:lnSpc>
                      <a:spcPct val="140000"/>
                    </a:lnSpc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Ø"/>
                  </a:pPr>
                  <a:r>
                    <a:rPr lang="en-US" sz="1200" dirty="0">
                      <a:solidFill>
                        <a:srgbClr val="0070C0"/>
                      </a:solidFill>
                    </a:rPr>
                    <a:t>Grow availability - West 10% and SPDC 3%</a:t>
                  </a:r>
                </a:p>
                <a:p>
                  <a:pPr marL="171450" indent="-171450" defTabSz="357708">
                    <a:lnSpc>
                      <a:spcPct val="140000"/>
                    </a:lnSpc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Ø"/>
                  </a:pPr>
                  <a:r>
                    <a:rPr lang="en-US" sz="1200" dirty="0">
                      <a:solidFill>
                        <a:srgbClr val="0070C0"/>
                      </a:solidFill>
                    </a:rPr>
                    <a:t>Leverage RF improvement &amp; optimization opportunities</a:t>
                  </a:r>
                </a:p>
                <a:p>
                  <a:pPr marL="171450" indent="-171450" defTabSz="357708">
                    <a:lnSpc>
                      <a:spcPct val="140000"/>
                    </a:lnSpc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Ø"/>
                  </a:pPr>
                  <a:r>
                    <a:rPr lang="en-US" sz="1200" dirty="0">
                      <a:solidFill>
                        <a:srgbClr val="0070C0"/>
                      </a:solidFill>
                    </a:rPr>
                    <a:t>Generate more FCF for the business</a:t>
                  </a:r>
                </a:p>
                <a:p>
                  <a:pPr marL="171450" indent="-171450" defTabSz="357708">
                    <a:lnSpc>
                      <a:spcPct val="140000"/>
                    </a:lnSpc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Ø"/>
                  </a:pPr>
                  <a:r>
                    <a:rPr lang="en-US" sz="1200" dirty="0">
                      <a:solidFill>
                        <a:srgbClr val="0070C0"/>
                      </a:solidFill>
                    </a:rPr>
                    <a:t>Deliver the above &amp; more; safely, responsibly and ethically. </a:t>
                  </a:r>
                </a:p>
              </p:txBody>
            </p:sp>
          </p:grp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96C09DB1-ADC0-4F34-93A8-0D83046A59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55921" y="1162901"/>
                <a:ext cx="0" cy="5254950"/>
              </a:xfrm>
              <a:prstGeom prst="line">
                <a:avLst/>
              </a:prstGeom>
              <a:ln w="50800" cmpd="sng">
                <a:solidFill>
                  <a:schemeClr val="accent4">
                    <a:lumMod val="40000"/>
                    <a:lumOff val="6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CFEEE6A-ABB0-49AD-A7B1-4B76908D715C}"/>
                </a:ext>
              </a:extLst>
            </p:cNvPr>
            <p:cNvSpPr txBox="1"/>
            <p:nvPr/>
          </p:nvSpPr>
          <p:spPr bwMode="auto">
            <a:xfrm>
              <a:off x="2577739" y="3343771"/>
              <a:ext cx="870431" cy="2330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scene3d>
              <a:camera prst="orthographicFront"/>
              <a:lightRig rig="threePt" dir="t"/>
            </a:scene3d>
            <a:sp3d prstMaterial="clear">
              <a:bevelT w="44450"/>
            </a:sp3d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357708">
                <a:lnSpc>
                  <a:spcPct val="140000"/>
                </a:lnSpc>
                <a:buClr>
                  <a:schemeClr val="accent2"/>
                </a:buClr>
                <a:buSzPct val="85000"/>
              </a:pPr>
              <a:r>
                <a:rPr lang="en-US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highlight>
                    <a:srgbClr val="FFFF00"/>
                  </a:highlight>
                </a:rPr>
                <a:t>IPSC build up</a:t>
              </a:r>
            </a:p>
          </p:txBody>
        </p:sp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AF563B4-84B8-467A-BF35-A9F692B835FB}"/>
              </a:ext>
            </a:extLst>
          </p:cNvPr>
          <p:cNvSpPr/>
          <p:nvPr/>
        </p:nvSpPr>
        <p:spPr>
          <a:xfrm>
            <a:off x="10765536" y="-567"/>
            <a:ext cx="1426464" cy="34862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Integration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781FD1E-D2E2-439F-BCAB-53A4F1C9CB55}"/>
              </a:ext>
            </a:extLst>
          </p:cNvPr>
          <p:cNvSpPr/>
          <p:nvPr/>
        </p:nvSpPr>
        <p:spPr>
          <a:xfrm>
            <a:off x="0" y="-3641"/>
            <a:ext cx="1328250" cy="348622"/>
          </a:xfrm>
          <a:prstGeom prst="roundRect">
            <a:avLst/>
          </a:prstGeom>
          <a:solidFill>
            <a:srgbClr val="00B0F0"/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Discipline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B733CB6-0D19-4881-8E7E-8149746D886E}"/>
              </a:ext>
            </a:extLst>
          </p:cNvPr>
          <p:cNvSpPr/>
          <p:nvPr/>
        </p:nvSpPr>
        <p:spPr>
          <a:xfrm>
            <a:off x="4512354" y="6428361"/>
            <a:ext cx="3401926" cy="298012"/>
          </a:xfrm>
          <a:prstGeom prst="roundRect">
            <a:avLst/>
          </a:prstGeom>
          <a:solidFill>
            <a:srgbClr val="027E78"/>
          </a:solidFill>
          <a:ln>
            <a:noFill/>
            <a:prstDash val="dash"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Cash engine of the organization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499EB8-B5A8-43B4-AF09-B568CF8F8E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133" y="6164118"/>
            <a:ext cx="1328250" cy="25373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5D92C93-D39A-49D7-BD33-C215598274E6}"/>
              </a:ext>
            </a:extLst>
          </p:cNvPr>
          <p:cNvSpPr txBox="1"/>
          <p:nvPr/>
        </p:nvSpPr>
        <p:spPr bwMode="auto">
          <a:xfrm>
            <a:off x="5555519" y="3022850"/>
            <a:ext cx="1147750" cy="12926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dirty="0"/>
              <a:t>Opening up of </a:t>
            </a:r>
          </a:p>
          <a:p>
            <a:pPr algn="ctr"/>
            <a:r>
              <a:rPr lang="en-US" sz="1200" b="1" dirty="0"/>
              <a:t>closed-in wells </a:t>
            </a:r>
          </a:p>
          <a:p>
            <a:pPr algn="ctr"/>
            <a:r>
              <a:rPr lang="en-US" sz="1200" b="1" dirty="0"/>
              <a:t>across the nodes </a:t>
            </a:r>
          </a:p>
          <a:p>
            <a:pPr algn="ctr"/>
            <a:r>
              <a:rPr lang="en-US" sz="1200" b="1" dirty="0"/>
              <a:t>plus </a:t>
            </a:r>
            <a:r>
              <a:rPr lang="en-US" sz="1200" b="1" dirty="0" err="1"/>
              <a:t>Tunu</a:t>
            </a:r>
            <a:r>
              <a:rPr lang="en-US" sz="1200" b="1" dirty="0"/>
              <a:t> </a:t>
            </a:r>
          </a:p>
          <a:p>
            <a:pPr algn="ctr"/>
            <a:r>
              <a:rPr lang="en-US" sz="1200" b="1" dirty="0"/>
              <a:t>Condensate </a:t>
            </a:r>
          </a:p>
          <a:p>
            <a:pPr algn="ctr"/>
            <a:r>
              <a:rPr lang="en-US" sz="1200" b="1" dirty="0"/>
              <a:t>ramp up</a:t>
            </a:r>
          </a:p>
          <a:p>
            <a:pPr algn="ctr"/>
            <a:r>
              <a:rPr lang="en-US" sz="12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00951424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691134" y="664947"/>
            <a:ext cx="11500866" cy="3486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GB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West in 2020 – A tactical ramp up plan to </a:t>
            </a:r>
            <a:r>
              <a:rPr lang="en-US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150Kbopd (Option1) </a:t>
            </a:r>
            <a:endParaRPr lang="en-GB" b="1" dirty="0">
              <a:solidFill>
                <a:srgbClr val="C00000"/>
              </a:solidFill>
            </a:endParaRPr>
          </a:p>
        </p:txBody>
      </p:sp>
      <p:sp>
        <p:nvSpPr>
          <p:cNvPr id="21" name="Date Placeholder 7"/>
          <p:cNvSpPr>
            <a:spLocks noGrp="1"/>
          </p:cNvSpPr>
          <p:nvPr>
            <p:ph type="dt" sz="half" idx="2"/>
          </p:nvPr>
        </p:nvSpPr>
        <p:spPr>
          <a:xfrm>
            <a:off x="9799105" y="6478119"/>
            <a:ext cx="1080000" cy="237744"/>
          </a:xfrm>
        </p:spPr>
        <p:txBody>
          <a:bodyPr/>
          <a:lstStyle/>
          <a:p>
            <a:fld id="{74C270E7-EB97-4EBB-AFDC-4FBBB9E652EB}" type="datetime3">
              <a:rPr lang="en-US" smtClean="0">
                <a:solidFill>
                  <a:srgbClr val="595959"/>
                </a:solidFill>
              </a:rPr>
              <a:pPr/>
              <a:t>19 December 2019</a:t>
            </a:fld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AF563B4-84B8-467A-BF35-A9F692B835FB}"/>
              </a:ext>
            </a:extLst>
          </p:cNvPr>
          <p:cNvSpPr/>
          <p:nvPr/>
        </p:nvSpPr>
        <p:spPr>
          <a:xfrm>
            <a:off x="0" y="10828"/>
            <a:ext cx="1426464" cy="34862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West is Oil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781FD1E-D2E2-439F-BCAB-53A4F1C9CB55}"/>
              </a:ext>
            </a:extLst>
          </p:cNvPr>
          <p:cNvSpPr/>
          <p:nvPr/>
        </p:nvSpPr>
        <p:spPr>
          <a:xfrm>
            <a:off x="10763250" y="9663"/>
            <a:ext cx="1428750" cy="408103"/>
          </a:xfrm>
          <a:prstGeom prst="roundRect">
            <a:avLst/>
          </a:prstGeom>
          <a:solidFill>
            <a:srgbClr val="00B0F0"/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Oil is Cash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B733CB6-0D19-4881-8E7E-8149746D886E}"/>
              </a:ext>
            </a:extLst>
          </p:cNvPr>
          <p:cNvSpPr/>
          <p:nvPr/>
        </p:nvSpPr>
        <p:spPr>
          <a:xfrm>
            <a:off x="4203734" y="6405435"/>
            <a:ext cx="3491607" cy="429639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  <a:prstDash val="dash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AMS, CI, Digitalization &amp; People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04D757-814C-4109-8104-C833C791E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232" y="1104900"/>
            <a:ext cx="10991991" cy="5310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647497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691134" y="664947"/>
            <a:ext cx="11500866" cy="3486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GB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West in 2020 – A tactical ramp up plan to </a:t>
            </a:r>
            <a:r>
              <a:rPr lang="en-US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160Kbopd (Option2)</a:t>
            </a:r>
            <a:endParaRPr lang="en-GB" b="1" dirty="0">
              <a:solidFill>
                <a:srgbClr val="C00000"/>
              </a:solidFill>
            </a:endParaRPr>
          </a:p>
        </p:txBody>
      </p:sp>
      <p:sp>
        <p:nvSpPr>
          <p:cNvPr id="21" name="Date Placeholder 7"/>
          <p:cNvSpPr>
            <a:spLocks noGrp="1"/>
          </p:cNvSpPr>
          <p:nvPr>
            <p:ph type="dt" sz="half" idx="2"/>
          </p:nvPr>
        </p:nvSpPr>
        <p:spPr>
          <a:xfrm>
            <a:off x="9799105" y="6478119"/>
            <a:ext cx="1080000" cy="237744"/>
          </a:xfrm>
        </p:spPr>
        <p:txBody>
          <a:bodyPr/>
          <a:lstStyle/>
          <a:p>
            <a:fld id="{74C270E7-EB97-4EBB-AFDC-4FBBB9E652EB}" type="datetime3">
              <a:rPr lang="en-US" smtClean="0">
                <a:solidFill>
                  <a:srgbClr val="595959"/>
                </a:solidFill>
              </a:rPr>
              <a:pPr/>
              <a:t>19 December 2019</a:t>
            </a:fld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AF563B4-84B8-467A-BF35-A9F692B835FB}"/>
              </a:ext>
            </a:extLst>
          </p:cNvPr>
          <p:cNvSpPr/>
          <p:nvPr/>
        </p:nvSpPr>
        <p:spPr>
          <a:xfrm>
            <a:off x="0" y="10828"/>
            <a:ext cx="1426464" cy="34862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West is Oil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781FD1E-D2E2-439F-BCAB-53A4F1C9CB55}"/>
              </a:ext>
            </a:extLst>
          </p:cNvPr>
          <p:cNvSpPr/>
          <p:nvPr/>
        </p:nvSpPr>
        <p:spPr>
          <a:xfrm>
            <a:off x="10763250" y="9663"/>
            <a:ext cx="1428750" cy="408103"/>
          </a:xfrm>
          <a:prstGeom prst="roundRect">
            <a:avLst/>
          </a:prstGeom>
          <a:solidFill>
            <a:srgbClr val="00B0F0"/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Oil is Cash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B733CB6-0D19-4881-8E7E-8149746D886E}"/>
              </a:ext>
            </a:extLst>
          </p:cNvPr>
          <p:cNvSpPr/>
          <p:nvPr/>
        </p:nvSpPr>
        <p:spPr>
          <a:xfrm>
            <a:off x="4203734" y="6405435"/>
            <a:ext cx="3491607" cy="429639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  <a:prstDash val="dash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AMS, CI, Digitalization &amp; People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EC97236-01B0-48A5-AD82-F6794D463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134" y="1085850"/>
            <a:ext cx="10809732" cy="539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82891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691134" y="664947"/>
            <a:ext cx="11500866" cy="3486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GB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West in 2020 – A tactical ramp up plan to </a:t>
            </a:r>
            <a:r>
              <a:rPr lang="en-US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165Kbopd (Option3)</a:t>
            </a:r>
            <a:endParaRPr lang="en-GB" b="1" dirty="0">
              <a:solidFill>
                <a:srgbClr val="C00000"/>
              </a:solidFill>
            </a:endParaRPr>
          </a:p>
        </p:txBody>
      </p:sp>
      <p:sp>
        <p:nvSpPr>
          <p:cNvPr id="21" name="Date Placeholder 7"/>
          <p:cNvSpPr>
            <a:spLocks noGrp="1"/>
          </p:cNvSpPr>
          <p:nvPr>
            <p:ph type="dt" sz="half" idx="2"/>
          </p:nvPr>
        </p:nvSpPr>
        <p:spPr>
          <a:xfrm>
            <a:off x="9799105" y="6478119"/>
            <a:ext cx="1080000" cy="237744"/>
          </a:xfrm>
        </p:spPr>
        <p:txBody>
          <a:bodyPr/>
          <a:lstStyle/>
          <a:p>
            <a:fld id="{74C270E7-EB97-4EBB-AFDC-4FBBB9E652EB}" type="datetime3">
              <a:rPr lang="en-US" smtClean="0">
                <a:solidFill>
                  <a:srgbClr val="595959"/>
                </a:solidFill>
              </a:rPr>
              <a:pPr/>
              <a:t>19 December 2019</a:t>
            </a:fld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AF563B4-84B8-467A-BF35-A9F692B835FB}"/>
              </a:ext>
            </a:extLst>
          </p:cNvPr>
          <p:cNvSpPr/>
          <p:nvPr/>
        </p:nvSpPr>
        <p:spPr>
          <a:xfrm>
            <a:off x="0" y="10828"/>
            <a:ext cx="1426464" cy="34862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B0F0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West is Oil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781FD1E-D2E2-439F-BCAB-53A4F1C9CB55}"/>
              </a:ext>
            </a:extLst>
          </p:cNvPr>
          <p:cNvSpPr/>
          <p:nvPr/>
        </p:nvSpPr>
        <p:spPr>
          <a:xfrm>
            <a:off x="10763250" y="9663"/>
            <a:ext cx="1428750" cy="408103"/>
          </a:xfrm>
          <a:prstGeom prst="roundRect">
            <a:avLst/>
          </a:prstGeom>
          <a:solidFill>
            <a:srgbClr val="00B0F0"/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Oil is Cash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B733CB6-0D19-4881-8E7E-8149746D886E}"/>
              </a:ext>
            </a:extLst>
          </p:cNvPr>
          <p:cNvSpPr/>
          <p:nvPr/>
        </p:nvSpPr>
        <p:spPr>
          <a:xfrm>
            <a:off x="4203734" y="6405435"/>
            <a:ext cx="3491607" cy="429639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  <a:prstDash val="dash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AMS, CI, Digitalization &amp; People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09381BF-4E5A-4DC7-9A34-D63A829FE1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133" y="1152525"/>
            <a:ext cx="10834544" cy="5307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748096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76274" y="630621"/>
            <a:ext cx="11400112" cy="461585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West in 2020 – Quarterly outlook &amp; key delivery levers </a:t>
            </a:r>
            <a:r>
              <a:rPr lang="en-US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(170Kboepd)</a:t>
            </a:r>
            <a:endParaRPr lang="en-GB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0098D0B-A4B7-4AB2-9F38-F4BDF934BB76}"/>
              </a:ext>
            </a:extLst>
          </p:cNvPr>
          <p:cNvSpPr/>
          <p:nvPr/>
        </p:nvSpPr>
        <p:spPr>
          <a:xfrm>
            <a:off x="0" y="-12396"/>
            <a:ext cx="1776248" cy="37109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Accountability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09D7F9C-4B37-4943-B171-00831D2844D5}"/>
              </a:ext>
            </a:extLst>
          </p:cNvPr>
          <p:cNvSpPr/>
          <p:nvPr/>
        </p:nvSpPr>
        <p:spPr>
          <a:xfrm>
            <a:off x="10765536" y="-12395"/>
            <a:ext cx="1426464" cy="348622"/>
          </a:xfrm>
          <a:prstGeom prst="roundRect">
            <a:avLst/>
          </a:prstGeom>
          <a:solidFill>
            <a:srgbClr val="00B0F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Ownership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A706FA7-2217-462C-810C-836FFC6382F7}"/>
              </a:ext>
            </a:extLst>
          </p:cNvPr>
          <p:cNvSpPr/>
          <p:nvPr/>
        </p:nvSpPr>
        <p:spPr>
          <a:xfrm>
            <a:off x="4295552" y="6434400"/>
            <a:ext cx="3431128" cy="281463"/>
          </a:xfrm>
          <a:prstGeom prst="roundRect">
            <a:avLst/>
          </a:prstGeom>
          <a:solidFill>
            <a:srgbClr val="F25610"/>
          </a:solidFill>
          <a:ln w="28575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Stabilize - Simplify - Support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C1DC93-4F76-4BDD-8D15-F7F5A062EA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75" y="1088602"/>
            <a:ext cx="10954178" cy="534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447881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76274" y="702980"/>
            <a:ext cx="10388716" cy="389226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West in 2020 – Monthly Oil &amp; Gas split by PU </a:t>
            </a:r>
            <a:r>
              <a:rPr lang="en-US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(170Kboepd)</a:t>
            </a:r>
            <a:endParaRPr lang="en-GB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A45C666-D1C2-4C5E-A7D9-76F41FF87D3E}"/>
              </a:ext>
            </a:extLst>
          </p:cNvPr>
          <p:cNvSpPr/>
          <p:nvPr/>
        </p:nvSpPr>
        <p:spPr>
          <a:xfrm>
            <a:off x="11295506" y="0"/>
            <a:ext cx="896112" cy="348622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Speed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044F8D7-1B54-4E45-BA38-D0B1C6EF4DB6}"/>
              </a:ext>
            </a:extLst>
          </p:cNvPr>
          <p:cNvSpPr/>
          <p:nvPr/>
        </p:nvSpPr>
        <p:spPr>
          <a:xfrm>
            <a:off x="0" y="0"/>
            <a:ext cx="896112" cy="348622"/>
          </a:xfrm>
          <a:prstGeom prst="roundRect">
            <a:avLst/>
          </a:prstGeom>
          <a:solidFill>
            <a:srgbClr val="00B0F0"/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Focus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EA90205-7D60-45E9-BB3F-CF9F3890502E}"/>
              </a:ext>
            </a:extLst>
          </p:cNvPr>
          <p:cNvSpPr/>
          <p:nvPr/>
        </p:nvSpPr>
        <p:spPr>
          <a:xfrm>
            <a:off x="3246120" y="6386769"/>
            <a:ext cx="5361853" cy="308546"/>
          </a:xfrm>
          <a:prstGeom prst="roundRect">
            <a:avLst/>
          </a:prstGeom>
          <a:solidFill>
            <a:srgbClr val="008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Demonstrate vulnerability, eliminate Bad actors &amp; </a:t>
            </a:r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Improve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FA8100-4883-4C6F-9AFA-B51ABE74E3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74" y="1171575"/>
            <a:ext cx="10975276" cy="5223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17772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2119" y="1592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9" y="1592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itle 11"/>
          <p:cNvSpPr>
            <a:spLocks noGrp="1"/>
          </p:cNvSpPr>
          <p:nvPr>
            <p:ph type="title"/>
          </p:nvPr>
        </p:nvSpPr>
        <p:spPr>
          <a:xfrm>
            <a:off x="489709" y="110907"/>
            <a:ext cx="5606291" cy="338554"/>
          </a:xfrm>
        </p:spPr>
        <p:txBody>
          <a:bodyPr/>
          <a:lstStyle/>
          <a:p>
            <a:r>
              <a:rPr lang="en-GB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2020 “Must Wins” – SPDC WEST						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49FF205D-7E32-4284-B2B1-08C28739E043}"/>
              </a:ext>
            </a:extLst>
          </p:cNvPr>
          <p:cNvSpPr txBox="1">
            <a:spLocks/>
          </p:cNvSpPr>
          <p:nvPr/>
        </p:nvSpPr>
        <p:spPr bwMode="auto">
          <a:xfrm>
            <a:off x="529569" y="571904"/>
            <a:ext cx="11267861" cy="31774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defTabSz="121917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74" b="0" i="1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ea typeface="+mj-ea"/>
                <a:cs typeface="Arial" panose="020B0604020202020204" pitchFamily="34" charset="0"/>
              </a:rPr>
              <a:t>	Achieving our Fit for the Future ambition “One team - Goal Zero - $1bn Cash”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EB0A4C3-A861-4058-9B95-57B0758FB25E}"/>
              </a:ext>
            </a:extLst>
          </p:cNvPr>
          <p:cNvGrpSpPr/>
          <p:nvPr/>
        </p:nvGrpSpPr>
        <p:grpSpPr>
          <a:xfrm>
            <a:off x="178599" y="876355"/>
            <a:ext cx="11848586" cy="4927544"/>
            <a:chOff x="138214" y="1038201"/>
            <a:chExt cx="11840190" cy="486375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ABAD1F4-FB76-49E0-AF29-4F6DD276B8A8}"/>
                </a:ext>
              </a:extLst>
            </p:cNvPr>
            <p:cNvGrpSpPr/>
            <p:nvPr/>
          </p:nvGrpSpPr>
          <p:grpSpPr>
            <a:xfrm>
              <a:off x="144669" y="1038201"/>
              <a:ext cx="11833735" cy="421213"/>
              <a:chOff x="144669" y="1100831"/>
              <a:chExt cx="11833735" cy="421213"/>
            </a:xfrm>
          </p:grpSpPr>
          <p:sp>
            <p:nvSpPr>
              <p:cNvPr id="32" name="AutoShape 8">
                <a:extLst>
                  <a:ext uri="{FF2B5EF4-FFF2-40B4-BE49-F238E27FC236}">
                    <a16:creationId xmlns:a16="http://schemas.microsoft.com/office/drawing/2014/main" id="{DD69F1DB-B3B3-4C17-90C9-F5A5D053DD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669" y="1100831"/>
                <a:ext cx="2328857" cy="400393"/>
              </a:xfrm>
              <a:prstGeom prst="chevron">
                <a:avLst>
                  <a:gd name="adj" fmla="val 33221"/>
                </a:avLst>
              </a:prstGeom>
              <a:solidFill>
                <a:srgbClr val="0070C0"/>
              </a:solidFill>
              <a:ln w="12700" algn="ctr">
                <a:noFill/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Futura Medium"/>
                    <a:ea typeface="+mn-ea"/>
                    <a:cs typeface="+mn-cs"/>
                  </a:rPr>
                  <a:t>GOAL ZERO</a:t>
                </a:r>
              </a:p>
            </p:txBody>
          </p:sp>
          <p:sp>
            <p:nvSpPr>
              <p:cNvPr id="33" name="AutoShape 8">
                <a:extLst>
                  <a:ext uri="{FF2B5EF4-FFF2-40B4-BE49-F238E27FC236}">
                    <a16:creationId xmlns:a16="http://schemas.microsoft.com/office/drawing/2014/main" id="{240624DA-E620-4776-AAAB-9CB5CDFABE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74196" y="1107981"/>
                <a:ext cx="2328857" cy="404879"/>
              </a:xfrm>
              <a:prstGeom prst="chevron">
                <a:avLst>
                  <a:gd name="adj" fmla="val 33221"/>
                </a:avLst>
              </a:prstGeom>
              <a:solidFill>
                <a:srgbClr val="FFC000"/>
              </a:solidFill>
              <a:ln w="12700" algn="ctr">
                <a:noFill/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Futura Medium"/>
                    <a:ea typeface="+mn-ea"/>
                    <a:cs typeface="+mn-cs"/>
                  </a:rPr>
                  <a:t>PRODUCTION</a:t>
                </a:r>
              </a:p>
            </p:txBody>
          </p:sp>
          <p:sp>
            <p:nvSpPr>
              <p:cNvPr id="50" name="AutoShape 8">
                <a:extLst>
                  <a:ext uri="{FF2B5EF4-FFF2-40B4-BE49-F238E27FC236}">
                    <a16:creationId xmlns:a16="http://schemas.microsoft.com/office/drawing/2014/main" id="{32A850C2-3E03-45E0-8FD8-6D150737E4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4798" y="1114060"/>
                <a:ext cx="5966650" cy="400393"/>
              </a:xfrm>
              <a:prstGeom prst="chevron">
                <a:avLst>
                  <a:gd name="adj" fmla="val 33221"/>
                </a:avLst>
              </a:prstGeom>
              <a:solidFill>
                <a:schemeClr val="accent5"/>
              </a:solidFill>
              <a:ln w="12700" algn="ctr">
                <a:noFill/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Futura Medium"/>
                    <a:ea typeface="+mn-ea"/>
                    <a:cs typeface="+mn-cs"/>
                  </a:rPr>
                  <a:t>GROWTH</a:t>
                </a:r>
              </a:p>
            </p:txBody>
          </p:sp>
          <p:sp>
            <p:nvSpPr>
              <p:cNvPr id="66" name="AutoShape 8">
                <a:extLst>
                  <a:ext uri="{FF2B5EF4-FFF2-40B4-BE49-F238E27FC236}">
                    <a16:creationId xmlns:a16="http://schemas.microsoft.com/office/drawing/2014/main" id="{7824DDF7-2A21-4BEA-8E48-CE6296A7D3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61954" y="1121652"/>
                <a:ext cx="1516450" cy="400392"/>
              </a:xfrm>
              <a:prstGeom prst="chevron">
                <a:avLst>
                  <a:gd name="adj" fmla="val 33221"/>
                </a:avLst>
              </a:prstGeom>
              <a:solidFill>
                <a:schemeClr val="tx2">
                  <a:lumMod val="75000"/>
                </a:schemeClr>
              </a:solidFill>
              <a:ln w="12700" algn="ctr">
                <a:noFill/>
                <a:miter lim="800000"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Futura Medium"/>
                    <a:ea typeface="+mn-ea"/>
                    <a:cs typeface="+mn-cs"/>
                  </a:rPr>
                  <a:t>CASH</a:t>
                </a:r>
              </a:p>
            </p:txBody>
          </p:sp>
        </p:grpSp>
        <p:sp>
          <p:nvSpPr>
            <p:cNvPr id="34" name="AutoShape 3">
              <a:extLst>
                <a:ext uri="{FF2B5EF4-FFF2-40B4-BE49-F238E27FC236}">
                  <a16:creationId xmlns:a16="http://schemas.microsoft.com/office/drawing/2014/main" id="{ED51D168-B5D8-4B53-9399-C40B5EB594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214" y="1493783"/>
              <a:ext cx="2129708" cy="4405724"/>
            </a:xfrm>
            <a:prstGeom prst="foldedCorner">
              <a:avLst>
                <a:gd name="adj" fmla="val 12500"/>
              </a:avLst>
            </a:prstGeom>
            <a:noFill/>
            <a:ln w="22225">
              <a:solidFill>
                <a:srgbClr val="0070C0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320040" rIns="0" anchor="t"/>
            <a:lstStyle>
              <a:lvl1pPr marL="234950" indent="-234950">
                <a:defRPr>
                  <a:solidFill>
                    <a:schemeClr val="tx1"/>
                  </a:solidFill>
                  <a:latin typeface="Arial" charset="0"/>
                </a:defRPr>
              </a:lvl1pPr>
              <a:lvl2pPr>
                <a:defRPr>
                  <a:solidFill>
                    <a:schemeClr val="tx1"/>
                  </a:solidFill>
                  <a:latin typeface="Arial" charset="0"/>
                </a:defRPr>
              </a:lvl2pPr>
              <a:lvl3pPr>
                <a:defRPr>
                  <a:solidFill>
                    <a:schemeClr val="tx1"/>
                  </a:solidFill>
                  <a:latin typeface="Arial" charset="0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F0000"/>
                </a:buClr>
                <a:buSzTx/>
                <a:buFontTx/>
                <a:buNone/>
                <a:tabLst/>
                <a:defRPr/>
              </a:pPr>
              <a:endParaRPr kumimoji="0" lang="en-GB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F0000"/>
                </a:buClr>
                <a:buSzTx/>
                <a:buFontTx/>
                <a:buNone/>
                <a:tabLst/>
                <a:defRPr/>
              </a:pPr>
              <a:br>
                <a:rPr kumimoji="0" lang="en-GB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Futura Medium"/>
                  <a:ea typeface="+mn-ea"/>
                  <a:cs typeface="+mn-cs"/>
                </a:rPr>
              </a:br>
              <a:r>
                <a:rPr kumimoji="0" lang="en-GB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Futura Medium"/>
                  <a:ea typeface="+mn-ea"/>
                  <a:cs typeface="+mn-cs"/>
                </a:rPr>
                <a:t>Zero Harm</a:t>
              </a:r>
              <a:br>
                <a:rPr kumimoji="0" lang="en-GB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Futura Medium"/>
                  <a:ea typeface="+mn-ea"/>
                  <a:cs typeface="+mn-cs"/>
                </a:rPr>
              </a:br>
              <a:r>
                <a:rPr kumimoji="0" lang="en-GB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Futura Medium"/>
                  <a:ea typeface="+mn-ea"/>
                  <a:cs typeface="+mn-cs"/>
                </a:rPr>
                <a:t>Zero Leaks </a:t>
              </a:r>
              <a:br>
                <a:rPr kumimoji="0" lang="en-GB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Futura Medium"/>
                  <a:ea typeface="+mn-ea"/>
                  <a:cs typeface="+mn-cs"/>
                </a:rPr>
              </a:br>
              <a:r>
                <a:rPr kumimoji="0" lang="en-GB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Futura Medium"/>
                  <a:ea typeface="+mn-ea"/>
                  <a:cs typeface="+mn-cs"/>
                </a:rPr>
                <a:t>Zero E&amp;C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F0000"/>
                </a:buClr>
                <a:buSzTx/>
                <a:buFontTx/>
                <a:buNone/>
                <a:tabLst/>
                <a:defRPr/>
              </a:pPr>
              <a:endParaRPr kumimoji="0" lang="en-GB" alt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ea typeface="+mn-ea"/>
                <a:cs typeface="+mn-cs"/>
              </a:endParaRPr>
            </a:p>
            <a:p>
              <a:pPr marL="112713" lvl="0" indent="-112713">
                <a:buFont typeface="Wingdings" panose="05000000000000000000" pitchFamily="2" charset="2"/>
                <a:buChar char="§"/>
                <a:defRPr/>
              </a:pPr>
              <a:r>
                <a:rPr lang="en-GB" altLang="en-US" sz="1300" dirty="0">
                  <a:solidFill>
                    <a:srgbClr val="404040"/>
                  </a:solidFill>
                  <a:latin typeface="Futura Medium"/>
                </a:rPr>
                <a:t>Asset integrity </a:t>
              </a:r>
            </a:p>
            <a:p>
              <a:pPr marL="334963" lvl="1" indent="-112713">
                <a:buFont typeface="Wingdings" panose="05000000000000000000" pitchFamily="2" charset="2"/>
                <a:buChar char="§"/>
                <a:defRPr/>
              </a:pPr>
              <a:r>
                <a:rPr lang="en-GB" altLang="en-US" sz="1200" dirty="0">
                  <a:solidFill>
                    <a:srgbClr val="404040"/>
                  </a:solidFill>
                  <a:latin typeface="Futura Medium"/>
                </a:rPr>
                <a:t>Zero Tier 1 &amp; 2</a:t>
              </a:r>
            </a:p>
            <a:p>
              <a:pPr marL="334963" lvl="1" indent="-112713">
                <a:buFont typeface="Wingdings" panose="05000000000000000000" pitchFamily="2" charset="2"/>
                <a:buChar char="§"/>
                <a:defRPr/>
              </a:pPr>
              <a:r>
                <a:rPr lang="en-GB" altLang="en-US" sz="1200" dirty="0">
                  <a:solidFill>
                    <a:srgbClr val="404040"/>
                  </a:solidFill>
                  <a:latin typeface="Futura Medium"/>
                </a:rPr>
                <a:t>Zero “high risk wells”</a:t>
              </a:r>
            </a:p>
            <a:p>
              <a:pPr marL="334963" lvl="1" indent="-112713">
                <a:buFont typeface="Wingdings" panose="05000000000000000000" pitchFamily="2" charset="2"/>
                <a:buChar char="§"/>
                <a:defRPr/>
              </a:pPr>
              <a:r>
                <a:rPr lang="en-GB" altLang="en-US" sz="1200" dirty="0">
                  <a:solidFill>
                    <a:srgbClr val="404040"/>
                  </a:solidFill>
                  <a:latin typeface="Futura Medium"/>
                </a:rPr>
                <a:t>Zero “Red Wells”</a:t>
              </a:r>
            </a:p>
            <a:p>
              <a:pPr marL="334963" lvl="1" indent="-112713">
                <a:buFont typeface="Wingdings" panose="05000000000000000000" pitchFamily="2" charset="2"/>
                <a:buChar char="§"/>
                <a:defRPr/>
              </a:pPr>
              <a:r>
                <a:rPr lang="en-GB" altLang="en-US" sz="1200" dirty="0">
                  <a:solidFill>
                    <a:srgbClr val="404040"/>
                  </a:solidFill>
                  <a:latin typeface="Futura Medium"/>
                </a:rPr>
                <a:t>Corrosion to “0.1”</a:t>
              </a:r>
            </a:p>
            <a:p>
              <a:pPr marL="0" marR="0" lvl="0" indent="0" algn="l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SzTx/>
                <a:tabLst/>
                <a:defRPr/>
              </a:pPr>
              <a:endParaRPr lang="en-GB" altLang="en-US" sz="400" dirty="0">
                <a:solidFill>
                  <a:srgbClr val="404040"/>
                </a:solidFill>
                <a:latin typeface="Futura Medium"/>
              </a:endParaRPr>
            </a:p>
            <a:p>
              <a:pPr marL="112713" marR="0" lvl="0" indent="-112713" algn="l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lang="en-GB" altLang="en-US" sz="1300" dirty="0">
                  <a:solidFill>
                    <a:srgbClr val="404040"/>
                  </a:solidFill>
                  <a:latin typeface="Futura Medium"/>
                </a:rPr>
                <a:t>Transform Logistics </a:t>
              </a:r>
            </a:p>
            <a:p>
              <a:pPr marL="112713" marR="0" lvl="0" indent="-112713" algn="l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lang="en-GB" altLang="en-US" sz="400" dirty="0">
                <a:solidFill>
                  <a:srgbClr val="404040"/>
                </a:solidFill>
                <a:latin typeface="Futura Medium"/>
              </a:endParaRPr>
            </a:p>
            <a:p>
              <a:pPr marL="112713" indent="-112713">
                <a:buFont typeface="Wingdings" panose="05000000000000000000" pitchFamily="2" charset="2"/>
                <a:buChar char="§"/>
                <a:defRPr/>
              </a:pPr>
              <a:r>
                <a:rPr lang="en-GB" altLang="en-US" sz="1300" dirty="0">
                  <a:solidFill>
                    <a:srgbClr val="404040"/>
                  </a:solidFill>
                  <a:latin typeface="Futura Medium"/>
                </a:rPr>
                <a:t>Embed “Task Zero”</a:t>
              </a:r>
            </a:p>
            <a:p>
              <a:pPr marL="112713" marR="0" lvl="0" indent="-112713" algn="l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lang="en-GB" altLang="en-US" sz="400" dirty="0">
                <a:solidFill>
                  <a:srgbClr val="404040"/>
                </a:solidFill>
                <a:latin typeface="Futura Medium"/>
              </a:endParaRPr>
            </a:p>
            <a:p>
              <a:pPr marL="112713" marR="0" lvl="0" indent="-112713" fontAlgn="auto">
                <a:spcBef>
                  <a:spcPts val="0"/>
                </a:spcBef>
                <a:spcAft>
                  <a:spcPts val="0"/>
                </a:spcAft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lang="en-GB" altLang="en-US" sz="1300" dirty="0">
                  <a:solidFill>
                    <a:srgbClr val="404040"/>
                  </a:solidFill>
                  <a:latin typeface="Futura Medium"/>
                </a:rPr>
                <a:t>GHG reduction</a:t>
              </a:r>
            </a:p>
            <a:p>
              <a:pPr marL="334963" marR="0" lvl="1" indent="-112713" algn="l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lang="en-GB" altLang="en-US" sz="1200" dirty="0">
                  <a:solidFill>
                    <a:srgbClr val="404040"/>
                  </a:solidFill>
                  <a:latin typeface="Futura Medium"/>
                </a:rPr>
                <a:t>Oil: 0.22t/t</a:t>
              </a:r>
            </a:p>
            <a:p>
              <a:pPr marL="334963" marR="0" lvl="1" indent="-112713" algn="l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lang="en-GB" altLang="en-US" sz="1200" dirty="0">
                  <a:solidFill>
                    <a:srgbClr val="404040"/>
                  </a:solidFill>
                  <a:latin typeface="Futura Medium"/>
                </a:rPr>
                <a:t>Gas: 0.06t/t</a:t>
              </a:r>
            </a:p>
            <a:p>
              <a:pPr marL="334963" marR="0" lvl="1" indent="-112713" algn="l" defTabSz="9144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lang="en-GB" altLang="en-US" sz="1200" dirty="0">
                <a:solidFill>
                  <a:srgbClr val="404040"/>
                </a:solidFill>
                <a:latin typeface="Futura Medium"/>
              </a:endParaRPr>
            </a:p>
            <a:p>
              <a:pPr marL="112713" indent="-112713">
                <a:buFont typeface="Wingdings" panose="05000000000000000000" pitchFamily="2" charset="2"/>
                <a:buChar char="§"/>
                <a:defRPr/>
              </a:pPr>
              <a:endParaRPr lang="en-GB" altLang="en-US" sz="1400" dirty="0">
                <a:solidFill>
                  <a:srgbClr val="404040"/>
                </a:solidFill>
                <a:latin typeface="Futura Medium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0000"/>
                </a:buClr>
                <a:buSzTx/>
                <a:buFontTx/>
                <a:buNone/>
                <a:tabLst/>
                <a:defRPr/>
              </a:pPr>
              <a:endParaRPr kumimoji="0" lang="en-GB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ea typeface="+mn-ea"/>
                <a:cs typeface="+mn-cs"/>
              </a:endParaRPr>
            </a:p>
          </p:txBody>
        </p:sp>
        <p:sp>
          <p:nvSpPr>
            <p:cNvPr id="37" name="AutoShape 3">
              <a:extLst>
                <a:ext uri="{FF2B5EF4-FFF2-40B4-BE49-F238E27FC236}">
                  <a16:creationId xmlns:a16="http://schemas.microsoft.com/office/drawing/2014/main" id="{F012A885-DD58-4192-8BCE-A5C141B346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5579" y="1501572"/>
              <a:ext cx="2121401" cy="4392311"/>
            </a:xfrm>
            <a:prstGeom prst="foldedCorner">
              <a:avLst>
                <a:gd name="adj" fmla="val 12500"/>
              </a:avLst>
            </a:prstGeom>
            <a:solidFill>
              <a:schemeClr val="bg2">
                <a:alpha val="0"/>
              </a:schemeClr>
            </a:solidFill>
            <a:ln w="22225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0" tIns="320040" rIns="0" anchor="t"/>
            <a:lstStyle>
              <a:lvl1pPr marL="234950" indent="-234950">
                <a:defRPr>
                  <a:solidFill>
                    <a:schemeClr val="tx1"/>
                  </a:solidFill>
                  <a:latin typeface="Arial" charset="0"/>
                </a:defRPr>
              </a:lvl1pPr>
              <a:lvl2pPr>
                <a:defRPr>
                  <a:solidFill>
                    <a:schemeClr val="tx1"/>
                  </a:solidFill>
                  <a:latin typeface="Arial" charset="0"/>
                </a:defRPr>
              </a:lvl2pPr>
              <a:lvl3pPr>
                <a:defRPr>
                  <a:solidFill>
                    <a:schemeClr val="tx1"/>
                  </a:solidFill>
                  <a:latin typeface="Arial" charset="0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F0000"/>
                </a:buClr>
                <a:buSzTx/>
                <a:buFontTx/>
                <a:buNone/>
                <a:tabLst/>
                <a:defRPr/>
              </a:pPr>
              <a:endPara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F0000"/>
                </a:buClr>
                <a:buSzTx/>
                <a:buFontTx/>
                <a:buNone/>
                <a:tabLst/>
                <a:defRPr/>
              </a:pPr>
              <a:endParaRPr kumimoji="0" lang="en-US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  <a:p>
              <a:pPr marL="0" lvl="0" indent="0" algn="ctr" defTabSz="914400">
                <a:buClr>
                  <a:srgbClr val="FF0000"/>
                </a:buClr>
                <a:defRPr/>
              </a:pPr>
              <a:r>
                <a:rPr lang="en-US" altLang="en-US" sz="1600" b="1" dirty="0">
                  <a:solidFill>
                    <a:srgbClr val="595959"/>
                  </a:solidFill>
                  <a:latin typeface="Futura Medium"/>
                </a:rPr>
                <a:t>Safe &amp; reliable</a:t>
              </a:r>
            </a:p>
            <a:p>
              <a:pPr marL="0" lvl="0" indent="0" algn="ctr" defTabSz="914400">
                <a:buClr>
                  <a:srgbClr val="FF0000"/>
                </a:buClr>
                <a:defRPr/>
              </a:pPr>
              <a:r>
                <a:rPr lang="en-US" altLang="en-US" sz="1600" b="1" dirty="0">
                  <a:solidFill>
                    <a:srgbClr val="595959"/>
                  </a:solidFill>
                  <a:latin typeface="Futura Medium"/>
                </a:rPr>
                <a:t>DCQ every day</a:t>
              </a:r>
            </a:p>
            <a:p>
              <a:pPr marL="0" indent="0" algn="ctr">
                <a:spcBef>
                  <a:spcPts val="800"/>
                </a:spcBef>
                <a:buClr>
                  <a:srgbClr val="FF0000"/>
                </a:buClr>
                <a:defRPr/>
              </a:pPr>
              <a:r>
                <a:rPr lang="en-US" altLang="en-US" sz="1300" dirty="0">
                  <a:solidFill>
                    <a:srgbClr val="595959"/>
                  </a:solidFill>
                  <a:latin typeface="Futura Medium"/>
                </a:rPr>
                <a:t>Oil 140 kb/d</a:t>
              </a:r>
            </a:p>
            <a:p>
              <a:pPr marL="0" lvl="0" indent="0" algn="ctr">
                <a:buClr>
                  <a:srgbClr val="FF0000"/>
                </a:buClr>
                <a:defRPr/>
              </a:pPr>
              <a:r>
                <a:rPr lang="en-US" altLang="en-US" sz="1300" dirty="0">
                  <a:solidFill>
                    <a:srgbClr val="595959"/>
                  </a:solidFill>
                  <a:latin typeface="Futura Medium"/>
                </a:rPr>
                <a:t>Export 16 MMscf/d </a:t>
              </a:r>
            </a:p>
            <a:p>
              <a:pPr marL="0" lvl="0" indent="0" algn="ctr">
                <a:buClr>
                  <a:srgbClr val="FF0000"/>
                </a:buClr>
                <a:defRPr/>
              </a:pPr>
              <a:r>
                <a:rPr lang="en-US" altLang="en-US" sz="1300" dirty="0" err="1">
                  <a:solidFill>
                    <a:srgbClr val="595959"/>
                  </a:solidFill>
                  <a:latin typeface="Futura Medium"/>
                </a:rPr>
                <a:t>Domgas</a:t>
              </a:r>
              <a:r>
                <a:rPr lang="en-US" altLang="en-US" sz="1300" dirty="0">
                  <a:solidFill>
                    <a:srgbClr val="595959"/>
                  </a:solidFill>
                  <a:latin typeface="Futura Medium"/>
                </a:rPr>
                <a:t> 36 MMscf/d</a:t>
              </a:r>
              <a:endParaRPr kumimoji="0" lang="en-US" alt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ea typeface="+mn-ea"/>
                <a:cs typeface="+mn-cs"/>
              </a:endParaRPr>
            </a:p>
            <a:p>
              <a:pPr marL="0" lvl="0" indent="0" algn="ctr">
                <a:buClr>
                  <a:srgbClr val="FF0000"/>
                </a:buClr>
                <a:defRPr/>
              </a:pPr>
              <a:endParaRPr kumimoji="0" lang="en-US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spcBef>
                  <a:spcPts val="0"/>
                </a:spcBef>
                <a:buSzTx/>
                <a:tabLst/>
                <a:defRPr/>
              </a:pPr>
              <a:br>
                <a:rPr lang="en-US" altLang="en-US" sz="100" dirty="0">
                  <a:solidFill>
                    <a:srgbClr val="404040"/>
                  </a:solidFill>
                  <a:latin typeface="Futura Medium"/>
                </a:rPr>
              </a:br>
              <a:br>
                <a:rPr lang="en-US" altLang="en-US" sz="100" dirty="0">
                  <a:solidFill>
                    <a:srgbClr val="404040"/>
                  </a:solidFill>
                  <a:latin typeface="Futura Medium"/>
                </a:rPr>
              </a:br>
              <a:br>
                <a:rPr lang="en-US" altLang="en-US" sz="100" dirty="0">
                  <a:solidFill>
                    <a:srgbClr val="404040"/>
                  </a:solidFill>
                  <a:latin typeface="Futura Medium"/>
                </a:rPr>
              </a:br>
              <a:br>
                <a:rPr lang="en-US" altLang="en-US" sz="100" dirty="0">
                  <a:solidFill>
                    <a:srgbClr val="404040"/>
                  </a:solidFill>
                  <a:latin typeface="Futura Medium"/>
                </a:rPr>
              </a:br>
              <a:br>
                <a:rPr lang="en-US" altLang="en-US" sz="100" dirty="0">
                  <a:solidFill>
                    <a:srgbClr val="404040"/>
                  </a:solidFill>
                  <a:latin typeface="Futura Medium"/>
                </a:rPr>
              </a:br>
              <a:r>
                <a:rPr lang="en-US" altLang="en-US" sz="1300" dirty="0">
                  <a:solidFill>
                    <a:srgbClr val="404040"/>
                  </a:solidFill>
                  <a:latin typeface="Futura Medium"/>
                </a:rPr>
                <a:t>OP to IAP/ MSC:               </a:t>
              </a:r>
            </a:p>
            <a:p>
              <a:pPr marL="0" marR="0" lvl="0" indent="0" algn="l" defTabSz="914400" rtl="0" eaLnBrk="1" fontAlgn="auto" latinLnBrk="0" hangingPunct="1">
                <a:spcBef>
                  <a:spcPts val="0"/>
                </a:spcBef>
                <a:buSzTx/>
                <a:tabLst/>
                <a:defRPr/>
              </a:pPr>
              <a:r>
                <a:rPr lang="en-US" altLang="en-US" sz="1200" dirty="0">
                  <a:solidFill>
                    <a:srgbClr val="404040"/>
                  </a:solidFill>
                  <a:latin typeface="Futura Medium"/>
                </a:rPr>
                <a:t>Safely execute      3 + 0 rigs</a:t>
              </a:r>
              <a:endParaRPr lang="en-US" altLang="en-US" sz="1200" dirty="0">
                <a:solidFill>
                  <a:srgbClr val="FF0000"/>
                </a:solidFill>
                <a:latin typeface="Futura Medium"/>
              </a:endParaRPr>
            </a:p>
            <a:p>
              <a:pPr marL="0" marR="0" lvl="0" indent="0" algn="l" defTabSz="914400" rtl="0" eaLnBrk="1" fontAlgn="auto" latinLnBrk="0" hangingPunct="1">
                <a:spcBef>
                  <a:spcPts val="600"/>
                </a:spcBef>
                <a:spcAft>
                  <a:spcPts val="600"/>
                </a:spcAft>
                <a:buSzTx/>
                <a:tabLst/>
                <a:defRPr/>
              </a:pPr>
              <a:r>
                <a:rPr lang="en-US" altLang="en-US" sz="1200" dirty="0">
                  <a:solidFill>
                    <a:srgbClr val="404040"/>
                  </a:solidFill>
                  <a:latin typeface="Futura Medium"/>
                </a:rPr>
                <a:t>Infill &amp; WRFM      Ramp up	        	      towards “13     	      spreads”</a:t>
              </a:r>
            </a:p>
            <a:p>
              <a:pPr marL="0" marR="0" lvl="0" indent="0" algn="l" defTabSz="914400" rtl="0" eaLnBrk="1" fontAlgn="auto" latinLnBrk="0" hangingPunct="1">
                <a:spcBef>
                  <a:spcPts val="600"/>
                </a:spcBef>
                <a:spcAft>
                  <a:spcPts val="600"/>
                </a:spcAft>
                <a:buSzTx/>
                <a:tabLst/>
                <a:defRPr/>
              </a:pPr>
              <a:r>
                <a:rPr lang="en-US" altLang="en-US" sz="1300" dirty="0">
                  <a:solidFill>
                    <a:srgbClr val="404040"/>
                  </a:solidFill>
                  <a:latin typeface="Futura Medium"/>
                </a:rPr>
                <a:t>New Oil     	      36 kb/d*</a:t>
              </a:r>
            </a:p>
            <a:p>
              <a:pPr marL="0" marR="0" lvl="0" indent="0" algn="l" defTabSz="9144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SzTx/>
                <a:tabLst/>
                <a:defRPr/>
              </a:pPr>
              <a:r>
                <a:rPr lang="en-US" altLang="en-US" sz="1300" dirty="0">
                  <a:solidFill>
                    <a:srgbClr val="404040"/>
                  </a:solidFill>
                  <a:latin typeface="Futura Medium"/>
                </a:rPr>
                <a:t>Comp Uptime     &gt;90%</a:t>
              </a:r>
            </a:p>
            <a:p>
              <a:pPr marL="0" marR="0" lvl="0" indent="0" algn="l" defTabSz="914400" rtl="0" eaLnBrk="1" fontAlgn="auto" latinLnBrk="0" hangingPunct="1">
                <a:spcBef>
                  <a:spcPts val="0"/>
                </a:spcBef>
                <a:spcAft>
                  <a:spcPts val="400"/>
                </a:spcAft>
                <a:buSzTx/>
                <a:tabLst/>
                <a:defRPr/>
              </a:pPr>
              <a:endParaRPr lang="en-US" altLang="en-US" sz="300" dirty="0">
                <a:solidFill>
                  <a:srgbClr val="404040"/>
                </a:solidFill>
                <a:latin typeface="Futura Medium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F0000"/>
                </a:buClr>
                <a:buSzTx/>
                <a:buFontTx/>
                <a:buNone/>
                <a:tabLst/>
                <a:defRPr/>
              </a:pPr>
              <a:r>
                <a:rPr kumimoji="0" lang="en-US" alt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Futura Medium"/>
                  <a:ea typeface="+mn-ea"/>
                  <a:cs typeface="+mn-cs"/>
                </a:rPr>
                <a:t>*Includes 12 kb/d from FYIP – 1C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F0000"/>
                </a:buClr>
                <a:buSzTx/>
                <a:buFontTx/>
                <a:buNone/>
                <a:tabLst/>
                <a:defRPr/>
              </a:pPr>
              <a:endPara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F0000"/>
                </a:buClr>
                <a:buSzTx/>
                <a:buFontTx/>
                <a:buNone/>
                <a:tabLst/>
                <a:defRPr/>
              </a:pPr>
              <a:endPara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ea typeface="+mn-ea"/>
                <a:cs typeface="+mn-cs"/>
              </a:endParaRPr>
            </a:p>
          </p:txBody>
        </p:sp>
        <p:sp>
          <p:nvSpPr>
            <p:cNvPr id="52" name="AutoShape 3">
              <a:extLst>
                <a:ext uri="{FF2B5EF4-FFF2-40B4-BE49-F238E27FC236}">
                  <a16:creationId xmlns:a16="http://schemas.microsoft.com/office/drawing/2014/main" id="{9AFC62C1-92AE-4DDD-8590-42474CF7A4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3059" y="1509176"/>
              <a:ext cx="1837168" cy="4392784"/>
            </a:xfrm>
            <a:prstGeom prst="foldedCorner">
              <a:avLst>
                <a:gd name="adj" fmla="val 12500"/>
              </a:avLst>
            </a:prstGeom>
            <a:solidFill>
              <a:schemeClr val="bg2">
                <a:alpha val="0"/>
              </a:schemeClr>
            </a:solidFill>
            <a:ln w="22225">
              <a:solidFill>
                <a:schemeClr val="accent5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0" tIns="320040" rIns="0" anchor="t"/>
            <a:lstStyle>
              <a:lvl1pPr marL="234950" indent="-234950">
                <a:defRPr>
                  <a:solidFill>
                    <a:schemeClr val="tx1"/>
                  </a:solidFill>
                  <a:latin typeface="Arial" charset="0"/>
                </a:defRPr>
              </a:lvl1pPr>
              <a:lvl2pPr>
                <a:defRPr>
                  <a:solidFill>
                    <a:schemeClr val="tx1"/>
                  </a:solidFill>
                  <a:latin typeface="Arial" charset="0"/>
                </a:defRPr>
              </a:lvl2pPr>
              <a:lvl3pPr>
                <a:defRPr>
                  <a:solidFill>
                    <a:schemeClr val="tx1"/>
                  </a:solidFill>
                  <a:latin typeface="Arial" charset="0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F0000"/>
                </a:buClr>
                <a:buSzTx/>
                <a:buFontTx/>
                <a:buNone/>
                <a:tabLst/>
                <a:defRPr/>
              </a:pPr>
              <a:endParaRPr kumimoji="0" lang="en-GB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F0000"/>
                </a:buClr>
                <a:buSzTx/>
                <a:buFontTx/>
                <a:buNone/>
                <a:tabLst/>
                <a:defRPr/>
              </a:pPr>
              <a:br>
                <a:rPr kumimoji="0" lang="en-GB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Futura Medium"/>
                  <a:ea typeface="+mn-ea"/>
                  <a:cs typeface="+mn-cs"/>
                </a:rPr>
              </a:br>
              <a:r>
                <a:rPr kumimoji="0" lang="en-GB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Futura Medium"/>
                  <a:ea typeface="+mn-ea"/>
                  <a:cs typeface="+mn-cs"/>
                </a:rPr>
                <a:t>Keep T1-6 full &amp; </a:t>
              </a:r>
              <a:r>
                <a:rPr lang="en-GB" altLang="en-US" sz="1600" b="1" dirty="0">
                  <a:solidFill>
                    <a:srgbClr val="595959"/>
                  </a:solidFill>
                  <a:latin typeface="Futura Medium"/>
                </a:rPr>
                <a:t>deliver</a:t>
              </a:r>
              <a:r>
                <a:rPr kumimoji="0" lang="en-GB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Futura Medium"/>
                  <a:ea typeface="+mn-ea"/>
                  <a:cs typeface="+mn-cs"/>
                </a:rPr>
                <a:t> T7 supply </a:t>
              </a:r>
              <a:br>
                <a:rPr kumimoji="0" lang="en-GB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Futura Medium"/>
                  <a:ea typeface="+mn-ea"/>
                  <a:cs typeface="+mn-cs"/>
                </a:rPr>
              </a:br>
              <a:endParaRPr lang="en-GB" altLang="en-US" sz="1400" dirty="0">
                <a:solidFill>
                  <a:srgbClr val="595959"/>
                </a:solidFill>
                <a:latin typeface="Futura Medium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buClr>
                  <a:srgbClr val="FF0000"/>
                </a:buClr>
                <a:buSzTx/>
                <a:tabLst/>
                <a:defRPr/>
              </a:pPr>
              <a:endParaRPr lang="en-GB" altLang="en-US" sz="1400" dirty="0">
                <a:solidFill>
                  <a:srgbClr val="595959"/>
                </a:solidFill>
                <a:latin typeface="Futura Medium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buClr>
                  <a:srgbClr val="FF0000"/>
                </a:buClr>
                <a:buSzTx/>
                <a:tabLst/>
                <a:defRPr/>
              </a:pPr>
              <a:endParaRPr lang="en-GB" altLang="en-US" sz="1400" dirty="0">
                <a:solidFill>
                  <a:srgbClr val="595959"/>
                </a:solidFill>
                <a:latin typeface="Futura Medium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buClr>
                  <a:srgbClr val="FF0000"/>
                </a:buClr>
                <a:buSzTx/>
                <a:tabLst/>
                <a:defRPr/>
              </a:pPr>
              <a:endParaRPr lang="en-GB" altLang="en-US" sz="1000" dirty="0">
                <a:solidFill>
                  <a:srgbClr val="595959"/>
                </a:solidFill>
                <a:latin typeface="Futura Medium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Aft>
                  <a:spcPts val="600"/>
                </a:spcAft>
                <a:buClr>
                  <a:srgbClr val="FF0000"/>
                </a:buClr>
                <a:buSzTx/>
                <a:tabLst/>
                <a:defRPr/>
              </a:pPr>
              <a:br>
                <a:rPr lang="en-GB" altLang="en-US" sz="100" dirty="0">
                  <a:solidFill>
                    <a:srgbClr val="595959"/>
                  </a:solidFill>
                  <a:latin typeface="Futura Medium"/>
                </a:rPr>
              </a:br>
              <a:br>
                <a:rPr lang="en-GB" altLang="en-US" sz="100" dirty="0">
                  <a:solidFill>
                    <a:srgbClr val="595959"/>
                  </a:solidFill>
                  <a:latin typeface="Futura Medium"/>
                </a:rPr>
              </a:br>
              <a:br>
                <a:rPr lang="en-GB" altLang="en-US" sz="100" dirty="0">
                  <a:solidFill>
                    <a:srgbClr val="595959"/>
                  </a:solidFill>
                  <a:latin typeface="Futura Medium"/>
                </a:rPr>
              </a:br>
              <a:br>
                <a:rPr lang="en-GB" altLang="en-US" sz="100" dirty="0">
                  <a:solidFill>
                    <a:srgbClr val="595959"/>
                  </a:solidFill>
                  <a:latin typeface="Futura Medium"/>
                </a:rPr>
              </a:br>
              <a:br>
                <a:rPr lang="en-GB" altLang="en-US" sz="100" dirty="0">
                  <a:solidFill>
                    <a:srgbClr val="595959"/>
                  </a:solidFill>
                  <a:latin typeface="Futura Medium"/>
                </a:rPr>
              </a:br>
              <a:r>
                <a:rPr lang="en-GB" altLang="en-US" sz="1300" dirty="0">
                  <a:solidFill>
                    <a:schemeClr val="tx1">
                      <a:lumMod val="75000"/>
                    </a:schemeClr>
                  </a:solidFill>
                  <a:latin typeface="Futura Medium" panose="00000400000000000000" pitchFamily="2" charset="0"/>
                </a:rPr>
                <a:t>HA DG3 	          Mar                 </a:t>
              </a:r>
            </a:p>
            <a:p>
              <a:pPr marL="0" indent="0">
                <a:lnSpc>
                  <a:spcPct val="150000"/>
                </a:lnSpc>
                <a:tabLst>
                  <a:tab pos="1316038" algn="l"/>
                </a:tabLst>
                <a:defRPr/>
              </a:pPr>
              <a:r>
                <a:rPr lang="en-GB" altLang="en-US" sz="1300" dirty="0">
                  <a:solidFill>
                    <a:schemeClr val="tx1">
                      <a:lumMod val="75000"/>
                    </a:schemeClr>
                  </a:solidFill>
                  <a:latin typeface="Futura Medium" panose="00000400000000000000" pitchFamily="2" charset="0"/>
                </a:rPr>
                <a:t>H Expl DG4            Nov</a:t>
              </a: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buSzTx/>
                <a:tabLst>
                  <a:tab pos="1316038" algn="l"/>
                </a:tabLst>
                <a:defRPr/>
              </a:pPr>
              <a:r>
                <a:rPr lang="en-GB" altLang="en-US" sz="1300" dirty="0">
                  <a:solidFill>
                    <a:schemeClr val="tx1">
                      <a:lumMod val="75000"/>
                    </a:schemeClr>
                  </a:solidFill>
                  <a:latin typeface="Futura Medium" panose="00000400000000000000" pitchFamily="2" charset="0"/>
                </a:rPr>
                <a:t>HI FID                     Dec  </a:t>
              </a:r>
            </a:p>
            <a:p>
              <a:pPr marL="0" lvl="0" indent="0" defTabSz="1316038">
                <a:lnSpc>
                  <a:spcPct val="150000"/>
                </a:lnSpc>
                <a:defRPr/>
              </a:pPr>
              <a:endParaRPr kumimoji="0" lang="en-GB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ea typeface="+mn-ea"/>
                <a:cs typeface="+mn-cs"/>
              </a:endParaRPr>
            </a:p>
          </p:txBody>
        </p:sp>
        <p:sp>
          <p:nvSpPr>
            <p:cNvPr id="53" name="AutoShape 3">
              <a:extLst>
                <a:ext uri="{FF2B5EF4-FFF2-40B4-BE49-F238E27FC236}">
                  <a16:creationId xmlns:a16="http://schemas.microsoft.com/office/drawing/2014/main" id="{BEDABA9D-9049-421C-A30E-1CC24C6FF4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3552" y="1510974"/>
              <a:ext cx="2137627" cy="4374407"/>
            </a:xfrm>
            <a:prstGeom prst="foldedCorner">
              <a:avLst>
                <a:gd name="adj" fmla="val 12500"/>
              </a:avLst>
            </a:prstGeom>
            <a:solidFill>
              <a:schemeClr val="bg2">
                <a:alpha val="0"/>
              </a:schemeClr>
            </a:solidFill>
            <a:ln w="22225">
              <a:solidFill>
                <a:schemeClr val="accent5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0" tIns="320040" rIns="0" anchor="t"/>
            <a:lstStyle>
              <a:lvl1pPr marL="234950" indent="-234950">
                <a:defRPr>
                  <a:solidFill>
                    <a:schemeClr val="tx1"/>
                  </a:solidFill>
                  <a:latin typeface="Arial" charset="0"/>
                </a:defRPr>
              </a:lvl1pPr>
              <a:lvl2pPr>
                <a:defRPr>
                  <a:solidFill>
                    <a:schemeClr val="tx1"/>
                  </a:solidFill>
                  <a:latin typeface="Arial" charset="0"/>
                </a:defRPr>
              </a:lvl2pPr>
              <a:lvl3pPr>
                <a:defRPr>
                  <a:solidFill>
                    <a:schemeClr val="tx1"/>
                  </a:solidFill>
                  <a:latin typeface="Arial" charset="0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F0000"/>
                </a:buClr>
                <a:buSzTx/>
                <a:buFontTx/>
                <a:buNone/>
                <a:tabLst/>
                <a:defRPr/>
              </a:pPr>
              <a:endParaRPr kumimoji="0" lang="en-GB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F0000"/>
                </a:buClr>
                <a:buSzTx/>
                <a:buFontTx/>
                <a:buNone/>
                <a:tabLst/>
                <a:defRPr/>
              </a:pPr>
              <a:br>
                <a:rPr kumimoji="0" lang="en-GB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Futura Medium"/>
                  <a:ea typeface="+mn-ea"/>
                  <a:cs typeface="+mn-cs"/>
                </a:rPr>
              </a:br>
              <a:r>
                <a:rPr kumimoji="0" lang="en-GB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Futura Medium"/>
                  <a:ea typeface="+mn-ea"/>
                  <a:cs typeface="+mn-cs"/>
                </a:rPr>
                <a:t>Grow demand &amp; deliver projects</a:t>
              </a:r>
            </a:p>
            <a:p>
              <a:pPr marL="0" marR="0" lvl="0" indent="0" algn="l" defTabSz="1317625" rtl="0" eaLnBrk="1" fontAlgn="auto" latinLnBrk="0" hangingPunct="1">
                <a:spcAft>
                  <a:spcPts val="600"/>
                </a:spcAft>
                <a:buSzTx/>
                <a:tabLst>
                  <a:tab pos="227013" algn="l"/>
                  <a:tab pos="1654175" algn="l"/>
                  <a:tab pos="1719263" algn="l"/>
                  <a:tab pos="1947863" algn="l"/>
                </a:tabLst>
                <a:defRPr/>
              </a:pPr>
              <a:endParaRPr lang="en-GB" altLang="en-US" sz="1400" dirty="0">
                <a:solidFill>
                  <a:schemeClr val="tx1">
                    <a:lumMod val="75000"/>
                  </a:schemeClr>
                </a:solidFill>
                <a:latin typeface="Futura Medium" panose="00000400000000000000" pitchFamily="2" charset="0"/>
              </a:endParaRPr>
            </a:p>
            <a:p>
              <a:pPr marL="0" marR="0" lvl="0" indent="0" algn="l" defTabSz="1317625" rtl="0" eaLnBrk="1" fontAlgn="auto" latinLnBrk="0" hangingPunct="1">
                <a:spcAft>
                  <a:spcPts val="600"/>
                </a:spcAft>
                <a:buSzTx/>
                <a:tabLst>
                  <a:tab pos="227013" algn="l"/>
                  <a:tab pos="1654175" algn="l"/>
                  <a:tab pos="1719263" algn="l"/>
                  <a:tab pos="1947863" algn="l"/>
                </a:tabLst>
                <a:defRPr/>
              </a:pPr>
              <a:endParaRPr lang="en-GB" altLang="en-US" sz="1600" dirty="0">
                <a:solidFill>
                  <a:schemeClr val="tx1">
                    <a:lumMod val="75000"/>
                  </a:schemeClr>
                </a:solidFill>
                <a:latin typeface="Futura Medium" panose="00000400000000000000" pitchFamily="2" charset="0"/>
              </a:endParaRPr>
            </a:p>
            <a:p>
              <a:pPr marL="0" marR="0" lvl="0" indent="0" algn="l" defTabSz="1317625" rtl="0" eaLnBrk="1" fontAlgn="auto" latinLnBrk="0" hangingPunct="1">
                <a:spcAft>
                  <a:spcPts val="600"/>
                </a:spcAft>
                <a:buSzTx/>
                <a:tabLst>
                  <a:tab pos="227013" algn="l"/>
                  <a:tab pos="1654175" algn="l"/>
                  <a:tab pos="1719263" algn="l"/>
                  <a:tab pos="1947863" algn="l"/>
                </a:tabLst>
                <a:defRPr/>
              </a:pPr>
              <a:endParaRPr lang="en-GB" altLang="en-US" sz="1200" dirty="0">
                <a:solidFill>
                  <a:schemeClr val="tx1">
                    <a:lumMod val="75000"/>
                  </a:schemeClr>
                </a:solidFill>
                <a:latin typeface="Futura Medium" panose="00000400000000000000" pitchFamily="2" charset="0"/>
              </a:endParaRPr>
            </a:p>
            <a:p>
              <a:pPr marL="0" marR="0" lvl="0" indent="0" algn="l" defTabSz="1317625" rtl="0" eaLnBrk="1" fontAlgn="auto" latinLnBrk="0" hangingPunct="1">
                <a:spcAft>
                  <a:spcPts val="600"/>
                </a:spcAft>
                <a:buSzTx/>
                <a:tabLst>
                  <a:tab pos="227013" algn="l"/>
                  <a:tab pos="1654175" algn="l"/>
                  <a:tab pos="1719263" algn="l"/>
                  <a:tab pos="1947863" algn="l"/>
                </a:tabLst>
                <a:defRPr/>
              </a:pPr>
              <a:r>
                <a:rPr lang="en-GB" altLang="en-US" sz="1300" dirty="0">
                  <a:solidFill>
                    <a:schemeClr val="tx1">
                      <a:lumMod val="75000"/>
                    </a:schemeClr>
                  </a:solidFill>
                  <a:latin typeface="Futura Medium"/>
                </a:rPr>
                <a:t>FYIP NAG OSD             Feb</a:t>
              </a:r>
            </a:p>
            <a:p>
              <a:pPr marL="0" marR="0" lvl="0" indent="0" algn="l" defTabSz="1317625" rtl="0" eaLnBrk="1" fontAlgn="auto" latinLnBrk="0" hangingPunct="1">
                <a:spcAft>
                  <a:spcPts val="600"/>
                </a:spcAft>
                <a:buSzTx/>
                <a:tabLst>
                  <a:tab pos="227013" algn="l"/>
                  <a:tab pos="1654175" algn="l"/>
                  <a:tab pos="1719263" algn="l"/>
                  <a:tab pos="1947863" algn="l"/>
                </a:tabLst>
                <a:defRPr/>
              </a:pPr>
              <a:r>
                <a:rPr lang="en-GB" altLang="en-US" sz="1300" dirty="0">
                  <a:solidFill>
                    <a:schemeClr val="tx1">
                      <a:lumMod val="75000"/>
                    </a:schemeClr>
                  </a:solidFill>
                  <a:latin typeface="Futura Medium"/>
                </a:rPr>
                <a:t>     </a:t>
              </a:r>
              <a:r>
                <a:rPr lang="en-GB" altLang="en-US" sz="1000" dirty="0">
                  <a:solidFill>
                    <a:schemeClr val="tx1">
                      <a:lumMod val="75000"/>
                    </a:schemeClr>
                  </a:solidFill>
                  <a:latin typeface="Futura Medium"/>
                </a:rPr>
                <a:t>      </a:t>
              </a:r>
              <a:endParaRPr lang="en-GB" altLang="en-US" sz="1300" dirty="0">
                <a:solidFill>
                  <a:schemeClr val="tx1">
                    <a:lumMod val="75000"/>
                  </a:schemeClr>
                </a:solidFill>
                <a:latin typeface="Futura Medium"/>
              </a:endParaRPr>
            </a:p>
            <a:p>
              <a:pPr marL="0" marR="0" lvl="0" indent="0" algn="l" defTabSz="914400" rtl="0" eaLnBrk="1" fontAlgn="auto" latinLnBrk="0" hangingPunct="1">
                <a:spcAft>
                  <a:spcPts val="600"/>
                </a:spcAft>
                <a:buSzTx/>
                <a:tabLst>
                  <a:tab pos="1427163" algn="l"/>
                  <a:tab pos="1487488" algn="l"/>
                  <a:tab pos="1547813" algn="l"/>
                  <a:tab pos="1768475" algn="l"/>
                </a:tabLst>
                <a:defRPr/>
              </a:pPr>
              <a:endParaRPr lang="en-GB" altLang="en-US" sz="900" dirty="0">
                <a:solidFill>
                  <a:schemeClr val="tx1">
                    <a:lumMod val="75000"/>
                  </a:schemeClr>
                </a:solidFill>
                <a:latin typeface="Futura Medium" panose="00000400000000000000" pitchFamily="2" charset="0"/>
              </a:endParaRPr>
            </a:p>
          </p:txBody>
        </p:sp>
        <p:sp>
          <p:nvSpPr>
            <p:cNvPr id="67" name="AutoShape 3">
              <a:extLst>
                <a:ext uri="{FF2B5EF4-FFF2-40B4-BE49-F238E27FC236}">
                  <a16:creationId xmlns:a16="http://schemas.microsoft.com/office/drawing/2014/main" id="{E559E87B-7FCE-4E55-BECF-F9AEDD2515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32550" y="1512266"/>
              <a:ext cx="1511623" cy="4379782"/>
            </a:xfrm>
            <a:prstGeom prst="foldedCorner">
              <a:avLst>
                <a:gd name="adj" fmla="val 12500"/>
              </a:avLst>
            </a:prstGeom>
            <a:solidFill>
              <a:schemeClr val="bg2">
                <a:alpha val="0"/>
              </a:schemeClr>
            </a:solidFill>
            <a:ln w="2222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320040" anchor="t"/>
            <a:lstStyle>
              <a:lvl1pPr marL="234950" indent="-234950">
                <a:defRPr>
                  <a:solidFill>
                    <a:schemeClr val="tx1"/>
                  </a:solidFill>
                  <a:latin typeface="Arial" charset="0"/>
                </a:defRPr>
              </a:lvl1pPr>
              <a:lvl2pPr>
                <a:defRPr>
                  <a:solidFill>
                    <a:schemeClr val="tx1"/>
                  </a:solidFill>
                  <a:latin typeface="Arial" charset="0"/>
                </a:defRPr>
              </a:lvl2pPr>
              <a:lvl3pPr>
                <a:defRPr>
                  <a:solidFill>
                    <a:schemeClr val="tx1"/>
                  </a:solidFill>
                  <a:latin typeface="Arial" charset="0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F0000"/>
                </a:buClr>
                <a:buSzTx/>
                <a:buFontTx/>
                <a:buNone/>
                <a:tabLst/>
                <a:defRPr/>
              </a:pPr>
              <a:endParaRPr kumimoji="0" lang="en-GB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F0000"/>
                </a:buClr>
                <a:buSzTx/>
                <a:buFontTx/>
                <a:buNone/>
                <a:tabLst/>
                <a:defRPr/>
              </a:pPr>
              <a:br>
                <a:rPr kumimoji="0" lang="en-GB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Futura Medium"/>
                  <a:ea typeface="+mn-ea"/>
                  <a:cs typeface="+mn-cs"/>
                </a:rPr>
              </a:br>
              <a:r>
                <a:rPr lang="en-GB" altLang="en-US" sz="1600" b="1" dirty="0">
                  <a:solidFill>
                    <a:srgbClr val="FF0000"/>
                  </a:solidFill>
                  <a:latin typeface="Futura Medium"/>
                </a:rPr>
                <a:t>CFFO $1bn</a:t>
              </a:r>
              <a:br>
                <a:rPr lang="en-GB" altLang="en-US" sz="1600" b="1" dirty="0">
                  <a:solidFill>
                    <a:srgbClr val="FF0000"/>
                  </a:solidFill>
                  <a:latin typeface="Futura Medium"/>
                </a:rPr>
              </a:br>
              <a:r>
                <a:rPr lang="en-GB" altLang="en-US" sz="1600" b="1" dirty="0">
                  <a:solidFill>
                    <a:srgbClr val="FF0000"/>
                  </a:solidFill>
                  <a:latin typeface="Futura Medium"/>
                </a:rPr>
                <a:t>FCF $0.9 bn </a:t>
              </a:r>
            </a:p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F0000"/>
                </a:buClr>
                <a:buSzTx/>
                <a:buFontTx/>
                <a:buNone/>
                <a:tabLst/>
                <a:defRPr/>
              </a:pPr>
              <a:endParaRPr lang="en-US" altLang="en-US" sz="1400" dirty="0">
                <a:solidFill>
                  <a:schemeClr val="tx1">
                    <a:lumMod val="75000"/>
                  </a:schemeClr>
                </a:solidFill>
                <a:latin typeface="Futura Medium"/>
              </a:endParaRPr>
            </a:p>
            <a:p>
              <a:pPr marL="0" marR="0" lvl="0" indent="0" defTabSz="914400" rtl="0" eaLnBrk="1" fontAlgn="auto" latinLnBrk="0" hangingPunct="1">
                <a:spcBef>
                  <a:spcPts val="600"/>
                </a:spcBef>
                <a:spcAft>
                  <a:spcPts val="600"/>
                </a:spcAft>
                <a:buClr>
                  <a:srgbClr val="FF0000"/>
                </a:buClr>
                <a:buSzTx/>
                <a:buFontTx/>
                <a:buNone/>
                <a:tabLst/>
                <a:defRPr/>
              </a:pPr>
              <a:endParaRPr lang="en-US" altLang="en-US" sz="400" dirty="0">
                <a:solidFill>
                  <a:schemeClr val="tx1">
                    <a:lumMod val="75000"/>
                  </a:schemeClr>
                </a:solidFill>
                <a:latin typeface="Futura Medium"/>
              </a:endParaRPr>
            </a:p>
            <a:p>
              <a:pPr marL="0" marR="0" lvl="0" indent="0" defTabSz="914400" rtl="0" eaLnBrk="1" fontAlgn="auto" latinLnBrk="0" hangingPunct="1">
                <a:spcBef>
                  <a:spcPts val="600"/>
                </a:spcBef>
                <a:spcAft>
                  <a:spcPts val="600"/>
                </a:spcAft>
                <a:buClr>
                  <a:srgbClr val="FF0000"/>
                </a:buClr>
                <a:buSzTx/>
                <a:buFontTx/>
                <a:buNone/>
                <a:tabLst/>
                <a:defRPr/>
              </a:pPr>
              <a:endParaRPr lang="en-US" altLang="en-US" sz="400" dirty="0">
                <a:solidFill>
                  <a:schemeClr val="tx1">
                    <a:lumMod val="75000"/>
                  </a:schemeClr>
                </a:solidFill>
                <a:latin typeface="Futura Medium"/>
              </a:endParaRPr>
            </a:p>
            <a:p>
              <a:pPr marL="0" marR="0" lvl="0" indent="0" defTabSz="914400" rtl="0" eaLnBrk="1" fontAlgn="auto" latinLnBrk="0" hangingPunct="1">
                <a:spcBef>
                  <a:spcPts val="600"/>
                </a:spcBef>
                <a:spcAft>
                  <a:spcPts val="600"/>
                </a:spcAft>
                <a:buClr>
                  <a:srgbClr val="FF0000"/>
                </a:buClr>
                <a:buSzTx/>
                <a:buFontTx/>
                <a:buNone/>
                <a:tabLst/>
                <a:defRPr/>
              </a:pPr>
              <a:r>
                <a:rPr lang="en-US" altLang="en-US" sz="1300" dirty="0">
                  <a:solidFill>
                    <a:schemeClr val="tx1">
                      <a:lumMod val="75000"/>
                    </a:schemeClr>
                  </a:solidFill>
                  <a:latin typeface="Futura Medium"/>
                </a:rPr>
                <a:t>Improve Opex</a:t>
              </a:r>
            </a:p>
            <a:p>
              <a:pPr marL="0" indent="0">
                <a:spcAft>
                  <a:spcPts val="600"/>
                </a:spcAft>
                <a:defRPr/>
              </a:pPr>
              <a:r>
                <a:rPr lang="en-US" altLang="en-US" sz="1300" dirty="0">
                  <a:solidFill>
                    <a:schemeClr val="tx1">
                      <a:lumMod val="75000"/>
                    </a:schemeClr>
                  </a:solidFill>
                  <a:latin typeface="Futura Medium"/>
                </a:rPr>
                <a:t>Capex discipline</a:t>
              </a:r>
            </a:p>
            <a:p>
              <a:pPr marL="0" indent="0">
                <a:spcAft>
                  <a:spcPts val="600"/>
                </a:spcAft>
                <a:defRPr/>
              </a:pPr>
              <a:r>
                <a:rPr lang="en-US" altLang="en-US" sz="1300" dirty="0">
                  <a:solidFill>
                    <a:schemeClr val="tx1">
                      <a:lumMod val="75000"/>
                    </a:schemeClr>
                  </a:solidFill>
                  <a:latin typeface="Futura Medium"/>
                </a:rPr>
                <a:t>Reduce overdues</a:t>
              </a:r>
            </a:p>
            <a:p>
              <a:pPr marL="0" indent="0">
                <a:spcAft>
                  <a:spcPts val="600"/>
                </a:spcAft>
                <a:defRPr/>
              </a:pPr>
              <a:r>
                <a:rPr lang="en-US" altLang="en-US" sz="1300" dirty="0">
                  <a:solidFill>
                    <a:schemeClr val="tx1">
                      <a:lumMod val="75000"/>
                    </a:schemeClr>
                  </a:solidFill>
                  <a:latin typeface="Futura Medium"/>
                </a:rPr>
                <a:t>Funding, cash mgt</a:t>
              </a:r>
            </a:p>
            <a:p>
              <a:pPr marL="0" indent="0">
                <a:spcAft>
                  <a:spcPts val="600"/>
                </a:spcAft>
                <a:defRPr/>
              </a:pPr>
              <a:endParaRPr lang="en-US" altLang="en-US" sz="1300" dirty="0">
                <a:solidFill>
                  <a:schemeClr val="tx1">
                    <a:lumMod val="75000"/>
                  </a:schemeClr>
                </a:solidFill>
                <a:latin typeface="Futura Medium"/>
              </a:endParaRPr>
            </a:p>
          </p:txBody>
        </p:sp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A4D51EF2-1EA9-4E6F-8150-31A17FD06D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/>
            <a:stretch/>
          </p:blipFill>
          <p:spPr>
            <a:xfrm>
              <a:off x="5084827" y="1789920"/>
              <a:ext cx="730876" cy="618679"/>
            </a:xfrm>
            <a:prstGeom prst="rect">
              <a:avLst/>
            </a:prstGeom>
          </p:spPr>
        </p:pic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C5B6C490-B9F7-400C-9B99-8D8676C1C9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25283" b="24564"/>
            <a:stretch/>
          </p:blipFill>
          <p:spPr>
            <a:xfrm>
              <a:off x="7173335" y="1789920"/>
              <a:ext cx="678060" cy="624005"/>
            </a:xfrm>
            <a:prstGeom prst="rect">
              <a:avLst/>
            </a:prstGeom>
          </p:spPr>
        </p:pic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56401087-2B6C-496B-A13F-3BBE488B06C0}"/>
                </a:ext>
              </a:extLst>
            </p:cNvPr>
            <p:cNvSpPr/>
            <p:nvPr/>
          </p:nvSpPr>
          <p:spPr>
            <a:xfrm>
              <a:off x="10768851" y="1571821"/>
              <a:ext cx="902656" cy="845255"/>
            </a:xfrm>
            <a:prstGeom prst="ellipse">
              <a:avLst/>
            </a:prstGeom>
            <a:blipFill rotWithShape="1">
              <a:blip r:embed="rId9"/>
              <a:stretch>
                <a:fillRect/>
              </a:stretch>
            </a:blipFill>
            <a:scene3d>
              <a:camera prst="orthographicFront"/>
              <a:lightRig rig="threePt" dir="t">
                <a:rot lat="0" lon="0" rev="7500000"/>
              </a:lightRig>
            </a:scene3d>
            <a:sp3d z="152400" extrusionH="63500" prstMaterial="matte">
              <a:bevelT w="50800" h="19050" prst="relaxedInset"/>
              <a:contourClr>
                <a:schemeClr val="bg1"/>
              </a:contourClr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D3E5ADB3-B023-4D07-AFB9-E28BA7EE2B3D}"/>
                </a:ext>
              </a:extLst>
            </p:cNvPr>
            <p:cNvSpPr/>
            <p:nvPr/>
          </p:nvSpPr>
          <p:spPr>
            <a:xfrm>
              <a:off x="2996493" y="1655350"/>
              <a:ext cx="885851" cy="807629"/>
            </a:xfrm>
            <a:prstGeom prst="ellipse">
              <a:avLst/>
            </a:prstGeom>
            <a:blipFill rotWithShape="1">
              <a:blip r:embed="rId10"/>
              <a:stretch>
                <a:fillRect/>
              </a:stretch>
            </a:blipFill>
            <a:scene3d>
              <a:camera prst="orthographicFront"/>
              <a:lightRig rig="threePt" dir="t">
                <a:rot lat="0" lon="0" rev="7500000"/>
              </a:lightRig>
            </a:scene3d>
            <a:sp3d z="152400" extrusionH="63500" prstMaterial="matte">
              <a:bevelT w="50800" h="19050" prst="relaxedInset"/>
              <a:contourClr>
                <a:schemeClr val="bg1"/>
              </a:contourClr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D1E0A91A-23EF-45A5-BF81-0029F21393D9}"/>
                </a:ext>
              </a:extLst>
            </p:cNvPr>
            <p:cNvSpPr/>
            <p:nvPr/>
          </p:nvSpPr>
          <p:spPr>
            <a:xfrm>
              <a:off x="840678" y="1636814"/>
              <a:ext cx="777391" cy="776638"/>
            </a:xfrm>
            <a:prstGeom prst="ellipse">
              <a:avLst/>
            </a:prstGeom>
            <a:blipFill rotWithShape="1">
              <a:blip r:embed="rId11"/>
              <a:stretch>
                <a:fillRect/>
              </a:stretch>
            </a:blipFill>
            <a:scene3d>
              <a:camera prst="orthographicFront"/>
              <a:lightRig rig="threePt" dir="t">
                <a:rot lat="0" lon="0" rev="7500000"/>
              </a:lightRig>
            </a:scene3d>
            <a:sp3d z="152400" extrusionH="63500" prstMaterial="matte">
              <a:bevelT w="50800" h="19050" prst="relaxedInset"/>
              <a:contourClr>
                <a:schemeClr val="bg1"/>
              </a:contourClr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7" name="AutoShape 3">
              <a:extLst>
                <a:ext uri="{FF2B5EF4-FFF2-40B4-BE49-F238E27FC236}">
                  <a16:creationId xmlns:a16="http://schemas.microsoft.com/office/drawing/2014/main" id="{57F90538-9EE4-4D78-8CA4-1F3833421A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4503" y="1509176"/>
              <a:ext cx="1715209" cy="4369346"/>
            </a:xfrm>
            <a:prstGeom prst="foldedCorner">
              <a:avLst>
                <a:gd name="adj" fmla="val 12500"/>
              </a:avLst>
            </a:prstGeom>
            <a:solidFill>
              <a:schemeClr val="bg2">
                <a:alpha val="0"/>
              </a:schemeClr>
            </a:solidFill>
            <a:ln w="22225">
              <a:solidFill>
                <a:schemeClr val="accent5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1440" tIns="320040" anchor="t"/>
            <a:lstStyle>
              <a:lvl1pPr marL="234950" indent="-234950">
                <a:defRPr>
                  <a:solidFill>
                    <a:schemeClr val="tx1"/>
                  </a:solidFill>
                  <a:latin typeface="Arial" charset="0"/>
                </a:defRPr>
              </a:lvl1pPr>
              <a:lvl2pPr>
                <a:defRPr>
                  <a:solidFill>
                    <a:schemeClr val="tx1"/>
                  </a:solidFill>
                  <a:latin typeface="Arial" charset="0"/>
                </a:defRPr>
              </a:lvl2pPr>
              <a:lvl3pPr>
                <a:defRPr>
                  <a:solidFill>
                    <a:schemeClr val="tx1"/>
                  </a:solidFill>
                  <a:latin typeface="Arial" charset="0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F0000"/>
                </a:buClr>
                <a:buSzTx/>
                <a:buFontTx/>
                <a:buNone/>
                <a:tabLst/>
                <a:defRPr/>
              </a:pPr>
              <a:endParaRPr kumimoji="0" lang="en-GB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F0000"/>
                </a:buClr>
                <a:buSzTx/>
                <a:buFontTx/>
                <a:buNone/>
                <a:tabLst/>
                <a:defRPr/>
              </a:pPr>
              <a:br>
                <a:rPr kumimoji="0" lang="en-GB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Futura Medium"/>
                  <a:ea typeface="+mn-ea"/>
                  <a:cs typeface="+mn-cs"/>
                </a:rPr>
              </a:br>
              <a:r>
                <a:rPr kumimoji="0" lang="en-GB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Futura Medium"/>
                  <a:ea typeface="+mn-ea"/>
                  <a:cs typeface="+mn-cs"/>
                </a:rPr>
                <a:t>Grow liquids &amp; keep hubs full</a:t>
              </a:r>
              <a:endParaRPr kumimoji="0" lang="en-GB" altLang="en-US" sz="1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F0000"/>
                </a:buClr>
                <a:buSzTx/>
                <a:buFontTx/>
                <a:buNone/>
                <a:tabLst/>
                <a:defRPr/>
              </a:pPr>
              <a:br>
                <a:rPr kumimoji="0" lang="en-GB" altLang="en-US" sz="100" b="0" i="0" u="none" strike="noStrike" kern="1200" cap="none" spc="0" normalizeH="0" baseline="0" noProof="0" dirty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Futura Medium"/>
                  <a:ea typeface="+mn-ea"/>
                  <a:cs typeface="+mn-cs"/>
                </a:rPr>
              </a:br>
              <a:br>
                <a:rPr kumimoji="0" lang="en-GB" altLang="en-US" sz="100" b="0" i="0" u="none" strike="noStrike" kern="1200" cap="none" spc="0" normalizeH="0" baseline="0" noProof="0" dirty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Futura Medium"/>
                  <a:ea typeface="+mn-ea"/>
                  <a:cs typeface="+mn-cs"/>
                </a:rPr>
              </a:br>
              <a:br>
                <a:rPr kumimoji="0" lang="en-GB" altLang="en-US" sz="100" b="0" i="0" u="none" strike="noStrike" kern="1200" cap="none" spc="0" normalizeH="0" baseline="0" noProof="0" dirty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Futura Medium"/>
                  <a:ea typeface="+mn-ea"/>
                  <a:cs typeface="+mn-cs"/>
                </a:rPr>
              </a:br>
              <a:br>
                <a:rPr kumimoji="0" lang="en-GB" altLang="en-US" sz="100" b="0" i="0" u="none" strike="noStrike" kern="1200" cap="none" spc="0" normalizeH="0" baseline="0" noProof="0" dirty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Futura Medium"/>
                  <a:ea typeface="+mn-ea"/>
                  <a:cs typeface="+mn-cs"/>
                </a:rPr>
              </a:br>
              <a:br>
                <a:rPr kumimoji="0" lang="en-GB" altLang="en-US" sz="100" b="0" i="0" u="none" strike="noStrike" kern="1200" cap="none" spc="0" normalizeH="0" baseline="0" noProof="0" dirty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Futura Medium"/>
                  <a:ea typeface="+mn-ea"/>
                  <a:cs typeface="+mn-cs"/>
                </a:rPr>
              </a:br>
              <a:br>
                <a:rPr kumimoji="0" lang="en-GB" altLang="en-US" sz="100" b="0" i="0" u="none" strike="noStrike" kern="1200" cap="none" spc="0" normalizeH="0" baseline="0" noProof="0" dirty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Futura Medium"/>
                  <a:ea typeface="+mn-ea"/>
                  <a:cs typeface="+mn-cs"/>
                </a:rPr>
              </a:br>
              <a:br>
                <a:rPr kumimoji="0" lang="en-GB" altLang="en-US" sz="100" b="0" i="0" u="none" strike="noStrike" kern="1200" cap="none" spc="0" normalizeH="0" baseline="0" noProof="0" dirty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Futura Medium"/>
                  <a:ea typeface="+mn-ea"/>
                  <a:cs typeface="+mn-cs"/>
                </a:rPr>
              </a:br>
              <a:br>
                <a:rPr kumimoji="0" lang="en-GB" altLang="en-US" sz="100" b="0" i="0" u="none" strike="noStrike" kern="1200" cap="none" spc="0" normalizeH="0" baseline="0" noProof="0" dirty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Futura Medium"/>
                  <a:ea typeface="+mn-ea"/>
                  <a:cs typeface="+mn-cs"/>
                </a:rPr>
              </a:br>
              <a:endParaRPr kumimoji="0" lang="en-GB" altLang="en-US" sz="1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F0000"/>
                </a:buClr>
                <a:buSzTx/>
                <a:buFontTx/>
                <a:buNone/>
                <a:tabLst/>
                <a:defRPr/>
              </a:pPr>
              <a:endParaRPr lang="en-GB" altLang="en-US" sz="100" noProof="0" dirty="0">
                <a:solidFill>
                  <a:srgbClr val="595959"/>
                </a:solidFill>
                <a:latin typeface="Futura Medium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F0000"/>
                </a:buClr>
                <a:buSzTx/>
                <a:buFontTx/>
                <a:buNone/>
                <a:tabLst/>
                <a:defRPr/>
              </a:pPr>
              <a:endParaRPr kumimoji="0" lang="en-GB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uLnTx/>
                <a:uFillTx/>
                <a:latin typeface="Futura Medium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F0000"/>
                </a:buClr>
                <a:buSzTx/>
                <a:buFontTx/>
                <a:buNone/>
                <a:tabLst/>
                <a:defRPr/>
              </a:pPr>
              <a:r>
                <a:rPr kumimoji="0" lang="en-GB" altLang="en-US" sz="13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uLnTx/>
                  <a:uFillTx/>
                  <a:latin typeface="Futura Medium"/>
                  <a:ea typeface="+mn-ea"/>
                  <a:cs typeface="+mn-cs"/>
                </a:rPr>
                <a:t>EA </a:t>
              </a:r>
              <a:r>
                <a:rPr lang="en-GB" altLang="en-US" sz="1300" dirty="0">
                  <a:solidFill>
                    <a:schemeClr val="tx1">
                      <a:lumMod val="75000"/>
                    </a:schemeClr>
                  </a:solidFill>
                  <a:latin typeface="Futura Medium"/>
                </a:rPr>
                <a:t>FOD</a:t>
              </a:r>
              <a:r>
                <a:rPr kumimoji="0" lang="en-GB" altLang="en-US" sz="13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</a:schemeClr>
                  </a:solidFill>
                  <a:effectLst/>
                  <a:uLnTx/>
                  <a:uFillTx/>
                  <a:latin typeface="Futura Medium"/>
                  <a:ea typeface="+mn-ea"/>
                  <a:cs typeface="+mn-cs"/>
                </a:rPr>
                <a:t> OSD      </a:t>
              </a:r>
              <a:r>
                <a:rPr kumimoji="0" lang="en-GB" altLang="en-US" sz="13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Futura Medium"/>
                  <a:ea typeface="+mn-ea"/>
                  <a:cs typeface="+mn-cs"/>
                </a:rPr>
                <a:t>Jan </a:t>
              </a:r>
            </a:p>
            <a:p>
              <a:pPr marL="0" indent="0" defTabSz="1146175">
                <a:spcAft>
                  <a:spcPts val="600"/>
                </a:spcAft>
                <a:defRPr/>
              </a:pPr>
              <a:r>
                <a:rPr lang="en-GB" altLang="en-US" sz="1300" dirty="0">
                  <a:solidFill>
                    <a:schemeClr val="tx1">
                      <a:lumMod val="75000"/>
                    </a:schemeClr>
                  </a:solidFill>
                  <a:latin typeface="Futura Medium"/>
                </a:rPr>
                <a:t>SSAGS2 OSD     </a:t>
              </a:r>
              <a:r>
                <a:rPr lang="en-GB" altLang="en-US" sz="1300" dirty="0">
                  <a:latin typeface="Futura Medium"/>
                </a:rPr>
                <a:t>Mar </a:t>
              </a:r>
            </a:p>
            <a:p>
              <a:pPr marL="0" indent="0" defTabSz="1146175">
                <a:spcAft>
                  <a:spcPts val="600"/>
                </a:spcAft>
                <a:defRPr/>
              </a:pPr>
              <a:r>
                <a:rPr lang="en-US" altLang="en-US" sz="1300" dirty="0">
                  <a:solidFill>
                    <a:schemeClr val="tx1">
                      <a:lumMod val="75000"/>
                    </a:schemeClr>
                  </a:solidFill>
                  <a:latin typeface="Futura Medium"/>
                </a:rPr>
                <a:t>JK Spud              Mar</a:t>
              </a:r>
              <a:endParaRPr lang="en-US" altLang="en-US" sz="1300" dirty="0">
                <a:latin typeface="Futura Medium"/>
              </a:endParaRPr>
            </a:p>
            <a:p>
              <a:pPr marL="0" lvl="0" indent="0" defTabSz="1146175">
                <a:spcAft>
                  <a:spcPts val="600"/>
                </a:spcAft>
                <a:defRPr/>
              </a:pPr>
              <a:r>
                <a:rPr lang="en-GB" altLang="en-US" sz="1300" dirty="0">
                  <a:solidFill>
                    <a:schemeClr val="tx1">
                      <a:lumMod val="75000"/>
                    </a:schemeClr>
                  </a:solidFill>
                  <a:latin typeface="Futura Medium"/>
                </a:rPr>
                <a:t>EA FOD </a:t>
              </a:r>
              <a:r>
                <a:rPr lang="en-GB" altLang="en-US" sz="1300" dirty="0" err="1">
                  <a:solidFill>
                    <a:schemeClr val="tx1">
                      <a:lumMod val="75000"/>
                    </a:schemeClr>
                  </a:solidFill>
                  <a:latin typeface="Futura Medium"/>
                </a:rPr>
                <a:t>hookup</a:t>
              </a:r>
              <a:r>
                <a:rPr lang="en-GB" altLang="en-US" sz="1300" dirty="0">
                  <a:solidFill>
                    <a:schemeClr val="tx1">
                      <a:lumMod val="75000"/>
                    </a:schemeClr>
                  </a:solidFill>
                  <a:latin typeface="Futura Medium"/>
                </a:rPr>
                <a:t>  </a:t>
              </a:r>
              <a:r>
                <a:rPr lang="en-GB" altLang="en-US" sz="1300" dirty="0">
                  <a:latin typeface="Futura Medium"/>
                </a:rPr>
                <a:t>Aug </a:t>
              </a:r>
            </a:p>
            <a:p>
              <a:pPr marL="0" indent="0" defTabSz="1146175">
                <a:spcAft>
                  <a:spcPts val="600"/>
                </a:spcAft>
                <a:defRPr/>
              </a:pPr>
              <a:endParaRPr lang="en-US" altLang="en-US" sz="1400" dirty="0">
                <a:solidFill>
                  <a:srgbClr val="595959"/>
                </a:solidFill>
                <a:latin typeface="Futura Medium"/>
              </a:endParaRPr>
            </a:p>
            <a:p>
              <a:pPr marL="0" indent="0" defTabSz="1146175">
                <a:spcAft>
                  <a:spcPts val="600"/>
                </a:spcAft>
                <a:defRPr/>
              </a:pPr>
              <a:r>
                <a:rPr lang="en-GB" altLang="en-US" sz="1300" dirty="0">
                  <a:solidFill>
                    <a:schemeClr val="tx1">
                      <a:lumMod val="75000"/>
                    </a:schemeClr>
                  </a:solidFill>
                  <a:latin typeface="Futura Medium"/>
                </a:rPr>
                <a:t>   </a:t>
              </a:r>
            </a:p>
            <a:p>
              <a:pPr marL="0" lvl="0" indent="0" defTabSz="1146175">
                <a:spcAft>
                  <a:spcPts val="600"/>
                </a:spcAft>
                <a:defRPr/>
              </a:pPr>
              <a:br>
                <a:rPr lang="en-US" altLang="en-US" sz="1300" dirty="0">
                  <a:solidFill>
                    <a:schemeClr val="tx1">
                      <a:lumMod val="75000"/>
                    </a:schemeClr>
                  </a:solidFill>
                  <a:latin typeface="Futura Medium"/>
                </a:rPr>
              </a:br>
              <a:endParaRPr lang="en-GB" altLang="en-US" sz="1300" dirty="0">
                <a:solidFill>
                  <a:schemeClr val="tx1">
                    <a:lumMod val="75000"/>
                  </a:schemeClr>
                </a:solidFill>
                <a:latin typeface="Futura Medium"/>
              </a:endParaRPr>
            </a:p>
          </p:txBody>
        </p:sp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D2B367CA-00CC-4763-A0E1-19D73A4C26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/>
            <a:srcRect/>
            <a:stretch/>
          </p:blipFill>
          <p:spPr>
            <a:xfrm>
              <a:off x="9223315" y="1798397"/>
              <a:ext cx="622315" cy="618679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8678453-4A12-4B87-8C2E-8A8E603E2CC8}"/>
              </a:ext>
            </a:extLst>
          </p:cNvPr>
          <p:cNvGrpSpPr/>
          <p:nvPr/>
        </p:nvGrpSpPr>
        <p:grpSpPr>
          <a:xfrm>
            <a:off x="180284" y="5834854"/>
            <a:ext cx="11833983" cy="282030"/>
            <a:chOff x="417729" y="6338299"/>
            <a:chExt cx="11319160" cy="344466"/>
          </a:xfrm>
          <a:solidFill>
            <a:schemeClr val="accent4"/>
          </a:solidFill>
        </p:grpSpPr>
        <p:sp>
          <p:nvSpPr>
            <p:cNvPr id="29" name="Arrow: Pentagon 28">
              <a:extLst>
                <a:ext uri="{FF2B5EF4-FFF2-40B4-BE49-F238E27FC236}">
                  <a16:creationId xmlns:a16="http://schemas.microsoft.com/office/drawing/2014/main" id="{58BE842C-194A-40E4-812E-445F4A57BE83}"/>
                </a:ext>
              </a:extLst>
            </p:cNvPr>
            <p:cNvSpPr/>
            <p:nvPr/>
          </p:nvSpPr>
          <p:spPr>
            <a:xfrm>
              <a:off x="419622" y="6338299"/>
              <a:ext cx="11317267" cy="344466"/>
            </a:xfrm>
            <a:prstGeom prst="homePlate">
              <a:avLst/>
            </a:prstGeom>
            <a:grp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0" name="Title 1">
              <a:extLst>
                <a:ext uri="{FF2B5EF4-FFF2-40B4-BE49-F238E27FC236}">
                  <a16:creationId xmlns:a16="http://schemas.microsoft.com/office/drawing/2014/main" id="{9B8D813B-F284-434B-91B8-E94846AAC53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17729" y="6378056"/>
              <a:ext cx="11143852" cy="288100"/>
            </a:xfrm>
            <a:prstGeom prst="rect">
              <a:avLst/>
            </a:prstGeom>
            <a:grpFill/>
            <a:ln w="9525" algn="ctr">
              <a:solidFill>
                <a:schemeClr val="accent4"/>
              </a:solidFill>
              <a:miter lim="800000"/>
              <a:headEnd/>
              <a:tailEnd/>
            </a:ln>
          </p:spPr>
          <p:txBody>
            <a:bodyPr vert="horz" wrap="square" lIns="0" tIns="0" rIns="0" bIns="0" numCol="1" anchor="ctr" anchorCtr="0" compatLnSpc="1">
              <a:prstTxWarp prst="textNoShape">
                <a:avLst/>
              </a:prstTxWarp>
            </a:bodyPr>
            <a:lstStyle>
              <a:lvl1pPr algn="l" defTabSz="121917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lang="en-US" sz="2400" b="1" kern="1200" cap="none" baseline="0" noProof="0" dirty="0" smtClean="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974" i="1" dirty="0">
                  <a:solidFill>
                    <a:schemeClr val="bg1"/>
                  </a:solidFill>
                  <a:latin typeface="Futura Medium"/>
                  <a:cs typeface="Arial" panose="020B0604020202020204" pitchFamily="34" charset="0"/>
                </a:rPr>
                <a:t>People &amp; Organizational Effectiveness</a:t>
              </a:r>
            </a:p>
          </p:txBody>
        </p:sp>
      </p:grpSp>
      <p:sp>
        <p:nvSpPr>
          <p:cNvPr id="31" name="AutoShape 3 rename 5">
            <a:extLst>
              <a:ext uri="{FF2B5EF4-FFF2-40B4-BE49-F238E27FC236}">
                <a16:creationId xmlns:a16="http://schemas.microsoft.com/office/drawing/2014/main" id="{A9351EF1-8F46-42FE-8CDA-E6170CF0E5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567" y="6112778"/>
            <a:ext cx="11832004" cy="517508"/>
          </a:xfrm>
          <a:prstGeom prst="foldedCorner">
            <a:avLst>
              <a:gd name="adj" fmla="val 31601"/>
            </a:avLst>
          </a:prstGeom>
          <a:solidFill>
            <a:srgbClr val="D9D9D9">
              <a:alpha val="0"/>
            </a:srgbClr>
          </a:solidFill>
          <a:ln w="22225">
            <a:solidFill>
              <a:schemeClr val="accent4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5720" tIns="320040" rIns="0" anchor="t"/>
          <a:lstStyle>
            <a:lvl1pPr marL="234950" indent="-234950">
              <a:defRPr>
                <a:solidFill>
                  <a:schemeClr val="tx1"/>
                </a:solidFill>
                <a:latin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lvl="0" indent="0" algn="ctr" defTabSz="914400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</a:pPr>
            <a:endParaRPr lang="en-GB" altLang="en-US" sz="1100" dirty="0">
              <a:solidFill>
                <a:srgbClr val="595959"/>
              </a:solidFill>
              <a:latin typeface="Futura Medium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5B68A9-AF62-43CA-B9F4-97454F24D2BE}"/>
              </a:ext>
            </a:extLst>
          </p:cNvPr>
          <p:cNvSpPr/>
          <p:nvPr/>
        </p:nvSpPr>
        <p:spPr>
          <a:xfrm>
            <a:off x="2523229" y="6129859"/>
            <a:ext cx="4195379" cy="502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01613" indent="-201613" defTabSz="357708">
              <a:spcAft>
                <a:spcPts val="200"/>
              </a:spcAft>
              <a:buSzPct val="85000"/>
              <a:buFont typeface="Wingdings" panose="05000000000000000000" pitchFamily="2" charset="2"/>
              <a:buChar char=""/>
            </a:pPr>
            <a:r>
              <a:rPr lang="en-CA" sz="1200" dirty="0"/>
              <a:t>Employee Engagement at TQ, Deepen People Development</a:t>
            </a:r>
          </a:p>
          <a:p>
            <a:pPr marL="201613" indent="-201613" defTabSz="357708">
              <a:spcAft>
                <a:spcPts val="200"/>
              </a:spcAft>
              <a:buSzPct val="85000"/>
              <a:buFont typeface="Wingdings" panose="05000000000000000000" pitchFamily="2" charset="2"/>
              <a:buChar char=""/>
            </a:pPr>
            <a:r>
              <a:rPr lang="en-CA" sz="1200" dirty="0"/>
              <a:t>Implement OER Gamechangers (incl. AMS)</a:t>
            </a:r>
            <a:endParaRPr lang="en-CA" sz="1200" dirty="0">
              <a:solidFill>
                <a:srgbClr val="FF0000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2C55F41-FDA0-4874-886F-619B65253877}"/>
              </a:ext>
            </a:extLst>
          </p:cNvPr>
          <p:cNvSpPr/>
          <p:nvPr/>
        </p:nvSpPr>
        <p:spPr>
          <a:xfrm>
            <a:off x="8913181" y="-8878"/>
            <a:ext cx="3278819" cy="253916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algn="ctr"/>
            <a:r>
              <a:rPr lang="en-US" sz="1050" b="1" i="1" dirty="0">
                <a:solidFill>
                  <a:schemeClr val="bg1"/>
                </a:solidFill>
                <a:cs typeface="Arial" panose="020B0604020202020204" pitchFamily="34" charset="0"/>
              </a:rPr>
              <a:t>Integrated delivery, Safely, responsibly and profitably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31ECDB4-0D82-46AB-93C5-66BDFEF1B91D}"/>
              </a:ext>
            </a:extLst>
          </p:cNvPr>
          <p:cNvSpPr/>
          <p:nvPr/>
        </p:nvSpPr>
        <p:spPr>
          <a:xfrm>
            <a:off x="76200" y="6070134"/>
            <a:ext cx="3094126" cy="487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01613" indent="-201613" defTabSz="357708">
              <a:spcAft>
                <a:spcPts val="200"/>
              </a:spcAft>
              <a:buSzPct val="85000"/>
              <a:buFont typeface="Wingdings" panose="05000000000000000000" pitchFamily="2" charset="2"/>
              <a:buChar char=""/>
            </a:pPr>
            <a:r>
              <a:rPr lang="en-CA" sz="1200" dirty="0"/>
              <a:t>Improved Office Environment  </a:t>
            </a:r>
          </a:p>
          <a:p>
            <a:pPr marL="201613" indent="-201613" defTabSz="357708">
              <a:spcAft>
                <a:spcPts val="200"/>
              </a:spcAft>
              <a:buSzPct val="85000"/>
              <a:buFont typeface="Wingdings" panose="05000000000000000000" pitchFamily="2" charset="2"/>
              <a:buChar char=""/>
            </a:pPr>
            <a:r>
              <a:rPr lang="en-CA" sz="1200" dirty="0"/>
              <a:t>Improved Field Logistics Bases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6F87727-C224-486C-AD55-2A659384CB6C}"/>
              </a:ext>
            </a:extLst>
          </p:cNvPr>
          <p:cNvSpPr/>
          <p:nvPr/>
        </p:nvSpPr>
        <p:spPr>
          <a:xfrm>
            <a:off x="6718608" y="6114686"/>
            <a:ext cx="5182502" cy="487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01613" indent="-201613" defTabSz="357708">
              <a:spcAft>
                <a:spcPts val="200"/>
              </a:spcAft>
              <a:buSzPct val="85000"/>
              <a:buFont typeface="Wingdings" panose="05000000000000000000" pitchFamily="2" charset="2"/>
              <a:buChar char=""/>
            </a:pPr>
            <a:r>
              <a:rPr lang="en-CA" sz="1200" dirty="0"/>
              <a:t>Safety leadership “Engaging differently”/ Embed Performance Leadership</a:t>
            </a:r>
          </a:p>
          <a:p>
            <a:pPr marL="201613" indent="-201613" defTabSz="357708">
              <a:spcAft>
                <a:spcPts val="200"/>
              </a:spcAft>
              <a:buSzPct val="85000"/>
              <a:buFont typeface="Wingdings" panose="05000000000000000000" pitchFamily="2" charset="2"/>
              <a:buChar char=""/>
            </a:pPr>
            <a:r>
              <a:rPr lang="en-CA" sz="1200" dirty="0"/>
              <a:t>Team Leadership</a:t>
            </a:r>
          </a:p>
        </p:txBody>
      </p:sp>
    </p:spTree>
    <p:extLst>
      <p:ext uri="{BB962C8B-B14F-4D97-AF65-F5344CB8AC3E}">
        <p14:creationId xmlns:p14="http://schemas.microsoft.com/office/powerpoint/2010/main" val="1836361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Shell WizKit V3_Template_4by3_06July2016">
  <a:themeElements>
    <a:clrScheme name="Shell Colour Palette">
      <a:dk1>
        <a:srgbClr val="595959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Shell Theme Fonts">
      <a:majorFont>
        <a:latin typeface="Futura Bold"/>
        <a:ea typeface=""/>
        <a:cs typeface=""/>
      </a:majorFont>
      <a:minorFont>
        <a:latin typeface="Futura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 algn="ctr">
          <a:noFill/>
          <a:miter lim="800000"/>
          <a:headEnd/>
          <a:tailEnd/>
        </a:ln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 marL="201613" indent="-201613" defTabSz="357708">
          <a:lnSpc>
            <a:spcPct val="140000"/>
          </a:lnSpc>
          <a:buClr>
            <a:schemeClr val="accent2"/>
          </a:buClr>
          <a:buSzPct val="85000"/>
          <a:buFont typeface="Wingdings" panose="05000000000000000000" pitchFamily="2" charset="2"/>
          <a:buChar char=""/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hell Template - Presentation Mode New v33.potx" id="{657A983B-3BF7-4CDF-9F8D-C341850A1E6B}" vid="{92CB91EA-BB9F-439C-8000-8296E719B80B}"/>
    </a:ext>
  </a:extLst>
</a:theme>
</file>

<file path=ppt/theme/theme2.xml><?xml version="1.0" encoding="utf-8"?>
<a:theme xmlns:a="http://schemas.openxmlformats.org/drawingml/2006/main" name="3_Shell WizKit V3_Template_Widescreen_06July2016">
  <a:themeElements>
    <a:clrScheme name="Shell Colour Palette">
      <a:dk1>
        <a:srgbClr val="595959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Shell Theme Fonts">
      <a:majorFont>
        <a:latin typeface="Futura Bold"/>
        <a:ea typeface=""/>
        <a:cs typeface=""/>
      </a:majorFont>
      <a:minorFont>
        <a:latin typeface="Futura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 algn="ctr">
          <a:noFill/>
          <a:miter lim="800000"/>
          <a:headEnd/>
          <a:tailEnd/>
        </a:ln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 marL="201613" indent="-201613" defTabSz="357708">
          <a:lnSpc>
            <a:spcPct val="140000"/>
          </a:lnSpc>
          <a:buClr>
            <a:schemeClr val="accent2"/>
          </a:buClr>
          <a:buSzPct val="85000"/>
          <a:buFont typeface="Wingdings" panose="05000000000000000000" pitchFamily="2" charset="2"/>
          <a:buChar char=""/>
          <a:defRPr sz="1600" dirty="0" err="1" smtClean="0">
            <a:solidFill>
              <a:srgbClr val="595959"/>
            </a:solidFill>
          </a:defRPr>
        </a:defPPr>
      </a:lstStyle>
    </a:txDef>
  </a:objectDefaults>
  <a:extraClrSchemeLst/>
  <a:custClrLst>
    <a:custClr name="Shell-yellow">
      <a:srgbClr val="FBCE07"/>
    </a:custClr>
    <a:custClr name="Shell-yellow-60%">
      <a:srgbClr val="FDE26A"/>
    </a:custClr>
    <a:custClr name="Shell-yellow-40%">
      <a:srgbClr val="FDEB9C"/>
    </a:custClr>
    <a:custClr name="Shell-yellow-20%">
      <a:srgbClr val="FEF5CD"/>
    </a:custClr>
    <a:custClr name="Shell-yellow-20%">
      <a:srgbClr val="FEF5CD"/>
    </a:custClr>
    <a:custClr name="Shell-red">
      <a:srgbClr val="DD1D21"/>
    </a:custClr>
    <a:custClr name="Shell-red-60%">
      <a:srgbClr val="EB777A"/>
    </a:custClr>
    <a:custClr name="Shell-red-40%">
      <a:srgbClr val="F1A5A6"/>
    </a:custClr>
    <a:custClr name="Shell-red-20%">
      <a:srgbClr val="F8D2D3"/>
    </a:custClr>
    <a:custClr name="Shell-white">
      <a:srgbClr val="FFFFFF"/>
    </a:custClr>
    <a:custClr name="Shell-black">
      <a:srgbClr val="000000"/>
    </a:custClr>
    <a:custClr name="Shell-very dark grey">
      <a:srgbClr val="404040"/>
    </a:custClr>
    <a:custClr name="Shell-dark grey">
      <a:srgbClr val="595959"/>
    </a:custClr>
    <a:custClr name="Shell-mid grey">
      <a:srgbClr val="7F7F7F"/>
    </a:custClr>
    <a:custClr name="Shell-light grey">
      <a:srgbClr val="A6A6A6"/>
    </a:custClr>
    <a:custClr name="Shell-pale grey">
      <a:srgbClr val="D9D9D9"/>
    </a:custClr>
    <a:custClr name="Shell-very pale grey">
      <a:srgbClr val="F7F7F7"/>
    </a:custClr>
    <a:custClr name="Shell-dark blue">
      <a:srgbClr val="003C88"/>
    </a:custClr>
    <a:custClr name="Shell-dark blue-60%">
      <a:srgbClr val="668AB8"/>
    </a:custClr>
    <a:custClr name="Shell-dark blue-40%">
      <a:srgbClr val="99B1CF"/>
    </a:custClr>
    <a:custClr name="Shell-dark blue-20%">
      <a:srgbClr val="CCD8E7"/>
    </a:custClr>
    <a:custClr name="Shell-mid blue">
      <a:srgbClr val="009EB4"/>
    </a:custClr>
    <a:custClr name="Shell-mid blue-60%">
      <a:srgbClr val="66C5D2"/>
    </a:custClr>
    <a:custClr name="Shell-mid blue-40%">
      <a:srgbClr val="99D8E1"/>
    </a:custClr>
    <a:custClr name="Shell-mid blue-20%">
      <a:srgbClr val="CCECF0"/>
    </a:custClr>
    <a:custClr name="Shell-light blue">
      <a:srgbClr val="89CFDC"/>
    </a:custClr>
    <a:custClr name="Shell-light blue-60%">
      <a:srgbClr val="B8E2EA"/>
    </a:custClr>
    <a:custClr name="Shell-light blue-40%">
      <a:srgbClr val="D0ECF1"/>
    </a:custClr>
    <a:custClr name="Shell-light blue-20%">
      <a:srgbClr val="E7F5F8"/>
    </a:custClr>
    <a:custClr name="Shell-light green">
      <a:srgbClr val="BED50F"/>
    </a:custClr>
    <a:custClr name="Shell-light green-60%">
      <a:srgbClr val="D8E66F"/>
    </a:custClr>
    <a:custClr name="Shell-light green-40%">
      <a:srgbClr val="E5EE9F"/>
    </a:custClr>
    <a:custClr name="Shell-light green-20%">
      <a:srgbClr val="F2F7CF"/>
    </a:custClr>
    <a:custClr name="Shell-dark green">
      <a:srgbClr val="008443"/>
    </a:custClr>
    <a:custClr name="Shell-dark green-60%">
      <a:srgbClr val="66B58E"/>
    </a:custClr>
    <a:custClr name="Shell-dark green-40%">
      <a:srgbClr val="99CEB4"/>
    </a:custClr>
    <a:custClr name="Shell-dark green-20%">
      <a:srgbClr val="CCE6D9"/>
    </a:custClr>
    <a:custClr name="Shell-purple">
      <a:srgbClr val="641964"/>
    </a:custClr>
    <a:custClr name="Shell-purple-60%">
      <a:srgbClr val="A275A2"/>
    </a:custClr>
    <a:custClr name="Shell-purple-40%">
      <a:srgbClr val="C1A3C1"/>
    </a:custClr>
    <a:custClr name="Shell-purple-20%">
      <a:srgbClr val="E0D1E0"/>
    </a:custClr>
    <a:custClr name="Shell-lilac">
      <a:srgbClr val="BA95BE"/>
    </a:custClr>
    <a:custClr name="Shell-lilac-60%">
      <a:srgbClr val="D6BFD8"/>
    </a:custClr>
    <a:custClr name="Shell-lilac-40%">
      <a:srgbClr val="E3D5E5"/>
    </a:custClr>
    <a:custClr name="Shell-orange">
      <a:srgbClr val="EB8705"/>
    </a:custClr>
    <a:custClr name="Shell-orange-60%">
      <a:srgbClr val="F3B769"/>
    </a:custClr>
    <a:custClr name="Shell-orange-40%">
      <a:srgbClr val="F7CF9B"/>
    </a:custClr>
    <a:custClr name="Shell-brown">
      <a:srgbClr val="743410"/>
    </a:custClr>
    <a:custClr name="Shell-brown-60%">
      <a:srgbClr val="AC8570"/>
    </a:custClr>
    <a:custClr name="Shell-brown-40%">
      <a:srgbClr val="C7AE9F"/>
    </a:custClr>
    <a:custClr name="Shell-sand">
      <a:srgbClr val="FFEAC2"/>
    </a:custClr>
  </a:custClrLst>
  <a:extLst>
    <a:ext uri="{05A4C25C-085E-4340-85A3-A5531E510DB2}">
      <thm15:themeFamily xmlns:thm15="http://schemas.microsoft.com/office/thememl/2012/main" name="Shell Template - Widescreen - V33.potx" id="{DCB8EBDD-AD61-4D12-B9D8-0A71DB1F1C72}" vid="{6D69188D-DD7E-4D0E-8AB8-46CCC4C7C1FE}"/>
    </a:ext>
  </a:extLst>
</a:theme>
</file>

<file path=ppt/theme/theme3.xml><?xml version="1.0" encoding="utf-8"?>
<a:theme xmlns:a="http://schemas.openxmlformats.org/drawingml/2006/main" name="Office Theme">
  <a:themeElements>
    <a:clrScheme name="Shell Colour Palette">
      <a:dk1>
        <a:srgbClr val="595959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Shell Colour Palette">
      <a:dk1>
        <a:srgbClr val="595959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Microsoft.Office.RecordsManagement.PolicyFeatures.ExpirationEventReceiver</Name>
    <Synchronization>Synchronous</Synchronization>
    <Type>10001</Type>
    <SequenceNumber>101</SequenceNumber>
    <Url/>
    <Assembly>Microsoft.Office.Policy, Version=15.0.0.0,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10002</Type>
    <SequenceNumber>102</SequenceNumber>
    <Url/>
    <Assembly>Microsoft.Office.Policy, Version=15.0.0.0,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10004</Type>
    <SequenceNumber>103</SequenceNumber>
    <Url/>
    <Assembly>Microsoft.Office.Policy, Version=15.0.0.0,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10006</Type>
    <SequenceNumber>104</SequenceNumber>
    <Url/>
    <Assembly>Microsoft.Office.Policy, Version=15.0.0.0,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10009</Type>
    <SequenceNumber>105</SequenceNumber>
    <Url/>
    <Assembly>Microsoft.Office.Policy, Version=15.0.0.0, Culture=neutral, PublicKeyToken=71e9bce111e9429c</Assembly>
    <Class>Microsoft.Office.RecordsManagement.Internal.UpdateExpireDate</Class>
    <Data/>
    <Filter/>
  </Receiver>
</spe:Receiver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Shell Email" ma:contentTypeID="0x0101006F0A470EEB1140E7AA14F4CE8A50B54C0001CB1477F4DD432AA86DD56CC3887AF4008CD1F6CD3F804F62A513C268B318C7A3008FB5227231E8E14BA5DB165CBF8450C1" ma:contentTypeVersion="35" ma:contentTypeDescription="Shell Email Content Type" ma:contentTypeScope="" ma:versionID="4bcd8cb159b184e444f9761753c10377">
  <xsd:schema xmlns:xsd="http://www.w3.org/2001/XMLSchema" xmlns:xs="http://www.w3.org/2001/XMLSchema" xmlns:p="http://schemas.microsoft.com/office/2006/metadata/properties" xmlns:ns1="http://schemas.microsoft.com/sharepoint/v3" xmlns:ns2="44a17b58-feae-4101-b634-e656d384e36f" xmlns:ns4="http://schemas.microsoft.com/sharepoint/v4" targetNamespace="http://schemas.microsoft.com/office/2006/metadata/properties" ma:root="true" ma:fieldsID="2a18b9ddf1b46bd2435d70015a75a5f4" ns1:_="" ns2:_="" ns4:_="">
    <xsd:import namespace="http://schemas.microsoft.com/sharepoint/v3"/>
    <xsd:import namespace="44a17b58-feae-4101-b634-e656d384e36f"/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_dlc_DocIdUrl" minOccurs="0"/>
                <xsd:element ref="ns1:Shell_x0020_SharePoint_x0020_SAEF_x0020_SecurityClassificationTaxHTField0" minOccurs="0"/>
                <xsd:element ref="ns1:Shell_x0020_SharePoint_x0020_SAEF_x0020_ExportControlClassificationTaxHTField0" minOccurs="0"/>
                <xsd:element ref="ns1:Shell_x0020_SharePoint_x0020_SAEF_x0020_DocumentStatusTaxHTField0" minOccurs="0"/>
                <xsd:element ref="ns1:Shell_x0020_SharePoint_x0020_SAEF_x0020_DocumentTypeTaxHTField0" minOccurs="0"/>
                <xsd:element ref="ns1:Shell_x0020_SharePoint_x0020_SAEF_x0020_Owner" minOccurs="0"/>
                <xsd:element ref="ns1:Shell_x0020_SharePoint_x0020_SAEF_x0020_BusinessTaxHTField0" minOccurs="0"/>
                <xsd:element ref="ns1:Shell_x0020_SharePoint_x0020_SAEF_x0020_BusinessUnitRegionTaxHTField0" minOccurs="0"/>
                <xsd:element ref="ns1:Shell_x0020_SharePoint_x0020_SAEF_x0020_GlobalFunctionTaxHTField0" minOccurs="0"/>
                <xsd:element ref="ns1:Shell_x0020_SharePoint_x0020_SAEF_x0020_BusinessProcessTaxHTField0" minOccurs="0"/>
                <xsd:element ref="ns1:Shell_x0020_SharePoint_x0020_SAEF_x0020_LegalEntityTaxHTField0" minOccurs="0"/>
                <xsd:element ref="ns1:Shell_x0020_SharePoint_x0020_SAEF_x0020_WorkgroupIDTaxHTField0" minOccurs="0"/>
                <xsd:element ref="ns1:Shell_x0020_SharePoint_x0020_SAEF_x0020_SiteCollectionName"/>
                <xsd:element ref="ns1:Shell_x0020_SharePoint_x0020_SAEF_x0020_SiteOwner"/>
                <xsd:element ref="ns1:Shell_x0020_SharePoint_x0020_SAEF_x0020_LanguageTaxHTField0" minOccurs="0"/>
                <xsd:element ref="ns1:Shell_x0020_SharePoint_x0020_SAEF_x0020_CountryOfJurisdictionTaxHTField0" minOccurs="0"/>
                <xsd:element ref="ns1:Shell_x0020_SharePoint_x0020_SAEF_x0020_Collection"/>
                <xsd:element ref="ns1:Shell_x0020_SharePoint_x0020_SAEF_x0020_KeepFileLocal"/>
                <xsd:element ref="ns1:Shell_x0020_SharePoint_x0020_SAEF_x0020_AssetIdentifier" minOccurs="0"/>
                <xsd:element ref="ns2:_dlc_DocId" minOccurs="0"/>
                <xsd:element ref="ns2:_dlc_DocIdPersistId" minOccurs="0"/>
                <xsd:element ref="ns1:Shell_x0020_SharePoint_x0020_SAEF_x0020_FilePlanRecordType" minOccurs="0"/>
                <xsd:element ref="ns1:Shell_x0020_SharePoint_x0020_SAEF_x0020_RecordStatus" minOccurs="0"/>
                <xsd:element ref="ns1:Shell_x0020_SharePoint_x0020_SAEF_x0020_Declarer" minOccurs="0"/>
                <xsd:element ref="ns1:Shell_x0020_SharePoint_x0020_SAEF_x0020_IsRecord" minOccurs="0"/>
                <xsd:element ref="ns1:Shell_x0020_SharePoint_x0020_SAEF_x0020_TRIMRecordNumber" minOccurs="0"/>
                <xsd:element ref="ns1:Shell_x0020_SharePoint_x0020_SAEF_x0020_EmailFromAddress" minOccurs="0"/>
                <xsd:element ref="ns1:Shell_x0020_SharePoint_x0020_SAEF_x0020_EmailFrom" minOccurs="0"/>
                <xsd:element ref="ns1:Shell_x0020_SharePoint_x0020_SAEF_x0020_EmailToAddress" minOccurs="0"/>
                <xsd:element ref="ns1:Shell_x0020_SharePoint_x0020_SAEF_x0020_EmailTo" minOccurs="0"/>
                <xsd:element ref="ns1:Shell_x0020_SharePoint_x0020_SAEF_x0020_EmailSubject" minOccurs="0"/>
                <xsd:element ref="ns1:Shell_x0020_SharePoint_x0020_SAEF_x0020_EmailSentUTC" minOccurs="0"/>
                <xsd:element ref="ns1:Shell_x0020_SharePoint_x0020_SAEF_x0020_EmailReceivedUTC" minOccurs="0"/>
                <xsd:element ref="ns1:Shell_x0020_SharePoint_x0020_SAEF_x0020_EmailCategories" minOccurs="0"/>
                <xsd:element ref="ns1:Shell_x0020_SharePoint_x0020_SAEF_x0020_EmailConversation" minOccurs="0"/>
                <xsd:element ref="ns1:Shell_x0020_SharePoint_x0020_SAEF_x0020_EmailCcAddress" minOccurs="0"/>
                <xsd:element ref="ns1:Shell_x0020_SharePoint_x0020_SAEF_x0020_EmailCC" minOccurs="0"/>
                <xsd:element ref="ns1:Shell_x0020_SharePoint_x0020_SAEF_x0020_EmailAttachment" minOccurs="0"/>
                <xsd:element ref="ns1:_dlc_Exempt" minOccurs="0"/>
                <xsd:element ref="ns1:_dlc_ExpireDateSaved" minOccurs="0"/>
                <xsd:element ref="ns1:_dlc_ExpireDate" minOccurs="0"/>
                <xsd:element ref="ns2:TaxCatchAll" minOccurs="0"/>
                <xsd:element ref="ns2:TaxCatchAllLabel" minOccurs="0"/>
                <xsd:element ref="ns4:IconOverla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Shell_x0020_SharePoint_x0020_SAEF_x0020_SecurityClassificationTaxHTField0" ma:index="3" ma:taxonomy="true" ma:internalName="Shell_x0020_SharePoint_x0020_SAEF_x0020_SecurityClassificationTaxHTField0" ma:taxonomyFieldName="Shell_x0020_SharePoint_x0020_SAEF_x0020_SecurityClassification" ma:displayName="Security Classification" ma:default="8;#Restricted|21aa7f98-4035-4019-a764-107acb7269af" ma:fieldId="{2ce2f798-4e95-48f9-a317-73f854109466}" ma:sspId="e3aebf70-341c-4d91-bdd3-aba9df361687" ma:termSetId="daf890f0-167e-4ee2-a9fd-a81536ed816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ExportControlClassificationTaxHTField0" ma:index="5" ma:taxonomy="true" ma:internalName="Shell_x0020_SharePoint_x0020_SAEF_x0020_ExportControlClassificationTaxHTField0" ma:taxonomyFieldName="Shell_x0020_SharePoint_x0020_SAEF_x0020_ExportControlClassification" ma:displayName="Export Control" ma:default="9;#US content - Non Controlled (EAR99)|28f925a0-3150-42d2-9202-9af8bad33ffa" ma:fieldId="{334f96ae-8e6f-4bca-bd92-9698e8369ad6}" ma:sspId="e3aebf70-341c-4d91-bdd3-aba9df361687" ma:termSetId="0a37200c-155d-4bd2-8a71-6ee4023d1aa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DocumentStatusTaxHTField0" ma:index="7" ma:taxonomy="true" ma:internalName="Shell_x0020_SharePoint_x0020_SAEF_x0020_DocumentStatusTaxHTField0" ma:taxonomyFieldName="Shell_x0020_SharePoint_x0020_SAEF_x0020_DocumentStatus" ma:displayName="Document Status" ma:default="11;#Draft|1c86f377-7d91-4c95-bd5b-c18c83fe0aa5" ma:fieldId="{627a77c6-2170-43dd-a0ef-eb6a3870ea75}" ma:sspId="e3aebf70-341c-4d91-bdd3-aba9df361687" ma:termSetId="935aba77-d2cb-414d-bb70-87b73a0515d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DocumentTypeTaxHTField0" ma:index="9" ma:taxonomy="true" ma:internalName="Shell_x0020_SharePoint_x0020_SAEF_x0020_DocumentTypeTaxHTField0" ma:taxonomyFieldName="Shell_x0020_SharePoint_x0020_SAEF_x0020_DocumentType" ma:displayName="Document Type" ma:default="" ma:fieldId="{566fdc14-b4fa-46ee-a88e-e2aac7ad2eac}" ma:sspId="e3aebf70-341c-4d91-bdd3-aba9df361687" ma:termSetId="c44bbaaa-530b-481e-814c-1a89fe9de40e" ma:anchorId="352dd3f6-c8ee-4c48-93af-e62c944275c3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Owner" ma:index="12" nillable="true" ma:displayName="Owner" ma:internalName="Shell_x0020_SharePoint_x0020_SAEF_x0020_Owner">
      <xsd:simpleType>
        <xsd:restriction base="dms:Text"/>
      </xsd:simpleType>
    </xsd:element>
    <xsd:element name="Shell_x0020_SharePoint_x0020_SAEF_x0020_BusinessTaxHTField0" ma:index="13" ma:taxonomy="true" ma:internalName="Shell_x0020_SharePoint_x0020_SAEF_x0020_BusinessTaxHTField0" ma:taxonomyFieldName="Shell_x0020_SharePoint_x0020_SAEF_x0020_Business" ma:displayName="Business" ma:default="1;#Upstream Americas|f84094d2-b988-4b08-ac9c-4576a04889a5" ma:fieldId="{0d7acb72-5c17-4ee6-b184-d60d15597f6a}" ma:sspId="e3aebf70-341c-4d91-bdd3-aba9df361687" ma:termSetId="f928660f-a52c-4d0d-a7a1-af45e8e16dc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BusinessUnitRegionTaxHTField0" ma:index="15" ma:taxonomy="true" ma:internalName="Shell_x0020_SharePoint_x0020_SAEF_x0020_BusinessUnitRegionTaxHTField0" ma:taxonomyFieldName="Shell_x0020_SharePoint_x0020_SAEF_x0020_BusinessUnitRegion" ma:displayName="Business Unit/Region" ma:default="2;#Safety, Environment &amp; SD|550d3980-46b0-4d7c-b584-94af22bba1ad" ma:fieldId="{98984985-015b-4079-8918-b5a01b45e4b3}" ma:sspId="e3aebf70-341c-4d91-bdd3-aba9df361687" ma:termSetId="f928660f-a52c-4d0d-a7a1-af45e8e16dc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GlobalFunctionTaxHTField0" ma:index="17" ma:taxonomy="true" ma:internalName="Shell_x0020_SharePoint_x0020_SAEF_x0020_GlobalFunctionTaxHTField0" ma:taxonomyFieldName="Shell_x0020_SharePoint_x0020_SAEF_x0020_GlobalFunction" ma:displayName="Business Function" ma:default="3;#Not Applicable|ddce64fb-3cb8-4cd9-8e3d-0fe554247fd1" ma:fieldId="{1284211f-8330-48b1-a5cc-ec1f0d9b0f7a}" ma:sspId="e3aebf70-341c-4d91-bdd3-aba9df361687" ma:termSetId="354c4cc3-2d4b-4608-9bbd-a538d7fca2d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BusinessProcessTaxHTField0" ma:index="19" nillable="true" ma:taxonomy="true" ma:internalName="Shell_x0020_SharePoint_x0020_SAEF_x0020_BusinessProcessTaxHTField0" ma:taxonomyFieldName="Shell_x0020_SharePoint_x0020_SAEF_x0020_BusinessProcess" ma:displayName="Business Process" ma:default="10;#All - Records Management|1f68a0f2-47ab-4887-8df5-7c0616d5ad90" ma:fieldId="{f7493bb9-5348-44de-a787-5c9f505950a2}" ma:sspId="e3aebf70-341c-4d91-bdd3-aba9df361687" ma:termSetId="f105a133-66fc-4406-afa4-8b472c9cdbb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LegalEntityTaxHTField0" ma:index="21" ma:taxonomy="true" ma:internalName="Shell_x0020_SharePoint_x0020_SAEF_x0020_LegalEntityTaxHTField0" ma:taxonomyFieldName="Shell_x0020_SharePoint_x0020_SAEF_x0020_LegalEntity" ma:displayName="Legal Entity" ma:default="4;#SEPCO|8dc9915e-e591-43e7-91e6-c9e8b13c25a6" ma:fieldId="{529dd253-148e-4d10-9b8c-1444f6695d3b}" ma:sspId="e3aebf70-341c-4d91-bdd3-aba9df361687" ma:termSetId="94b6dd6e-4329-4f68-907b-ed5bdd50f8a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WorkgroupIDTaxHTField0" ma:index="23" ma:taxonomy="true" ma:internalName="Shell_x0020_SharePoint_x0020_SAEF_x0020_WorkgroupIDTaxHTField0" ma:taxonomyFieldName="Shell_x0020_SharePoint_x0020_SAEF_x0020_WorkgroupID" ma:displayName="TRIM Workgroup" ma:default="5;#Upstream _ Single File Plan - 22022|d3ed65c1-761d-4a84-a678-924ffd6ed182" ma:fieldId="{c47cabfe-a1bc-4e26-91b8-d95c8ce41647}" ma:sspId="e3aebf70-341c-4d91-bdd3-aba9df361687" ma:termSetId="85736b86-0546-4c3b-b21c-7ab07eee056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SiteCollectionName" ma:index="25" ma:displayName="Site Collection Name" ma:default="GHG and Environmental Strategy" ma:hidden="true" ma:internalName="Shell_x0020_SharePoint_x0020_SAEF_x0020_SiteCollectionName">
      <xsd:simpleType>
        <xsd:restriction base="dms:Text"/>
      </xsd:simpleType>
    </xsd:element>
    <xsd:element name="Shell_x0020_SharePoint_x0020_SAEF_x0020_SiteOwner" ma:index="26" ma:displayName="Site Owner" ma:default="i:0#.w|americas\tammy.south" ma:hidden="true" ma:internalName="Shell_x0020_SharePoint_x0020_SAEF_x0020_SiteOwner">
      <xsd:simpleType>
        <xsd:restriction base="dms:Text"/>
      </xsd:simpleType>
    </xsd:element>
    <xsd:element name="Shell_x0020_SharePoint_x0020_SAEF_x0020_LanguageTaxHTField0" ma:index="27" ma:taxonomy="true" ma:internalName="Shell_x0020_SharePoint_x0020_SAEF_x0020_LanguageTaxHTField0" ma:taxonomyFieldName="Shell_x0020_SharePoint_x0020_SAEF_x0020_Language" ma:displayName="Language" ma:default="6;#English|bd3ad5ee-f0c3-40aa-8cc8-36ef09940af3" ma:fieldId="{a99e316a-5158-4b34-9a98-5674ef8a1639}" ma:sspId="e3aebf70-341c-4d91-bdd3-aba9df361687" ma:termSetId="b2561cd2-09b2-4dce-b5be-021768df6da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CountryOfJurisdictionTaxHTField0" ma:index="29" ma:taxonomy="true" ma:internalName="Shell_x0020_SharePoint_x0020_SAEF_x0020_CountryOfJurisdictionTaxHTField0" ma:taxonomyFieldName="Shell_x0020_SharePoint_x0020_SAEF_x0020_CountryOfJurisdiction" ma:displayName="Country of Jurisdiction" ma:default="7;#UNITED STATES|6c4ad875-5af6-45fb-9ae9-62dd1609b327" ma:fieldId="{dc07035f-7987-48f5-ba88-2d29e2b62c9e}" ma:sspId="e3aebf70-341c-4d91-bdd3-aba9df361687" ma:termSetId="a560ecad-89fd-4dcd-adad-4e15e7baec5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Collection" ma:index="31" ma:displayName="Collection" ma:default="0" ma:hidden="true" ma:internalName="Shell_x0020_SharePoint_x0020_SAEF_x0020_Collection">
      <xsd:simpleType>
        <xsd:restriction base="dms:Boolean"/>
      </xsd:simpleType>
    </xsd:element>
    <xsd:element name="Shell_x0020_SharePoint_x0020_SAEF_x0020_KeepFileLocal" ma:index="32" ma:displayName="Keep File Local" ma:default="0" ma:hidden="true" ma:internalName="Shell_x0020_SharePoint_x0020_SAEF_x0020_KeepFileLocal" ma:readOnly="false">
      <xsd:simpleType>
        <xsd:restriction base="dms:Boolean"/>
      </xsd:simpleType>
    </xsd:element>
    <xsd:element name="Shell_x0020_SharePoint_x0020_SAEF_x0020_AssetIdentifier" ma:index="33" nillable="true" ma:displayName="Asset Identifier" ma:hidden="true" ma:internalName="Shell_x0020_SharePoint_x0020_SAEF_x0020_AssetIdentifier">
      <xsd:simpleType>
        <xsd:restriction base="dms:Text"/>
      </xsd:simpleType>
    </xsd:element>
    <xsd:element name="Shell_x0020_SharePoint_x0020_SAEF_x0020_FilePlanRecordType" ma:index="42" nillable="true" ma:displayName="File Plan Record Type" ma:hidden="true" ma:internalName="Shell_x0020_SharePoint_x0020_SAEF_x0020_FilePlanRecordType">
      <xsd:simpleType>
        <xsd:restriction base="dms:Text"/>
      </xsd:simpleType>
    </xsd:element>
    <xsd:element name="Shell_x0020_SharePoint_x0020_SAEF_x0020_RecordStatus" ma:index="43" nillable="true" ma:displayName="Record Status" ma:hidden="true" ma:internalName="Shell_x0020_SharePoint_x0020_SAEF_x0020_RecordStatus">
      <xsd:simpleType>
        <xsd:restriction base="dms:Text"/>
      </xsd:simpleType>
    </xsd:element>
    <xsd:element name="Shell_x0020_SharePoint_x0020_SAEF_x0020_Declarer" ma:index="44" nillable="true" ma:displayName="Declarer" ma:hidden="true" ma:internalName="Shell_x0020_SharePoint_x0020_SAEF_x0020_Declarer">
      <xsd:simpleType>
        <xsd:restriction base="dms:Text"/>
      </xsd:simpleType>
    </xsd:element>
    <xsd:element name="Shell_x0020_SharePoint_x0020_SAEF_x0020_IsRecord" ma:index="45" nillable="true" ma:displayName="Is Record" ma:hidden="true" ma:internalName="Shell_x0020_SharePoint_x0020_SAEF_x0020_IsRecord">
      <xsd:simpleType>
        <xsd:restriction base="dms:Text"/>
      </xsd:simpleType>
    </xsd:element>
    <xsd:element name="Shell_x0020_SharePoint_x0020_SAEF_x0020_TRIMRecordNumber" ma:index="46" nillable="true" ma:displayName="TRIM Record Number" ma:hidden="true" ma:internalName="Shell_x0020_SharePoint_x0020_SAEF_x0020_TRIMRecordNumber">
      <xsd:simpleType>
        <xsd:restriction base="dms:Text"/>
      </xsd:simpleType>
    </xsd:element>
    <xsd:element name="Shell_x0020_SharePoint_x0020_SAEF_x0020_EmailFromAddress" ma:index="47" nillable="true" ma:displayName="From-Address" ma:hidden="true" ma:internalName="Shell_x0020_SharePoint_x0020_SAEF_x0020_EmailFromAddress">
      <xsd:simpleType>
        <xsd:restriction base="dms:Text"/>
      </xsd:simpleType>
    </xsd:element>
    <xsd:element name="Shell_x0020_SharePoint_x0020_SAEF_x0020_EmailFrom" ma:index="48" nillable="true" ma:displayName="From" ma:hidden="true" ma:internalName="Shell_x0020_SharePoint_x0020_SAEF_x0020_EmailFrom">
      <xsd:simpleType>
        <xsd:restriction base="dms:Text"/>
      </xsd:simpleType>
    </xsd:element>
    <xsd:element name="Shell_x0020_SharePoint_x0020_SAEF_x0020_EmailToAddress" ma:index="49" nillable="true" ma:displayName="To-Address" ma:hidden="true" ma:internalName="Shell_x0020_SharePoint_x0020_SAEF_x0020_EmailToAddress">
      <xsd:simpleType>
        <xsd:restriction base="dms:Text"/>
      </xsd:simpleType>
    </xsd:element>
    <xsd:element name="Shell_x0020_SharePoint_x0020_SAEF_x0020_EmailTo" ma:index="50" nillable="true" ma:displayName="To" ma:hidden="true" ma:internalName="Shell_x0020_SharePoint_x0020_SAEF_x0020_EmailTo">
      <xsd:simpleType>
        <xsd:restriction base="dms:Text"/>
      </xsd:simpleType>
    </xsd:element>
    <xsd:element name="Shell_x0020_SharePoint_x0020_SAEF_x0020_EmailSubject" ma:index="51" nillable="true" ma:displayName="Subject" ma:hidden="true" ma:internalName="Shell_x0020_SharePoint_x0020_SAEF_x0020_EmailSubject">
      <xsd:simpleType>
        <xsd:restriction base="dms:Text"/>
      </xsd:simpleType>
    </xsd:element>
    <xsd:element name="Shell_x0020_SharePoint_x0020_SAEF_x0020_EmailSentUTC" ma:index="52" nillable="true" ma:displayName="Sent-UTC" ma:hidden="true" ma:internalName="Shell_x0020_SharePoint_x0020_SAEF_x0020_EmailSentUTC">
      <xsd:simpleType>
        <xsd:restriction base="dms:DateTime"/>
      </xsd:simpleType>
    </xsd:element>
    <xsd:element name="Shell_x0020_SharePoint_x0020_SAEF_x0020_EmailReceivedUTC" ma:index="53" nillable="true" ma:displayName="Received-UTC" ma:hidden="true" ma:internalName="Shell_x0020_SharePoint_x0020_SAEF_x0020_EmailReceivedUTC">
      <xsd:simpleType>
        <xsd:restriction base="dms:DateTime"/>
      </xsd:simpleType>
    </xsd:element>
    <xsd:element name="Shell_x0020_SharePoint_x0020_SAEF_x0020_EmailCategories" ma:index="54" nillable="true" ma:displayName="Categories" ma:hidden="true" ma:internalName="Shell_x0020_SharePoint_x0020_SAEF_x0020_EmailCategories">
      <xsd:simpleType>
        <xsd:restriction base="dms:Text"/>
      </xsd:simpleType>
    </xsd:element>
    <xsd:element name="Shell_x0020_SharePoint_x0020_SAEF_x0020_EmailConversation" ma:index="55" nillable="true" ma:displayName="Conversation" ma:hidden="true" ma:internalName="Shell_x0020_SharePoint_x0020_SAEF_x0020_EmailConversation">
      <xsd:simpleType>
        <xsd:restriction base="dms:Text"/>
      </xsd:simpleType>
    </xsd:element>
    <xsd:element name="Shell_x0020_SharePoint_x0020_SAEF_x0020_EmailCcAddress" ma:index="56" nillable="true" ma:displayName="Cc-Address" ma:hidden="true" ma:internalName="Shell_x0020_SharePoint_x0020_SAEF_x0020_EmailCcAddress">
      <xsd:simpleType>
        <xsd:restriction base="dms:Text"/>
      </xsd:simpleType>
    </xsd:element>
    <xsd:element name="Shell_x0020_SharePoint_x0020_SAEF_x0020_EmailCC" ma:index="57" nillable="true" ma:displayName="Cc" ma:hidden="true" ma:internalName="Shell_x0020_SharePoint_x0020_SAEF_x0020_EmailCC">
      <xsd:simpleType>
        <xsd:restriction base="dms:Text"/>
      </xsd:simpleType>
    </xsd:element>
    <xsd:element name="Shell_x0020_SharePoint_x0020_SAEF_x0020_EmailAttachment" ma:index="58" nillable="true" ma:displayName="Attachment" ma:hidden="true" ma:internalName="Shell_x0020_SharePoint_x0020_SAEF_x0020_EmailAttachment">
      <xsd:simpleType>
        <xsd:restriction base="dms:Boolean"/>
      </xsd:simpleType>
    </xsd:element>
    <xsd:element name="_dlc_Exempt" ma:index="59" nillable="true" ma:displayName="Exempt from Policy" ma:hidden="true" ma:internalName="_dlc_Exempt" ma:readOnly="true">
      <xsd:simpleType>
        <xsd:restriction base="dms:Unknown"/>
      </xsd:simpleType>
    </xsd:element>
    <xsd:element name="_dlc_ExpireDateSaved" ma:index="60" nillable="true" ma:displayName="Original Expiration Date" ma:hidden="true" ma:internalName="_dlc_ExpireDateSaved" ma:readOnly="true">
      <xsd:simpleType>
        <xsd:restriction base="dms:DateTime"/>
      </xsd:simpleType>
    </xsd:element>
    <xsd:element name="_dlc_ExpireDate" ma:index="61" nillable="true" ma:displayName="Expiration Date" ma:hidden="true" ma:internalName="_dlc_ExpireDat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a17b58-feae-4101-b634-e656d384e36f" elementFormDefault="qualified">
    <xsd:import namespace="http://schemas.microsoft.com/office/2006/documentManagement/types"/>
    <xsd:import namespace="http://schemas.microsoft.com/office/infopath/2007/PartnerControls"/>
    <xsd:element name="_dlc_DocIdUrl" ma:index="2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" ma:index="39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PersistId" ma:index="41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TaxCatchAll" ma:index="62" nillable="true" ma:displayName="Taxonomy Catch All Column" ma:hidden="true" ma:list="{2bfa7a31-7813-4e81-a16e-47dd17adfed3}" ma:internalName="TaxCatchAll" ma:showField="CatchAllData" ma:web="44a17b58-feae-4101-b634-e656d384e36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63" nillable="true" ma:displayName="Taxonomy Catch All Column1" ma:hidden="true" ma:list="{2bfa7a31-7813-4e81-a16e-47dd17adfed3}" ma:internalName="TaxCatchAllLabel" ma:readOnly="true" ma:showField="CatchAllDataLabel" ma:web="44a17b58-feae-4101-b634-e656d384e36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64" nillable="true" ma:displayName="IconOverlay" ma:hidden="true" ma:internalName="IconOverlay" ma:readOnly="fals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11" ma:displayName="Author"/>
        <xsd:element ref="dcterms:created" minOccurs="0" maxOccurs="1"/>
        <xsd:element ref="dc:identifier" minOccurs="0" maxOccurs="1"/>
        <xsd:element name="contentType" minOccurs="0" maxOccurs="1" type="xsd:string" ma:index="40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p:Policy xmlns:p="office.server.policy" id="" local="true">
  <p:Name>Shell Document Base</p:Name>
  <p:Description/>
  <p:Statement/>
  <p:PolicyItems/>
</p:Policy>
</file>

<file path=customXml/item5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4a17b58-feae-4101-b634-e656d384e36f">
      <Value>13</Value>
      <Value>11</Value>
      <Value>10</Value>
      <Value>9</Value>
      <Value>8</Value>
      <Value>7</Value>
      <Value>6</Value>
      <Value>5</Value>
      <Value>4</Value>
      <Value>3</Value>
      <Value>2</Value>
      <Value>1</Value>
    </TaxCatchAll>
    <Shell_x0020_SharePoint_x0020_SAEF_x0020_LegalEntity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SEPCO</TermName>
          <TermId xmlns="http://schemas.microsoft.com/office/infopath/2007/PartnerControls">8dc9915e-e591-43e7-91e6-c9e8b13c25a6</TermId>
        </TermInfo>
      </Terms>
    </Shell_x0020_SharePoint_x0020_SAEF_x0020_LegalEntityTaxHTField0>
    <Shell_x0020_SharePoint_x0020_SAEF_x0020_CountryOfJurisdiction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UNITED STATES</TermName>
          <TermId xmlns="http://schemas.microsoft.com/office/infopath/2007/PartnerControls">6c4ad875-5af6-45fb-9ae9-62dd1609b327</TermId>
        </TermInfo>
      </Terms>
    </Shell_x0020_SharePoint_x0020_SAEF_x0020_CountryOfJurisdictionTaxHTField0>
    <Shell_x0020_SharePoint_x0020_SAEF_x0020_Business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Upstream Americas</TermName>
          <TermId xmlns="http://schemas.microsoft.com/office/infopath/2007/PartnerControls">f84094d2-b988-4b08-ac9c-4576a04889a5</TermId>
        </TermInfo>
      </Terms>
    </Shell_x0020_SharePoint_x0020_SAEF_x0020_BusinessTaxHTField0>
    <Shell_x0020_SharePoint_x0020_SAEF_x0020_Collection xmlns="http://schemas.microsoft.com/sharepoint/v3">false</Shell_x0020_SharePoint_x0020_SAEF_x0020_Collection>
    <Shell_x0020_SharePoint_x0020_SAEF_x0020_RecordStatus xmlns="http://schemas.microsoft.com/sharepoint/v3" xsi:nil="true"/>
    <Shell_x0020_SharePoint_x0020_SAEF_x0020_ExportControlClassification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US content - Non Controlled (EAR99)</TermName>
          <TermId xmlns="http://schemas.microsoft.com/office/infopath/2007/PartnerControls">28f925a0-3150-42d2-9202-9af8bad33ffa</TermId>
        </TermInfo>
      </Terms>
    </Shell_x0020_SharePoint_x0020_SAEF_x0020_ExportControlClassificationTaxHTField0>
    <Shell_x0020_SharePoint_x0020_SAEF_x0020_WorkgroupID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Upstream _ Single File Plan - 22022</TermName>
          <TermId xmlns="http://schemas.microsoft.com/office/infopath/2007/PartnerControls">d3ed65c1-761d-4a84-a678-924ffd6ed182</TermId>
        </TermInfo>
      </Terms>
    </Shell_x0020_SharePoint_x0020_SAEF_x0020_WorkgroupIDTaxHTField0>
    <IconOverlay xmlns="http://schemas.microsoft.com/sharepoint/v4" xsi:nil="true"/>
    <Shell_x0020_SharePoint_x0020_SAEF_x0020_FilePlanRecordType xmlns="http://schemas.microsoft.com/sharepoint/v3" xsi:nil="true"/>
    <Shell_x0020_SharePoint_x0020_SAEF_x0020_BusinessUnitRegion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Safety, Environment &amp; SD</TermName>
          <TermId xmlns="http://schemas.microsoft.com/office/infopath/2007/PartnerControls">550d3980-46b0-4d7c-b584-94af22bba1ad</TermId>
        </TermInfo>
      </Terms>
    </Shell_x0020_SharePoint_x0020_SAEF_x0020_BusinessUnitRegionTaxHTField0>
    <Shell_x0020_SharePoint_x0020_SAEF_x0020_BusinessProcess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All - Records Management</TermName>
          <TermId xmlns="http://schemas.microsoft.com/office/infopath/2007/PartnerControls">1f68a0f2-47ab-4887-8df5-7c0616d5ad90</TermId>
        </TermInfo>
      </Terms>
    </Shell_x0020_SharePoint_x0020_SAEF_x0020_BusinessProcessTaxHTField0>
    <Shell_x0020_SharePoint_x0020_SAEF_x0020_KeepFileLocal xmlns="http://schemas.microsoft.com/sharepoint/v3">false</Shell_x0020_SharePoint_x0020_SAEF_x0020_KeepFileLocal>
    <Shell_x0020_SharePoint_x0020_SAEF_x0020_DocumentStatus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Draft</TermName>
          <TermId xmlns="http://schemas.microsoft.com/office/infopath/2007/PartnerControls">1c86f377-7d91-4c95-bd5b-c18c83fe0aa5</TermId>
        </TermInfo>
      </Terms>
    </Shell_x0020_SharePoint_x0020_SAEF_x0020_DocumentStatusTaxHTField0>
    <Shell_x0020_SharePoint_x0020_SAEF_x0020_Language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English</TermName>
          <TermId xmlns="http://schemas.microsoft.com/office/infopath/2007/PartnerControls">bd3ad5ee-f0c3-40aa-8cc8-36ef09940af3</TermId>
        </TermInfo>
      </Terms>
    </Shell_x0020_SharePoint_x0020_SAEF_x0020_LanguageTaxHTField0>
    <Shell_x0020_SharePoint_x0020_SAEF_x0020_SiteOwner xmlns="http://schemas.microsoft.com/sharepoint/v3">i:0#.w|americas\tammy.south</Shell_x0020_SharePoint_x0020_SAEF_x0020_SiteOwner>
    <Shell_x0020_SharePoint_x0020_SAEF_x0020_TRIMRecordNumber xmlns="http://schemas.microsoft.com/sharepoint/v3" xsi:nil="true"/>
    <Shell_x0020_SharePoint_x0020_SAEF_x0020_IsRecord xmlns="http://schemas.microsoft.com/sharepoint/v3" xsi:nil="true"/>
    <Shell_x0020_SharePoint_x0020_SAEF_x0020_DocumentType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Environmental Programs (Air, Water, Soil, Groundwater, Waste Materials, or Multimedia) [ARM]</TermName>
          <TermId xmlns="http://schemas.microsoft.com/office/infopath/2007/PartnerControls">1770cd79-8cbd-4a3c-b65f-ce231c377a9d</TermId>
        </TermInfo>
      </Terms>
    </Shell_x0020_SharePoint_x0020_SAEF_x0020_DocumentTypeTaxHTField0>
    <Shell_x0020_SharePoint_x0020_SAEF_x0020_SiteCollectionName xmlns="http://schemas.microsoft.com/sharepoint/v3">GHG and Environmental Strategy</Shell_x0020_SharePoint_x0020_SAEF_x0020_SiteCollectionName>
    <Shell_x0020_SharePoint_x0020_SAEF_x0020_SecurityClassification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Restricted</TermName>
          <TermId xmlns="http://schemas.microsoft.com/office/infopath/2007/PartnerControls">21aa7f98-4035-4019-a764-107acb7269af</TermId>
        </TermInfo>
      </Terms>
    </Shell_x0020_SharePoint_x0020_SAEF_x0020_SecurityClassificationTaxHTField0>
    <Shell_x0020_SharePoint_x0020_SAEF_x0020_Owner xmlns="http://schemas.microsoft.com/sharepoint/v3" xsi:nil="true"/>
    <Shell_x0020_SharePoint_x0020_SAEF_x0020_GlobalFunction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Not Applicable</TermName>
          <TermId xmlns="http://schemas.microsoft.com/office/infopath/2007/PartnerControls">ddce64fb-3cb8-4cd9-8e3d-0fe554247fd1</TermId>
        </TermInfo>
      </Terms>
    </Shell_x0020_SharePoint_x0020_SAEF_x0020_GlobalFunctionTaxHTField0>
    <Shell_x0020_SharePoint_x0020_SAEF_x0020_Declarer xmlns="http://schemas.microsoft.com/sharepoint/v3" xsi:nil="true"/>
    <Shell_x0020_SharePoint_x0020_SAEF_x0020_AssetIdentifier xmlns="http://schemas.microsoft.com/sharepoint/v3" xsi:nil="true"/>
    <_dlc_DocId xmlns="44a17b58-feae-4101-b634-e656d384e36f">AAAAB5443-517258798-4</_dlc_DocId>
    <_dlc_DocIdUrl xmlns="44a17b58-feae-4101-b634-e656d384e36f">
      <Url>https://eu001-sp.shell.com/sites/AAAAB5443/_layouts/15/DocIdRedir.aspx?ID=AAAAB5443-517258798-4</Url>
      <Description>AAAAB5443-517258798-4</Description>
    </_dlc_DocIdUrl>
    <Shell_x0020_SharePoint_x0020_SAEF_x0020_EmailCC xmlns="http://schemas.microsoft.com/sharepoint/v3" xsi:nil="true"/>
    <Shell_x0020_SharePoint_x0020_SAEF_x0020_EmailSubject xmlns="http://schemas.microsoft.com/sharepoint/v3" xsi:nil="true"/>
    <Shell_x0020_SharePoint_x0020_SAEF_x0020_EmailFrom xmlns="http://schemas.microsoft.com/sharepoint/v3" xsi:nil="true"/>
    <Shell_x0020_SharePoint_x0020_SAEF_x0020_EmailFromAddress xmlns="http://schemas.microsoft.com/sharepoint/v3" xsi:nil="true"/>
    <Shell_x0020_SharePoint_x0020_SAEF_x0020_EmailToAddress xmlns="http://schemas.microsoft.com/sharepoint/v3" xsi:nil="true"/>
    <Shell_x0020_SharePoint_x0020_SAEF_x0020_EmailCcAddress xmlns="http://schemas.microsoft.com/sharepoint/v3" xsi:nil="true"/>
    <Shell_x0020_SharePoint_x0020_SAEF_x0020_EmailAttachment xmlns="http://schemas.microsoft.com/sharepoint/v3" xsi:nil="true"/>
    <Shell_x0020_SharePoint_x0020_SAEF_x0020_EmailSentUTC xmlns="http://schemas.microsoft.com/sharepoint/v3" xsi:nil="true"/>
    <Shell_x0020_SharePoint_x0020_SAEF_x0020_EmailCategories xmlns="http://schemas.microsoft.com/sharepoint/v3" xsi:nil="true"/>
    <Shell_x0020_SharePoint_x0020_SAEF_x0020_EmailConversation xmlns="http://schemas.microsoft.com/sharepoint/v3" xsi:nil="true"/>
    <Shell_x0020_SharePoint_x0020_SAEF_x0020_EmailTo xmlns="http://schemas.microsoft.com/sharepoint/v3" xsi:nil="true"/>
    <Shell_x0020_SharePoint_x0020_SAEF_x0020_EmailReceivedUTC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50C97E35-667B-4230-A01E-519EEF5CD3DE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8DCB150B-7DFA-41E0-8E97-21D5B15AC77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64E591F-A548-402C-840E-881A22E7A6E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44a17b58-feae-4101-b634-e656d384e36f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40635B31-DDF5-4707-8E19-09B5DA8B97A4}">
  <ds:schemaRefs>
    <ds:schemaRef ds:uri="office.server.policy"/>
  </ds:schemaRefs>
</ds:datastoreItem>
</file>

<file path=customXml/itemProps5.xml><?xml version="1.0" encoding="utf-8"?>
<ds:datastoreItem xmlns:ds="http://schemas.openxmlformats.org/officeDocument/2006/customXml" ds:itemID="{E900B5EB-9578-47E5-9EA4-DCB753BF544E}">
  <ds:schemaRefs>
    <ds:schemaRef ds:uri="http://schemas.microsoft.com/sharepoint/v3"/>
    <ds:schemaRef ds:uri="http://schemas.microsoft.com/sharepoint/v4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44a17b58-feae-4101-b634-e656d384e36f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Shell WizKit V3_Template_Widescreen_07june2016</Template>
  <TotalTime>8683</TotalTime>
  <Words>530</Words>
  <Application>Microsoft Office PowerPoint</Application>
  <PresentationFormat>Widescreen</PresentationFormat>
  <Paragraphs>180</Paragraphs>
  <Slides>10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Arial</vt:lpstr>
      <vt:lpstr>Wingdings</vt:lpstr>
      <vt:lpstr>Futura Medium</vt:lpstr>
      <vt:lpstr>Calibri</vt:lpstr>
      <vt:lpstr>Courier New</vt:lpstr>
      <vt:lpstr>Futura Bold</vt:lpstr>
      <vt:lpstr>Futura</vt:lpstr>
      <vt:lpstr>Shell WizKit V3_Template_4by3_06July2016</vt:lpstr>
      <vt:lpstr>3_Shell WizKit V3_Template_Widescreen_06July2016</vt:lpstr>
      <vt:lpstr>think-cell Slide</vt:lpstr>
      <vt:lpstr>West’s Road to No.1</vt:lpstr>
      <vt:lpstr>Road to number1 – Delivering beyond the Base </vt:lpstr>
      <vt:lpstr>PowerPoint Presentation</vt:lpstr>
      <vt:lpstr>PowerPoint Presentation</vt:lpstr>
      <vt:lpstr>PowerPoint Presentation</vt:lpstr>
      <vt:lpstr>PowerPoint Presentation</vt:lpstr>
      <vt:lpstr>West in 2020 – Quarterly outlook &amp; key delivery levers (170Kboepd)</vt:lpstr>
      <vt:lpstr>West in 2020 – Monthly Oil &amp; Gas split by PU (170Kboepd)</vt:lpstr>
      <vt:lpstr>2020 “Must Wins” – SPDC WEST      </vt:lpstr>
      <vt:lpstr>PowerPoint Presentation</vt:lpstr>
    </vt:vector>
  </TitlesOfParts>
  <Company>Shell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 presentation title  Second title line if required</dc:title>
  <dc:creator>Abiodun Busari</dc:creator>
  <cp:lastModifiedBy>Busari, Abiodun N SPDC-UPO/G/UW</cp:lastModifiedBy>
  <cp:revision>486</cp:revision>
  <cp:lastPrinted>2017-08-14T09:31:58Z</cp:lastPrinted>
  <dcterms:created xsi:type="dcterms:W3CDTF">2016-07-05T22:26:00Z</dcterms:created>
  <dcterms:modified xsi:type="dcterms:W3CDTF">2019-12-19T14:56:44Z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izKit Template Type">
    <vt:lpwstr>Widescreen</vt:lpwstr>
  </property>
  <property fmtid="{D5CDD505-2E9C-101B-9397-08002B2CF9AE}" pid="3" name="WizKit Template Version">
    <vt:i4>4</vt:i4>
  </property>
  <property fmtid="{D5CDD505-2E9C-101B-9397-08002B2CF9AE}" pid="4" name="ContentTypeId">
    <vt:lpwstr>0x0101006F0A470EEB1140E7AA14F4CE8A50B54C0001CB1477F4DD432AA86DD56CC3887AF4008CD1F6CD3F804F62A513C268B318C7A3008FB5227231E8E14BA5DB165CBF8450C1</vt:lpwstr>
  </property>
  <property fmtid="{D5CDD505-2E9C-101B-9397-08002B2CF9AE}" pid="5" name="_dlc_policyId">
    <vt:lpwstr/>
  </property>
  <property fmtid="{D5CDD505-2E9C-101B-9397-08002B2CF9AE}" pid="6" name="ItemRetentionFormula">
    <vt:lpwstr/>
  </property>
  <property fmtid="{D5CDD505-2E9C-101B-9397-08002B2CF9AE}" pid="7" name="Shell SharePoint SAEF SecurityClassification">
    <vt:lpwstr>8;#Restricted|21aa7f98-4035-4019-a764-107acb7269af</vt:lpwstr>
  </property>
  <property fmtid="{D5CDD505-2E9C-101B-9397-08002B2CF9AE}" pid="8" name="Shell SharePoint SAEF BusinessProcess">
    <vt:lpwstr>10;#All - Records Management|1f68a0f2-47ab-4887-8df5-7c0616d5ad90</vt:lpwstr>
  </property>
  <property fmtid="{D5CDD505-2E9C-101B-9397-08002B2CF9AE}" pid="9" name="Shell SharePoint SAEF DocumentType">
    <vt:lpwstr>13;#Environmental Programs (Air, Water, Soil, Groundwater, Waste Materials, or Multimedia) [ARM]|1770cd79-8cbd-4a3c-b65f-ce231c377a9d</vt:lpwstr>
  </property>
  <property fmtid="{D5CDD505-2E9C-101B-9397-08002B2CF9AE}" pid="10" name="Shell SharePoint SAEF LegalEntity">
    <vt:lpwstr>4;#SEPCO|8dc9915e-e591-43e7-91e6-c9e8b13c25a6</vt:lpwstr>
  </property>
  <property fmtid="{D5CDD505-2E9C-101B-9397-08002B2CF9AE}" pid="11" name="Shell SharePoint SAEF BusinessUnitRegion">
    <vt:lpwstr>2;#Safety, Environment &amp; SD|550d3980-46b0-4d7c-b584-94af22bba1ad</vt:lpwstr>
  </property>
  <property fmtid="{D5CDD505-2E9C-101B-9397-08002B2CF9AE}" pid="12" name="Shell SharePoint SAEF GlobalFunction">
    <vt:lpwstr>3;#Not Applicable|ddce64fb-3cb8-4cd9-8e3d-0fe554247fd1</vt:lpwstr>
  </property>
  <property fmtid="{D5CDD505-2E9C-101B-9397-08002B2CF9AE}" pid="13" name="Shell SharePoint SAEF WorkgroupID">
    <vt:lpwstr>5;#Upstream _ Single File Plan - 22022|d3ed65c1-761d-4a84-a678-924ffd6ed182</vt:lpwstr>
  </property>
  <property fmtid="{D5CDD505-2E9C-101B-9397-08002B2CF9AE}" pid="14" name="Shell SharePoint SAEF CountryOfJurisdiction">
    <vt:lpwstr>7;#UNITED STATES|6c4ad875-5af6-45fb-9ae9-62dd1609b327</vt:lpwstr>
  </property>
  <property fmtid="{D5CDD505-2E9C-101B-9397-08002B2CF9AE}" pid="15" name="Shell SharePoint SAEF ExportControlClassification">
    <vt:lpwstr>9;#US content - Non Controlled (EAR99)|28f925a0-3150-42d2-9202-9af8bad33ffa</vt:lpwstr>
  </property>
  <property fmtid="{D5CDD505-2E9C-101B-9397-08002B2CF9AE}" pid="16" name="Shell SharePoint SAEF DocumentStatus">
    <vt:lpwstr>11;#Draft|1c86f377-7d91-4c95-bd5b-c18c83fe0aa5</vt:lpwstr>
  </property>
  <property fmtid="{D5CDD505-2E9C-101B-9397-08002B2CF9AE}" pid="17" name="Shell SharePoint SAEF Language">
    <vt:lpwstr>6;#English|bd3ad5ee-f0c3-40aa-8cc8-36ef09940af3</vt:lpwstr>
  </property>
  <property fmtid="{D5CDD505-2E9C-101B-9397-08002B2CF9AE}" pid="18" name="Shell SharePoint SAEF Business">
    <vt:lpwstr>1;#Upstream Americas|f84094d2-b988-4b08-ac9c-4576a04889a5</vt:lpwstr>
  </property>
  <property fmtid="{D5CDD505-2E9C-101B-9397-08002B2CF9AE}" pid="19" name="_dlc_DocIdItemGuid">
    <vt:lpwstr>afc4aecb-3ef8-4e88-8750-298e57ab994b</vt:lpwstr>
  </property>
</Properties>
</file>