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988" r:id="rId5"/>
  </p:sldMasterIdLst>
  <p:notesMasterIdLst>
    <p:notesMasterId r:id="rId7"/>
  </p:notesMasterIdLst>
  <p:handoutMasterIdLst>
    <p:handoutMasterId r:id="rId8"/>
  </p:handoutMasterIdLst>
  <p:sldIdLst>
    <p:sldId id="841" r:id="rId6"/>
  </p:sldIdLst>
  <p:sldSz cx="9144000" cy="6858000" type="screen4x3"/>
  <p:notesSz cx="6881813" cy="9296400"/>
  <p:embeddedFontLst>
    <p:embeddedFont>
      <p:font typeface="Futura Bold" panose="00000900000000000000" pitchFamily="2" charset="0"/>
      <p:regular r:id="rId9"/>
    </p:embeddedFont>
    <p:embeddedFont>
      <p:font typeface="Futura Medium" panose="00000400000000000000" pitchFamily="2" charset="0"/>
      <p:regular r:id="rId10"/>
      <p:bold r:id="rId11"/>
      <p:italic r:id="rId12"/>
      <p:bold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8" pos="2792">
          <p15:clr>
            <a:srgbClr val="A4A3A4"/>
          </p15:clr>
        </p15:guide>
        <p15:guide id="9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128">
          <p15:clr>
            <a:srgbClr val="A4A3A4"/>
          </p15:clr>
        </p15:guide>
        <p15:guide id="4" orient="horz" pos="2928">
          <p15:clr>
            <a:srgbClr val="A4A3A4"/>
          </p15:clr>
        </p15:guide>
        <p15:guide id="5" orient="horz" pos="2929">
          <p15:clr>
            <a:srgbClr val="A4A3A4"/>
          </p15:clr>
        </p15:guide>
        <p15:guide id="6" pos="216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ther authors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73BC"/>
    <a:srgbClr val="1B77C3"/>
    <a:srgbClr val="16609E"/>
    <a:srgbClr val="CC9900"/>
    <a:srgbClr val="8D3362"/>
    <a:srgbClr val="000000"/>
    <a:srgbClr val="CC6612"/>
    <a:srgbClr val="0CA4A8"/>
    <a:srgbClr val="6600CC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3907" autoAdjust="0"/>
  </p:normalViewPr>
  <p:slideViewPr>
    <p:cSldViewPr snapToGrid="0" showGuides="1">
      <p:cViewPr varScale="1">
        <p:scale>
          <a:sx n="67" d="100"/>
          <a:sy n="67" d="100"/>
        </p:scale>
        <p:origin x="1652" y="44"/>
      </p:cViewPr>
      <p:guideLst>
        <p:guide pos="2792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070"/>
    </p:cViewPr>
  </p:sorterViewPr>
  <p:notesViewPr>
    <p:cSldViewPr snapToGrid="0" showGuides="1">
      <p:cViewPr varScale="1">
        <p:scale>
          <a:sx n="64" d="100"/>
          <a:sy n="64" d="100"/>
        </p:scale>
        <p:origin x="258" y="72"/>
      </p:cViewPr>
      <p:guideLst>
        <p:guide orient="horz" pos="3127"/>
        <p:guide pos="2141"/>
        <p:guide orient="horz" pos="3128"/>
        <p:guide orient="horz" pos="2928"/>
        <p:guide orient="horz" pos="2929"/>
        <p:guide pos="216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font" Target="fonts/font3.fntdata"/><Relationship Id="rId5" Type="http://schemas.openxmlformats.org/officeDocument/2006/relationships/slideMaster" Target="slideMasters/slideMaster1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customXml" Target="../customXml/item4.xml"/><Relationship Id="rId9" Type="http://schemas.openxmlformats.org/officeDocument/2006/relationships/font" Target="fonts/font1.fntdata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2119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3" y="0"/>
            <a:ext cx="2982119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88C09-A274-4C07-9395-CBE67C0DE912}" type="datetimeFigureOut">
              <a:rPr lang="en-GB" smtClean="0">
                <a:latin typeface="Futura Medium" pitchFamily="2" charset="0"/>
              </a:rPr>
              <a:pPr/>
              <a:t>20/01/2021</a:t>
            </a:fld>
            <a:endParaRPr lang="en-GB" dirty="0">
              <a:latin typeface="Futura Medium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7"/>
            <a:ext cx="2982119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3" y="8829967"/>
            <a:ext cx="2982119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005D9-1AAC-4E6D-B9B3-BB8CB4FD9D30}" type="slidenum">
              <a:rPr lang="en-GB" smtClean="0">
                <a:latin typeface="Futura Medium" pitchFamily="2" charset="0"/>
              </a:rPr>
              <a:pPr/>
              <a:t>‹#›</a:t>
            </a:fld>
            <a:endParaRPr lang="en-GB" dirty="0">
              <a:latin typeface="Futura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73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2119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3" y="0"/>
            <a:ext cx="2982119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E8910CE4-810D-4C84-B7AD-48C304FEA169}" type="datetimeFigureOut">
              <a:rPr lang="en-GB" smtClean="0"/>
              <a:pPr/>
              <a:t>20/01/2021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6013" y="696913"/>
            <a:ext cx="4649787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7"/>
            <a:ext cx="2982119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3" y="8829967"/>
            <a:ext cx="2982119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DE799493-6412-4470-9830-D005B358D6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289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Futura Medium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Futura Medium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Futura Medium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Futura Medium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Futura Medium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686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gray">
          <a:xfrm>
            <a:off x="1" y="4313786"/>
            <a:ext cx="9144000" cy="2544214"/>
          </a:xfrm>
          <a:prstGeom prst="rect">
            <a:avLst/>
          </a:prstGeom>
          <a:solidFill>
            <a:srgbClr val="F7D1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rgbClr val="F7D1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2" name="Picture 21" descr="PECTE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8399" y="961200"/>
            <a:ext cx="6860775" cy="1584000"/>
          </a:xfrm>
          <a:noFill/>
        </p:spPr>
        <p:txBody>
          <a:bodyPr lIns="0" tIns="0" rIns="0"/>
          <a:lstStyle>
            <a:lvl1pPr algn="l" defTabSz="121917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GB" sz="2800" b="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8399" y="3317925"/>
            <a:ext cx="6860775" cy="748800"/>
          </a:xfrm>
        </p:spPr>
        <p:txBody>
          <a:bodyPr anchor="b" anchorCtr="0"/>
          <a:lstStyle>
            <a:lvl1pPr marL="0" indent="0" algn="l" defTabSz="35770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lang="en-GB" sz="1800" kern="1200" baseline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8400" y="4585016"/>
            <a:ext cx="5857896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8400" y="4838620"/>
            <a:ext cx="5857896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Role in Organisation</a:t>
            </a:r>
          </a:p>
        </p:txBody>
      </p:sp>
      <p:sp>
        <p:nvSpPr>
          <p:cNvPr id="10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July  2016</a:t>
            </a:r>
            <a:endParaRPr lang="en-GB" dirty="0"/>
          </a:p>
        </p:txBody>
      </p:sp>
      <p:sp>
        <p:nvSpPr>
          <p:cNvPr id="1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7" pos="111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6" y="728663"/>
            <a:ext cx="8134349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0" kern="1200" cap="none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400" rtl="0" eaLnBrk="1" latinLnBrk="0" hangingPunct="1"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716464" y="1557338"/>
            <a:ext cx="3922712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4825" y="1557338"/>
            <a:ext cx="3922713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6" y="728663"/>
            <a:ext cx="813435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716463" y="1557338"/>
            <a:ext cx="3922712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1600" dirty="0" smtClean="0"/>
            </a:lvl1pPr>
            <a:lvl2pPr>
              <a:defRPr lang="en-US" sz="1600" dirty="0" smtClean="0"/>
            </a:lvl2pPr>
            <a:lvl3pPr>
              <a:defRPr lang="en-US" sz="1600" dirty="0" smtClean="0"/>
            </a:lvl3pPr>
            <a:lvl4pPr>
              <a:defRPr lang="en-US" sz="1600" dirty="0" smtClean="0"/>
            </a:lvl4pPr>
            <a:lvl5pPr>
              <a:defRPr lang="en-US" sz="1400" dirty="0" smtClean="0"/>
            </a:lvl5pPr>
            <a:lvl6pPr>
              <a:defRPr lang="en-US" sz="1200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4825" y="1557338"/>
            <a:ext cx="3922714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1600" dirty="0" smtClean="0"/>
            </a:lvl1pPr>
            <a:lvl2pPr>
              <a:defRPr lang="en-GB" sz="1600" dirty="0" smtClean="0"/>
            </a:lvl2pPr>
            <a:lvl3pPr>
              <a:defRPr lang="en-GB" sz="1600" dirty="0" smtClean="0"/>
            </a:lvl3pPr>
            <a:lvl4pPr>
              <a:defRPr lang="en-GB" sz="1600" dirty="0" smtClean="0"/>
            </a:lvl4pPr>
            <a:lvl5pPr>
              <a:defRPr lang="en-GB" sz="1400" dirty="0" smtClean="0"/>
            </a:lvl5pPr>
            <a:lvl6pPr>
              <a:defRPr lang="en-GB" sz="1200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4000" y="6150323"/>
            <a:ext cx="8118641" cy="147993"/>
          </a:xfrm>
        </p:spPr>
        <p:txBody>
          <a:bodyPr wrap="square">
            <a:noAutofit/>
          </a:bodyPr>
          <a:lstStyle>
            <a:lvl1pPr>
              <a:defRPr sz="7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5" y="728663"/>
            <a:ext cx="8132199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504000" y="4267484"/>
            <a:ext cx="3907003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4000" y="3932521"/>
            <a:ext cx="3907003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504000" y="4209292"/>
            <a:ext cx="3907003" cy="1836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4000" y="4524139"/>
            <a:ext cx="3907003" cy="1606497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504000" y="6032737"/>
            <a:ext cx="3907003" cy="367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504000" y="1905335"/>
            <a:ext cx="3907003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4000" y="1570372"/>
            <a:ext cx="3907003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1" name="Straight Connector 100"/>
          <p:cNvCxnSpPr/>
          <p:nvPr/>
        </p:nvCxnSpPr>
        <p:spPr>
          <a:xfrm flipV="1">
            <a:off x="504000" y="1847143"/>
            <a:ext cx="3907003" cy="1836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4000" y="2161990"/>
            <a:ext cx="3907003" cy="1606497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103" name="Straight Connector 102"/>
          <p:cNvCxnSpPr/>
          <p:nvPr/>
        </p:nvCxnSpPr>
        <p:spPr>
          <a:xfrm>
            <a:off x="504000" y="3670588"/>
            <a:ext cx="3907003" cy="367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4715804" y="4267484"/>
            <a:ext cx="3923371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4715804" y="3932521"/>
            <a:ext cx="3923371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6" name="Straight Connector 105"/>
          <p:cNvCxnSpPr/>
          <p:nvPr/>
        </p:nvCxnSpPr>
        <p:spPr>
          <a:xfrm flipV="1">
            <a:off x="4715804" y="4209292"/>
            <a:ext cx="3923371" cy="1836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4715804" y="4524139"/>
            <a:ext cx="3923371" cy="1606497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4715804" y="6032737"/>
            <a:ext cx="3923371" cy="367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4715804" y="1905335"/>
            <a:ext cx="3923371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4715804" y="1570372"/>
            <a:ext cx="3923371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11" name="Straight Connector 110"/>
          <p:cNvCxnSpPr/>
          <p:nvPr/>
        </p:nvCxnSpPr>
        <p:spPr>
          <a:xfrm flipV="1">
            <a:off x="4715804" y="1847143"/>
            <a:ext cx="3923371" cy="1836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4715804" y="2161990"/>
            <a:ext cx="3923371" cy="1606497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4715804" y="3670588"/>
            <a:ext cx="3923371" cy="367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3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 bwMode="gray">
          <a:xfrm>
            <a:off x="1" y="4313784"/>
            <a:ext cx="9143999" cy="2544215"/>
          </a:xfrm>
          <a:prstGeom prst="rect">
            <a:avLst/>
          </a:prstGeom>
          <a:solidFill>
            <a:srgbClr val="F7D1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1986" y="2638196"/>
            <a:ext cx="3665552" cy="1360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MY" sz="1400" dirty="0"/>
            </a:lvl1pPr>
          </a:lstStyle>
          <a:p>
            <a:pPr lvl="0" defTabSz="121917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1985" y="1699351"/>
            <a:ext cx="7877189" cy="820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800" b="0" cap="none" dirty="0" smtClean="0">
                <a:latin typeface="+mj-lt"/>
              </a:defRPr>
            </a:lvl1pPr>
          </a:lstStyle>
          <a:p>
            <a:pPr lvl="0" defTabSz="357708">
              <a:lnSpc>
                <a:spcPct val="100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16463" y="2638697"/>
            <a:ext cx="3912320" cy="22076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defRPr lang="en-GB" sz="17000" kern="10000" spc="-1000" dirty="0">
                <a:ln w="3175">
                  <a:noFill/>
                </a:ln>
                <a:solidFill>
                  <a:srgbClr val="595959"/>
                </a:solidFill>
                <a:latin typeface="Futura Bold"/>
                <a:ea typeface="Arial" charset="0"/>
                <a:cs typeface="Futura Bold"/>
              </a:defRPr>
            </a:lvl1pPr>
          </a:lstStyle>
          <a:p>
            <a:pPr lvl="0" algn="r" defTabSz="1219170">
              <a:lnSpc>
                <a:spcPct val="100000"/>
              </a:lnSpc>
              <a:buClr>
                <a:srgbClr val="DD1D21"/>
              </a:buClr>
              <a:tabLst>
                <a:tab pos="1081088" algn="l"/>
              </a:tabLst>
            </a:pPr>
            <a:r>
              <a:rPr lang="en-GB" dirty="0"/>
              <a:t>0.0</a:t>
            </a:r>
          </a:p>
        </p:txBody>
      </p:sp>
      <p:sp>
        <p:nvSpPr>
          <p:cNvPr id="12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  <p:sp>
        <p:nvSpPr>
          <p:cNvPr id="20" name="Rectangle 19"/>
          <p:cNvSpPr/>
          <p:nvPr/>
        </p:nvSpPr>
        <p:spPr bwMode="gray">
          <a:xfrm>
            <a:off x="761986" y="1524000"/>
            <a:ext cx="1269984" cy="75600"/>
          </a:xfrm>
          <a:prstGeom prst="rect">
            <a:avLst/>
          </a:prstGeom>
          <a:solidFill>
            <a:srgbClr val="F7D1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/>
        </p:nvSpPr>
        <p:spPr bwMode="gray">
          <a:xfrm>
            <a:off x="504824" y="3554413"/>
            <a:ext cx="6864351" cy="2797175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/>
          <p:cNvSpPr/>
          <p:nvPr/>
        </p:nvSpPr>
        <p:spPr bwMode="gray">
          <a:xfrm>
            <a:off x="750908" y="3829099"/>
            <a:ext cx="1269984" cy="76200"/>
          </a:xfrm>
          <a:prstGeom prst="rect">
            <a:avLst/>
          </a:prstGeom>
          <a:solidFill>
            <a:srgbClr val="F7D1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5" name="Picture Placeholder 2"/>
          <p:cNvSpPr>
            <a:spLocks noGrp="1"/>
          </p:cNvSpPr>
          <p:nvPr>
            <p:ph type="pic" sz="quarter" idx="13"/>
          </p:nvPr>
        </p:nvSpPr>
        <p:spPr bwMode="auto">
          <a:xfrm>
            <a:off x="0" y="0"/>
            <a:ext cx="9150673" cy="4830116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  <a:gd name="connsiteX0" fmla="*/ 241373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41373 w 12194723"/>
              <a:gd name="connsiteY8" fmla="*/ 0 h 4854829"/>
              <a:gd name="connsiteX0" fmla="*/ 2382 w 11955732"/>
              <a:gd name="connsiteY0" fmla="*/ 0 h 4854829"/>
              <a:gd name="connsiteX1" fmla="*/ 11955391 w 11955732"/>
              <a:gd name="connsiteY1" fmla="*/ 0 h 4854829"/>
              <a:gd name="connsiteX2" fmla="*/ 11955391 w 11955732"/>
              <a:gd name="connsiteY2" fmla="*/ 4854636 h 4854829"/>
              <a:gd name="connsiteX3" fmla="*/ 7384257 w 11955732"/>
              <a:gd name="connsiteY3" fmla="*/ 4843680 h 4854829"/>
              <a:gd name="connsiteX4" fmla="*/ 7381442 w 11955732"/>
              <a:gd name="connsiteY4" fmla="*/ 3543300 h 4854829"/>
              <a:gd name="connsiteX5" fmla="*/ 523124 w 11955732"/>
              <a:gd name="connsiteY5" fmla="*/ 3547023 h 4854829"/>
              <a:gd name="connsiteX6" fmla="*/ 523704 w 11955732"/>
              <a:gd name="connsiteY6" fmla="*/ 4850671 h 4854829"/>
              <a:gd name="connsiteX7" fmla="*/ 0 w 11955732"/>
              <a:gd name="connsiteY7" fmla="*/ 4847509 h 4854829"/>
              <a:gd name="connsiteX8" fmla="*/ 2382 w 11955732"/>
              <a:gd name="connsiteY8" fmla="*/ 0 h 4854829"/>
              <a:gd name="connsiteX0" fmla="*/ 2382 w 11960184"/>
              <a:gd name="connsiteY0" fmla="*/ 0 h 4854829"/>
              <a:gd name="connsiteX1" fmla="*/ 11955391 w 11960184"/>
              <a:gd name="connsiteY1" fmla="*/ 0 h 4854829"/>
              <a:gd name="connsiteX2" fmla="*/ 11955391 w 11960184"/>
              <a:gd name="connsiteY2" fmla="*/ 4854636 h 4854829"/>
              <a:gd name="connsiteX3" fmla="*/ 7384257 w 11960184"/>
              <a:gd name="connsiteY3" fmla="*/ 4843680 h 4854829"/>
              <a:gd name="connsiteX4" fmla="*/ 7381442 w 11960184"/>
              <a:gd name="connsiteY4" fmla="*/ 3543300 h 4854829"/>
              <a:gd name="connsiteX5" fmla="*/ 523124 w 11960184"/>
              <a:gd name="connsiteY5" fmla="*/ 3547023 h 4854829"/>
              <a:gd name="connsiteX6" fmla="*/ 523704 w 11960184"/>
              <a:gd name="connsiteY6" fmla="*/ 4850671 h 4854829"/>
              <a:gd name="connsiteX7" fmla="*/ 0 w 11960184"/>
              <a:gd name="connsiteY7" fmla="*/ 4847509 h 4854829"/>
              <a:gd name="connsiteX8" fmla="*/ 2382 w 11960184"/>
              <a:gd name="connsiteY8" fmla="*/ 0 h 4854829"/>
              <a:gd name="connsiteX0" fmla="*/ 2382 w 11975151"/>
              <a:gd name="connsiteY0" fmla="*/ 0 h 5210613"/>
              <a:gd name="connsiteX1" fmla="*/ 9149846 w 11975151"/>
              <a:gd name="connsiteY1" fmla="*/ 0 h 5210613"/>
              <a:gd name="connsiteX2" fmla="*/ 11955391 w 11975151"/>
              <a:gd name="connsiteY2" fmla="*/ 4854636 h 5210613"/>
              <a:gd name="connsiteX3" fmla="*/ 7384257 w 11975151"/>
              <a:gd name="connsiteY3" fmla="*/ 4843680 h 5210613"/>
              <a:gd name="connsiteX4" fmla="*/ 7381442 w 11975151"/>
              <a:gd name="connsiteY4" fmla="*/ 3543300 h 5210613"/>
              <a:gd name="connsiteX5" fmla="*/ 523124 w 11975151"/>
              <a:gd name="connsiteY5" fmla="*/ 3547023 h 5210613"/>
              <a:gd name="connsiteX6" fmla="*/ 523704 w 11975151"/>
              <a:gd name="connsiteY6" fmla="*/ 4850671 h 5210613"/>
              <a:gd name="connsiteX7" fmla="*/ 0 w 11975151"/>
              <a:gd name="connsiteY7" fmla="*/ 4847509 h 5210613"/>
              <a:gd name="connsiteX8" fmla="*/ 2382 w 11975151"/>
              <a:gd name="connsiteY8" fmla="*/ 0 h 5210613"/>
              <a:gd name="connsiteX0" fmla="*/ 2382 w 11955393"/>
              <a:gd name="connsiteY0" fmla="*/ 0 h 4854636"/>
              <a:gd name="connsiteX1" fmla="*/ 9149846 w 11955393"/>
              <a:gd name="connsiteY1" fmla="*/ 0 h 4854636"/>
              <a:gd name="connsiteX2" fmla="*/ 11955391 w 11955393"/>
              <a:gd name="connsiteY2" fmla="*/ 4854636 h 4854636"/>
              <a:gd name="connsiteX3" fmla="*/ 7384257 w 11955393"/>
              <a:gd name="connsiteY3" fmla="*/ 4843680 h 4854636"/>
              <a:gd name="connsiteX4" fmla="*/ 7381442 w 11955393"/>
              <a:gd name="connsiteY4" fmla="*/ 3543300 h 4854636"/>
              <a:gd name="connsiteX5" fmla="*/ 523124 w 11955393"/>
              <a:gd name="connsiteY5" fmla="*/ 3547023 h 4854636"/>
              <a:gd name="connsiteX6" fmla="*/ 523704 w 11955393"/>
              <a:gd name="connsiteY6" fmla="*/ 4850671 h 4854636"/>
              <a:gd name="connsiteX7" fmla="*/ 0 w 11955393"/>
              <a:gd name="connsiteY7" fmla="*/ 4847509 h 4854636"/>
              <a:gd name="connsiteX8" fmla="*/ 2382 w 11955393"/>
              <a:gd name="connsiteY8" fmla="*/ 0 h 4854636"/>
              <a:gd name="connsiteX0" fmla="*/ 2382 w 9685771"/>
              <a:gd name="connsiteY0" fmla="*/ 360370 h 5307510"/>
              <a:gd name="connsiteX1" fmla="*/ 9149846 w 9685771"/>
              <a:gd name="connsiteY1" fmla="*/ 360370 h 5307510"/>
              <a:gd name="connsiteX2" fmla="*/ 8661472 w 9685771"/>
              <a:gd name="connsiteY2" fmla="*/ 5225371 h 5307510"/>
              <a:gd name="connsiteX3" fmla="*/ 7384257 w 9685771"/>
              <a:gd name="connsiteY3" fmla="*/ 5204050 h 5307510"/>
              <a:gd name="connsiteX4" fmla="*/ 7381442 w 9685771"/>
              <a:gd name="connsiteY4" fmla="*/ 3903670 h 5307510"/>
              <a:gd name="connsiteX5" fmla="*/ 523124 w 9685771"/>
              <a:gd name="connsiteY5" fmla="*/ 3907393 h 5307510"/>
              <a:gd name="connsiteX6" fmla="*/ 523704 w 9685771"/>
              <a:gd name="connsiteY6" fmla="*/ 5211041 h 5307510"/>
              <a:gd name="connsiteX7" fmla="*/ 0 w 9685771"/>
              <a:gd name="connsiteY7" fmla="*/ 5207879 h 5307510"/>
              <a:gd name="connsiteX8" fmla="*/ 2382 w 9685771"/>
              <a:gd name="connsiteY8" fmla="*/ 360370 h 5307510"/>
              <a:gd name="connsiteX0" fmla="*/ 2382 w 9151108"/>
              <a:gd name="connsiteY0" fmla="*/ 0 h 4947140"/>
              <a:gd name="connsiteX1" fmla="*/ 9149846 w 9151108"/>
              <a:gd name="connsiteY1" fmla="*/ 0 h 4947140"/>
              <a:gd name="connsiteX2" fmla="*/ 8661472 w 9151108"/>
              <a:gd name="connsiteY2" fmla="*/ 4865001 h 4947140"/>
              <a:gd name="connsiteX3" fmla="*/ 7384257 w 9151108"/>
              <a:gd name="connsiteY3" fmla="*/ 4843680 h 4947140"/>
              <a:gd name="connsiteX4" fmla="*/ 7381442 w 9151108"/>
              <a:gd name="connsiteY4" fmla="*/ 3543300 h 4947140"/>
              <a:gd name="connsiteX5" fmla="*/ 523124 w 9151108"/>
              <a:gd name="connsiteY5" fmla="*/ 3547023 h 4947140"/>
              <a:gd name="connsiteX6" fmla="*/ 523704 w 9151108"/>
              <a:gd name="connsiteY6" fmla="*/ 4850671 h 4947140"/>
              <a:gd name="connsiteX7" fmla="*/ 0 w 9151108"/>
              <a:gd name="connsiteY7" fmla="*/ 4847509 h 4947140"/>
              <a:gd name="connsiteX8" fmla="*/ 2382 w 9151108"/>
              <a:gd name="connsiteY8" fmla="*/ 0 h 4947140"/>
              <a:gd name="connsiteX0" fmla="*/ 2382 w 9828173"/>
              <a:gd name="connsiteY0" fmla="*/ 356531 h 5286738"/>
              <a:gd name="connsiteX1" fmla="*/ 9149846 w 9828173"/>
              <a:gd name="connsiteY1" fmla="*/ 356531 h 5286738"/>
              <a:gd name="connsiteX2" fmla="*/ 9149845 w 9828173"/>
              <a:gd name="connsiteY2" fmla="*/ 5169707 h 5286738"/>
              <a:gd name="connsiteX3" fmla="*/ 7384257 w 9828173"/>
              <a:gd name="connsiteY3" fmla="*/ 5200211 h 5286738"/>
              <a:gd name="connsiteX4" fmla="*/ 7381442 w 9828173"/>
              <a:gd name="connsiteY4" fmla="*/ 3899831 h 5286738"/>
              <a:gd name="connsiteX5" fmla="*/ 523124 w 9828173"/>
              <a:gd name="connsiteY5" fmla="*/ 3903554 h 5286738"/>
              <a:gd name="connsiteX6" fmla="*/ 523704 w 9828173"/>
              <a:gd name="connsiteY6" fmla="*/ 5207202 h 5286738"/>
              <a:gd name="connsiteX7" fmla="*/ 0 w 9828173"/>
              <a:gd name="connsiteY7" fmla="*/ 5204040 h 5286738"/>
              <a:gd name="connsiteX8" fmla="*/ 2382 w 9828173"/>
              <a:gd name="connsiteY8" fmla="*/ 356531 h 5286738"/>
              <a:gd name="connsiteX0" fmla="*/ 2382 w 9154046"/>
              <a:gd name="connsiteY0" fmla="*/ 0 h 4930207"/>
              <a:gd name="connsiteX1" fmla="*/ 9149846 w 9154046"/>
              <a:gd name="connsiteY1" fmla="*/ 0 h 4930207"/>
              <a:gd name="connsiteX2" fmla="*/ 9149845 w 9154046"/>
              <a:gd name="connsiteY2" fmla="*/ 4813176 h 4930207"/>
              <a:gd name="connsiteX3" fmla="*/ 7384257 w 9154046"/>
              <a:gd name="connsiteY3" fmla="*/ 4843680 h 4930207"/>
              <a:gd name="connsiteX4" fmla="*/ 7381442 w 9154046"/>
              <a:gd name="connsiteY4" fmla="*/ 3543300 h 4930207"/>
              <a:gd name="connsiteX5" fmla="*/ 523124 w 9154046"/>
              <a:gd name="connsiteY5" fmla="*/ 3547023 h 4930207"/>
              <a:gd name="connsiteX6" fmla="*/ 523704 w 9154046"/>
              <a:gd name="connsiteY6" fmla="*/ 4850671 h 4930207"/>
              <a:gd name="connsiteX7" fmla="*/ 0 w 9154046"/>
              <a:gd name="connsiteY7" fmla="*/ 4847509 h 4930207"/>
              <a:gd name="connsiteX8" fmla="*/ 2382 w 9154046"/>
              <a:gd name="connsiteY8" fmla="*/ 0 h 4930207"/>
              <a:gd name="connsiteX0" fmla="*/ 2382 w 9154046"/>
              <a:gd name="connsiteY0" fmla="*/ 0 h 4850673"/>
              <a:gd name="connsiteX1" fmla="*/ 9149846 w 9154046"/>
              <a:gd name="connsiteY1" fmla="*/ 0 h 4850673"/>
              <a:gd name="connsiteX2" fmla="*/ 9149845 w 9154046"/>
              <a:gd name="connsiteY2" fmla="*/ 4813176 h 4850673"/>
              <a:gd name="connsiteX3" fmla="*/ 7384257 w 9154046"/>
              <a:gd name="connsiteY3" fmla="*/ 4843680 h 4850673"/>
              <a:gd name="connsiteX4" fmla="*/ 7381442 w 9154046"/>
              <a:gd name="connsiteY4" fmla="*/ 3543300 h 4850673"/>
              <a:gd name="connsiteX5" fmla="*/ 523124 w 9154046"/>
              <a:gd name="connsiteY5" fmla="*/ 3547023 h 4850673"/>
              <a:gd name="connsiteX6" fmla="*/ 523704 w 9154046"/>
              <a:gd name="connsiteY6" fmla="*/ 4850671 h 4850673"/>
              <a:gd name="connsiteX7" fmla="*/ 0 w 9154046"/>
              <a:gd name="connsiteY7" fmla="*/ 4847509 h 4850673"/>
              <a:gd name="connsiteX8" fmla="*/ 2382 w 9154046"/>
              <a:gd name="connsiteY8" fmla="*/ 0 h 4850673"/>
              <a:gd name="connsiteX0" fmla="*/ 2382 w 9282313"/>
              <a:gd name="connsiteY0" fmla="*/ 0 h 5171093"/>
              <a:gd name="connsiteX1" fmla="*/ 9149846 w 9282313"/>
              <a:gd name="connsiteY1" fmla="*/ 0 h 5171093"/>
              <a:gd name="connsiteX2" fmla="*/ 9149845 w 9282313"/>
              <a:gd name="connsiteY2" fmla="*/ 4813176 h 5171093"/>
              <a:gd name="connsiteX3" fmla="*/ 7384257 w 9282313"/>
              <a:gd name="connsiteY3" fmla="*/ 4821343 h 5171093"/>
              <a:gd name="connsiteX4" fmla="*/ 7381442 w 9282313"/>
              <a:gd name="connsiteY4" fmla="*/ 3543300 h 5171093"/>
              <a:gd name="connsiteX5" fmla="*/ 523124 w 9282313"/>
              <a:gd name="connsiteY5" fmla="*/ 3547023 h 5171093"/>
              <a:gd name="connsiteX6" fmla="*/ 523704 w 9282313"/>
              <a:gd name="connsiteY6" fmla="*/ 4850671 h 5171093"/>
              <a:gd name="connsiteX7" fmla="*/ 0 w 9282313"/>
              <a:gd name="connsiteY7" fmla="*/ 4847509 h 5171093"/>
              <a:gd name="connsiteX8" fmla="*/ 2382 w 9282313"/>
              <a:gd name="connsiteY8" fmla="*/ 0 h 5171093"/>
              <a:gd name="connsiteX0" fmla="*/ 2382 w 9282313"/>
              <a:gd name="connsiteY0" fmla="*/ 0 h 5168611"/>
              <a:gd name="connsiteX1" fmla="*/ 9149846 w 9282313"/>
              <a:gd name="connsiteY1" fmla="*/ 0 h 5168611"/>
              <a:gd name="connsiteX2" fmla="*/ 9149845 w 9282313"/>
              <a:gd name="connsiteY2" fmla="*/ 4813176 h 5168611"/>
              <a:gd name="connsiteX3" fmla="*/ 7384257 w 9282313"/>
              <a:gd name="connsiteY3" fmla="*/ 4813896 h 5168611"/>
              <a:gd name="connsiteX4" fmla="*/ 7381442 w 9282313"/>
              <a:gd name="connsiteY4" fmla="*/ 3543300 h 5168611"/>
              <a:gd name="connsiteX5" fmla="*/ 523124 w 9282313"/>
              <a:gd name="connsiteY5" fmla="*/ 3547023 h 5168611"/>
              <a:gd name="connsiteX6" fmla="*/ 523704 w 9282313"/>
              <a:gd name="connsiteY6" fmla="*/ 4850671 h 5168611"/>
              <a:gd name="connsiteX7" fmla="*/ 0 w 9282313"/>
              <a:gd name="connsiteY7" fmla="*/ 4847509 h 5168611"/>
              <a:gd name="connsiteX8" fmla="*/ 2382 w 9282313"/>
              <a:gd name="connsiteY8" fmla="*/ 0 h 5168611"/>
              <a:gd name="connsiteX0" fmla="*/ 2382 w 9153055"/>
              <a:gd name="connsiteY0" fmla="*/ 0 h 4850673"/>
              <a:gd name="connsiteX1" fmla="*/ 9149846 w 9153055"/>
              <a:gd name="connsiteY1" fmla="*/ 0 h 4850673"/>
              <a:gd name="connsiteX2" fmla="*/ 9149845 w 9153055"/>
              <a:gd name="connsiteY2" fmla="*/ 4813176 h 4850673"/>
              <a:gd name="connsiteX3" fmla="*/ 7384257 w 9153055"/>
              <a:gd name="connsiteY3" fmla="*/ 4813896 h 4850673"/>
              <a:gd name="connsiteX4" fmla="*/ 7381442 w 9153055"/>
              <a:gd name="connsiteY4" fmla="*/ 3543300 h 4850673"/>
              <a:gd name="connsiteX5" fmla="*/ 523124 w 9153055"/>
              <a:gd name="connsiteY5" fmla="*/ 3547023 h 4850673"/>
              <a:gd name="connsiteX6" fmla="*/ 523704 w 9153055"/>
              <a:gd name="connsiteY6" fmla="*/ 4850671 h 4850673"/>
              <a:gd name="connsiteX7" fmla="*/ 0 w 9153055"/>
              <a:gd name="connsiteY7" fmla="*/ 4847509 h 4850673"/>
              <a:gd name="connsiteX8" fmla="*/ 2382 w 9153055"/>
              <a:gd name="connsiteY8" fmla="*/ 0 h 4850673"/>
              <a:gd name="connsiteX0" fmla="*/ 2382 w 9153055"/>
              <a:gd name="connsiteY0" fmla="*/ 0 h 4850673"/>
              <a:gd name="connsiteX1" fmla="*/ 9149846 w 9153055"/>
              <a:gd name="connsiteY1" fmla="*/ 0 h 4850673"/>
              <a:gd name="connsiteX2" fmla="*/ 9149845 w 9153055"/>
              <a:gd name="connsiteY2" fmla="*/ 4813176 h 4850673"/>
              <a:gd name="connsiteX3" fmla="*/ 7384257 w 9153055"/>
              <a:gd name="connsiteY3" fmla="*/ 4813896 h 4850673"/>
              <a:gd name="connsiteX4" fmla="*/ 7381442 w 9153055"/>
              <a:gd name="connsiteY4" fmla="*/ 3543300 h 4850673"/>
              <a:gd name="connsiteX5" fmla="*/ 523124 w 9153055"/>
              <a:gd name="connsiteY5" fmla="*/ 3547023 h 4850673"/>
              <a:gd name="connsiteX6" fmla="*/ 523704 w 9153055"/>
              <a:gd name="connsiteY6" fmla="*/ 4850671 h 4850673"/>
              <a:gd name="connsiteX7" fmla="*/ 0 w 9153055"/>
              <a:gd name="connsiteY7" fmla="*/ 4847509 h 4850673"/>
              <a:gd name="connsiteX8" fmla="*/ 2382 w 9153055"/>
              <a:gd name="connsiteY8" fmla="*/ 0 h 4850673"/>
              <a:gd name="connsiteX0" fmla="*/ 2382 w 9153055"/>
              <a:gd name="connsiteY0" fmla="*/ 0 h 4847542"/>
              <a:gd name="connsiteX1" fmla="*/ 9149846 w 9153055"/>
              <a:gd name="connsiteY1" fmla="*/ 0 h 4847542"/>
              <a:gd name="connsiteX2" fmla="*/ 9149845 w 9153055"/>
              <a:gd name="connsiteY2" fmla="*/ 4813176 h 4847542"/>
              <a:gd name="connsiteX3" fmla="*/ 7384257 w 9153055"/>
              <a:gd name="connsiteY3" fmla="*/ 4813896 h 4847542"/>
              <a:gd name="connsiteX4" fmla="*/ 7381442 w 9153055"/>
              <a:gd name="connsiteY4" fmla="*/ 3543300 h 4847542"/>
              <a:gd name="connsiteX5" fmla="*/ 523124 w 9153055"/>
              <a:gd name="connsiteY5" fmla="*/ 3547023 h 4847542"/>
              <a:gd name="connsiteX6" fmla="*/ 517484 w 9153055"/>
              <a:gd name="connsiteY6" fmla="*/ 4825851 h 4847542"/>
              <a:gd name="connsiteX7" fmla="*/ 0 w 9153055"/>
              <a:gd name="connsiteY7" fmla="*/ 4847509 h 4847542"/>
              <a:gd name="connsiteX8" fmla="*/ 2382 w 9153055"/>
              <a:gd name="connsiteY8" fmla="*/ 0 h 4847542"/>
              <a:gd name="connsiteX0" fmla="*/ 2382 w 9153055"/>
              <a:gd name="connsiteY0" fmla="*/ 0 h 4835165"/>
              <a:gd name="connsiteX1" fmla="*/ 9149846 w 9153055"/>
              <a:gd name="connsiteY1" fmla="*/ 0 h 4835165"/>
              <a:gd name="connsiteX2" fmla="*/ 9149845 w 9153055"/>
              <a:gd name="connsiteY2" fmla="*/ 4813176 h 4835165"/>
              <a:gd name="connsiteX3" fmla="*/ 7384257 w 9153055"/>
              <a:gd name="connsiteY3" fmla="*/ 4813896 h 4835165"/>
              <a:gd name="connsiteX4" fmla="*/ 7381442 w 9153055"/>
              <a:gd name="connsiteY4" fmla="*/ 3543300 h 4835165"/>
              <a:gd name="connsiteX5" fmla="*/ 523124 w 9153055"/>
              <a:gd name="connsiteY5" fmla="*/ 3547023 h 4835165"/>
              <a:gd name="connsiteX6" fmla="*/ 517484 w 9153055"/>
              <a:gd name="connsiteY6" fmla="*/ 4825851 h 4835165"/>
              <a:gd name="connsiteX7" fmla="*/ 0 w 9153055"/>
              <a:gd name="connsiteY7" fmla="*/ 4835100 h 4835165"/>
              <a:gd name="connsiteX8" fmla="*/ 2382 w 9153055"/>
              <a:gd name="connsiteY8" fmla="*/ 0 h 4835165"/>
              <a:gd name="connsiteX0" fmla="*/ 2382 w 9153055"/>
              <a:gd name="connsiteY0" fmla="*/ 0 h 4835165"/>
              <a:gd name="connsiteX1" fmla="*/ 9149846 w 9153055"/>
              <a:gd name="connsiteY1" fmla="*/ 0 h 4835165"/>
              <a:gd name="connsiteX2" fmla="*/ 9149845 w 9153055"/>
              <a:gd name="connsiteY2" fmla="*/ 4813176 h 4835165"/>
              <a:gd name="connsiteX3" fmla="*/ 7384257 w 9153055"/>
              <a:gd name="connsiteY3" fmla="*/ 4813896 h 4835165"/>
              <a:gd name="connsiteX4" fmla="*/ 7381442 w 9153055"/>
              <a:gd name="connsiteY4" fmla="*/ 3543300 h 4835165"/>
              <a:gd name="connsiteX5" fmla="*/ 523124 w 9153055"/>
              <a:gd name="connsiteY5" fmla="*/ 3547023 h 4835165"/>
              <a:gd name="connsiteX6" fmla="*/ 517484 w 9153055"/>
              <a:gd name="connsiteY6" fmla="*/ 4825851 h 4835165"/>
              <a:gd name="connsiteX7" fmla="*/ 0 w 9153055"/>
              <a:gd name="connsiteY7" fmla="*/ 4835100 h 4835165"/>
              <a:gd name="connsiteX8" fmla="*/ 2382 w 9153055"/>
              <a:gd name="connsiteY8" fmla="*/ 0 h 4835165"/>
              <a:gd name="connsiteX0" fmla="*/ 0 w 9150673"/>
              <a:gd name="connsiteY0" fmla="*/ 0 h 4825853"/>
              <a:gd name="connsiteX1" fmla="*/ 9147464 w 9150673"/>
              <a:gd name="connsiteY1" fmla="*/ 0 h 4825853"/>
              <a:gd name="connsiteX2" fmla="*/ 9147463 w 9150673"/>
              <a:gd name="connsiteY2" fmla="*/ 4813176 h 4825853"/>
              <a:gd name="connsiteX3" fmla="*/ 7381875 w 9150673"/>
              <a:gd name="connsiteY3" fmla="*/ 4813896 h 4825853"/>
              <a:gd name="connsiteX4" fmla="*/ 7379060 w 9150673"/>
              <a:gd name="connsiteY4" fmla="*/ 3543300 h 4825853"/>
              <a:gd name="connsiteX5" fmla="*/ 520742 w 9150673"/>
              <a:gd name="connsiteY5" fmla="*/ 3547023 h 4825853"/>
              <a:gd name="connsiteX6" fmla="*/ 515102 w 9150673"/>
              <a:gd name="connsiteY6" fmla="*/ 4825851 h 4825853"/>
              <a:gd name="connsiteX7" fmla="*/ 2770 w 9150673"/>
              <a:gd name="connsiteY7" fmla="*/ 4817115 h 4825853"/>
              <a:gd name="connsiteX8" fmla="*/ 0 w 9150673"/>
              <a:gd name="connsiteY8" fmla="*/ 0 h 4825853"/>
              <a:gd name="connsiteX0" fmla="*/ 0 w 9150673"/>
              <a:gd name="connsiteY0" fmla="*/ 0 h 4818145"/>
              <a:gd name="connsiteX1" fmla="*/ 9147464 w 9150673"/>
              <a:gd name="connsiteY1" fmla="*/ 0 h 4818145"/>
              <a:gd name="connsiteX2" fmla="*/ 9147463 w 9150673"/>
              <a:gd name="connsiteY2" fmla="*/ 4813176 h 4818145"/>
              <a:gd name="connsiteX3" fmla="*/ 7381875 w 9150673"/>
              <a:gd name="connsiteY3" fmla="*/ 4813896 h 4818145"/>
              <a:gd name="connsiteX4" fmla="*/ 7379060 w 9150673"/>
              <a:gd name="connsiteY4" fmla="*/ 3543300 h 4818145"/>
              <a:gd name="connsiteX5" fmla="*/ 520742 w 9150673"/>
              <a:gd name="connsiteY5" fmla="*/ 3547023 h 4818145"/>
              <a:gd name="connsiteX6" fmla="*/ 515102 w 9150673"/>
              <a:gd name="connsiteY6" fmla="*/ 4818143 h 4818145"/>
              <a:gd name="connsiteX7" fmla="*/ 2770 w 9150673"/>
              <a:gd name="connsiteY7" fmla="*/ 4817115 h 4818145"/>
              <a:gd name="connsiteX8" fmla="*/ 0 w 9150673"/>
              <a:gd name="connsiteY8" fmla="*/ 0 h 4818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50673" h="4818145">
                <a:moveTo>
                  <a:pt x="0" y="0"/>
                </a:moveTo>
                <a:lnTo>
                  <a:pt x="9147464" y="0"/>
                </a:lnTo>
                <a:cubicBezTo>
                  <a:pt x="9154968" y="4079"/>
                  <a:pt x="9146880" y="4807581"/>
                  <a:pt x="9147463" y="4813176"/>
                </a:cubicBezTo>
                <a:cubicBezTo>
                  <a:pt x="9148046" y="4818771"/>
                  <a:pt x="7385663" y="4807873"/>
                  <a:pt x="7381875" y="4813896"/>
                </a:cubicBezTo>
                <a:cubicBezTo>
                  <a:pt x="7378087" y="4819919"/>
                  <a:pt x="7380515" y="3538511"/>
                  <a:pt x="7379060" y="3543300"/>
                </a:cubicBezTo>
                <a:cubicBezTo>
                  <a:pt x="7377605" y="3548089"/>
                  <a:pt x="2806848" y="3545782"/>
                  <a:pt x="520742" y="3547023"/>
                </a:cubicBezTo>
                <a:cubicBezTo>
                  <a:pt x="519025" y="3777370"/>
                  <a:pt x="515915" y="4819927"/>
                  <a:pt x="515102" y="4818143"/>
                </a:cubicBezTo>
                <a:cubicBezTo>
                  <a:pt x="514289" y="4816359"/>
                  <a:pt x="257002" y="4818169"/>
                  <a:pt x="2770" y="4817115"/>
                </a:cubicBezTo>
                <a:cubicBezTo>
                  <a:pt x="1847" y="3211410"/>
                  <a:pt x="923" y="1605705"/>
                  <a:pt x="0" y="0"/>
                </a:cubicBez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650" y="4027623"/>
            <a:ext cx="6362700" cy="864000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pc="0" dirty="0">
                <a:cs typeface="Arial" pitchFamily="34" charset="0"/>
              </a:defRPr>
            </a:lvl1pPr>
          </a:lstStyle>
          <a:p>
            <a:pPr lvl="0" defTabSz="121917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650" y="5096738"/>
            <a:ext cx="6362700" cy="770400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1400" dirty="0"/>
            </a:lvl1pPr>
          </a:lstStyle>
          <a:p>
            <a:pPr lvl="0" defTabSz="357708">
              <a:lnSpc>
                <a:spcPct val="90000"/>
              </a:lnSpc>
              <a:spcBef>
                <a:spcPct val="0"/>
              </a:spcBef>
            </a:pPr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9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613531327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4" pos="4484">
          <p15:clr>
            <a:srgbClr val="FBAE40"/>
          </p15:clr>
        </p15:guide>
        <p15:guide id="0" pos="476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5" y="728663"/>
            <a:ext cx="813435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July 2016</a:t>
            </a:r>
            <a:endParaRPr lang="en-GB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6" y="728663"/>
            <a:ext cx="813435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Slide Number Placeholder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9145787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16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04825" y="1492272"/>
            <a:ext cx="8134350" cy="2861742"/>
          </a:xfrm>
        </p:spPr>
        <p:txBody>
          <a:bodyPr/>
          <a:lstStyle>
            <a:lvl1pPr>
              <a:lnSpc>
                <a:spcPct val="110000"/>
              </a:lnSpc>
              <a:defRPr lang="en-US" sz="3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358818406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 bwMode="gray">
          <a:xfrm>
            <a:off x="1" y="4313784"/>
            <a:ext cx="9143999" cy="2544216"/>
          </a:xfrm>
          <a:prstGeom prst="rect">
            <a:avLst/>
          </a:prstGeom>
          <a:solidFill>
            <a:srgbClr val="F7D1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 bwMode="gray">
          <a:xfrm>
            <a:off x="4427538" y="2831545"/>
            <a:ext cx="4268070" cy="1633939"/>
            <a:chOff x="6450013" y="2557463"/>
            <a:chExt cx="5197475" cy="1917700"/>
          </a:xfrm>
        </p:grpSpPr>
        <p:sp>
          <p:nvSpPr>
            <p:cNvPr id="26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rgbClr val="F7D1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rgbClr val="F7D1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rgbClr val="F7D1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3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761986" y="1711396"/>
            <a:ext cx="7870248" cy="8135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GB" sz="2800" b="0" cap="none" baseline="0" dirty="0">
                <a:latin typeface="+mj-lt"/>
              </a:defRPr>
            </a:lvl1pPr>
          </a:lstStyle>
          <a:p>
            <a:pPr lvl="0" defTabSz="357708">
              <a:lnSpc>
                <a:spcPct val="100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761986" y="2638196"/>
            <a:ext cx="3358458" cy="1360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MY" sz="1400" dirty="0"/>
            </a:lvl1pPr>
          </a:lstStyle>
          <a:p>
            <a:pPr lvl="0" defTabSz="1219170">
              <a:lnSpc>
                <a:spcPct val="100000"/>
              </a:lnSpc>
            </a:pPr>
            <a:r>
              <a:rPr lang="en-GB" dirty="0"/>
              <a:t>Click to subtitle</a:t>
            </a:r>
          </a:p>
        </p:txBody>
      </p:sp>
      <p:sp>
        <p:nvSpPr>
          <p:cNvPr id="30" name="Rectangle 29"/>
          <p:cNvSpPr/>
          <p:nvPr/>
        </p:nvSpPr>
        <p:spPr bwMode="gray">
          <a:xfrm>
            <a:off x="761986" y="1524000"/>
            <a:ext cx="1269984" cy="75600"/>
          </a:xfrm>
          <a:prstGeom prst="rect">
            <a:avLst/>
          </a:prstGeom>
          <a:solidFill>
            <a:srgbClr val="F7D1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 bwMode="gray">
          <a:xfrm>
            <a:off x="1" y="4313786"/>
            <a:ext cx="9144000" cy="2544214"/>
          </a:xfrm>
          <a:prstGeom prst="rect">
            <a:avLst/>
          </a:prstGeom>
          <a:solidFill>
            <a:srgbClr val="F7D1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rgbClr val="F7D1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8400" y="961200"/>
            <a:ext cx="6861600" cy="1584000"/>
          </a:xfrm>
          <a:noFill/>
        </p:spPr>
        <p:txBody>
          <a:bodyPr lIns="0" tIns="0" rIns="0"/>
          <a:lstStyle>
            <a:lvl1pPr algn="l" defTabSz="121917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GB" sz="2800" b="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8400" y="3044536"/>
            <a:ext cx="3292364" cy="1023464"/>
          </a:xfrm>
        </p:spPr>
        <p:txBody>
          <a:bodyPr anchor="b" anchorCtr="0"/>
          <a:lstStyle>
            <a:lvl1pPr marL="0" indent="0" algn="l" defTabSz="35770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lang="en-GB" sz="1800" kern="1200" baseline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8400" y="4586400"/>
            <a:ext cx="3305949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8400" y="4838400"/>
            <a:ext cx="3305949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Role in Organisation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5320145" y="2795155"/>
            <a:ext cx="3319030" cy="2904946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0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July 2016</a:t>
            </a:r>
            <a:endParaRPr lang="en-GB" dirty="0"/>
          </a:p>
        </p:txBody>
      </p:sp>
      <p:sp>
        <p:nvSpPr>
          <p:cNvPr id="10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370520605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889" y="1280160"/>
            <a:ext cx="4300222" cy="4300222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/>
        </p:nvSpPr>
        <p:spPr bwMode="gray">
          <a:xfrm>
            <a:off x="504824" y="3554413"/>
            <a:ext cx="6864351" cy="2797175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/>
          <p:cNvSpPr/>
          <p:nvPr/>
        </p:nvSpPr>
        <p:spPr bwMode="gray">
          <a:xfrm>
            <a:off x="1832301" y="3829099"/>
            <a:ext cx="1269984" cy="76200"/>
          </a:xfrm>
          <a:prstGeom prst="rect">
            <a:avLst/>
          </a:prstGeom>
          <a:solidFill>
            <a:srgbClr val="F7D1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4" name="Picture 33" descr="PECTE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00915" y="3688499"/>
            <a:ext cx="1465237" cy="1465237"/>
          </a:xfrm>
          <a:prstGeom prst="rect">
            <a:avLst/>
          </a:prstGeom>
        </p:spPr>
      </p:pic>
      <p:sp>
        <p:nvSpPr>
          <p:cNvPr id="35" name="Picture Placeholder 2"/>
          <p:cNvSpPr>
            <a:spLocks noGrp="1"/>
          </p:cNvSpPr>
          <p:nvPr>
            <p:ph type="pic" sz="quarter" idx="13"/>
          </p:nvPr>
        </p:nvSpPr>
        <p:spPr bwMode="auto">
          <a:xfrm>
            <a:off x="0" y="0"/>
            <a:ext cx="9150673" cy="4830116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  <a:gd name="connsiteX0" fmla="*/ 241373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41373 w 12194723"/>
              <a:gd name="connsiteY8" fmla="*/ 0 h 4854829"/>
              <a:gd name="connsiteX0" fmla="*/ 2382 w 11955732"/>
              <a:gd name="connsiteY0" fmla="*/ 0 h 4854829"/>
              <a:gd name="connsiteX1" fmla="*/ 11955391 w 11955732"/>
              <a:gd name="connsiteY1" fmla="*/ 0 h 4854829"/>
              <a:gd name="connsiteX2" fmla="*/ 11955391 w 11955732"/>
              <a:gd name="connsiteY2" fmla="*/ 4854636 h 4854829"/>
              <a:gd name="connsiteX3" fmla="*/ 7384257 w 11955732"/>
              <a:gd name="connsiteY3" fmla="*/ 4843680 h 4854829"/>
              <a:gd name="connsiteX4" fmla="*/ 7381442 w 11955732"/>
              <a:gd name="connsiteY4" fmla="*/ 3543300 h 4854829"/>
              <a:gd name="connsiteX5" fmla="*/ 523124 w 11955732"/>
              <a:gd name="connsiteY5" fmla="*/ 3547023 h 4854829"/>
              <a:gd name="connsiteX6" fmla="*/ 523704 w 11955732"/>
              <a:gd name="connsiteY6" fmla="*/ 4850671 h 4854829"/>
              <a:gd name="connsiteX7" fmla="*/ 0 w 11955732"/>
              <a:gd name="connsiteY7" fmla="*/ 4847509 h 4854829"/>
              <a:gd name="connsiteX8" fmla="*/ 2382 w 11955732"/>
              <a:gd name="connsiteY8" fmla="*/ 0 h 4854829"/>
              <a:gd name="connsiteX0" fmla="*/ 2382 w 11960184"/>
              <a:gd name="connsiteY0" fmla="*/ 0 h 4854829"/>
              <a:gd name="connsiteX1" fmla="*/ 11955391 w 11960184"/>
              <a:gd name="connsiteY1" fmla="*/ 0 h 4854829"/>
              <a:gd name="connsiteX2" fmla="*/ 11955391 w 11960184"/>
              <a:gd name="connsiteY2" fmla="*/ 4854636 h 4854829"/>
              <a:gd name="connsiteX3" fmla="*/ 7384257 w 11960184"/>
              <a:gd name="connsiteY3" fmla="*/ 4843680 h 4854829"/>
              <a:gd name="connsiteX4" fmla="*/ 7381442 w 11960184"/>
              <a:gd name="connsiteY4" fmla="*/ 3543300 h 4854829"/>
              <a:gd name="connsiteX5" fmla="*/ 523124 w 11960184"/>
              <a:gd name="connsiteY5" fmla="*/ 3547023 h 4854829"/>
              <a:gd name="connsiteX6" fmla="*/ 523704 w 11960184"/>
              <a:gd name="connsiteY6" fmla="*/ 4850671 h 4854829"/>
              <a:gd name="connsiteX7" fmla="*/ 0 w 11960184"/>
              <a:gd name="connsiteY7" fmla="*/ 4847509 h 4854829"/>
              <a:gd name="connsiteX8" fmla="*/ 2382 w 11960184"/>
              <a:gd name="connsiteY8" fmla="*/ 0 h 4854829"/>
              <a:gd name="connsiteX0" fmla="*/ 2382 w 11975151"/>
              <a:gd name="connsiteY0" fmla="*/ 0 h 5210613"/>
              <a:gd name="connsiteX1" fmla="*/ 9149846 w 11975151"/>
              <a:gd name="connsiteY1" fmla="*/ 0 h 5210613"/>
              <a:gd name="connsiteX2" fmla="*/ 11955391 w 11975151"/>
              <a:gd name="connsiteY2" fmla="*/ 4854636 h 5210613"/>
              <a:gd name="connsiteX3" fmla="*/ 7384257 w 11975151"/>
              <a:gd name="connsiteY3" fmla="*/ 4843680 h 5210613"/>
              <a:gd name="connsiteX4" fmla="*/ 7381442 w 11975151"/>
              <a:gd name="connsiteY4" fmla="*/ 3543300 h 5210613"/>
              <a:gd name="connsiteX5" fmla="*/ 523124 w 11975151"/>
              <a:gd name="connsiteY5" fmla="*/ 3547023 h 5210613"/>
              <a:gd name="connsiteX6" fmla="*/ 523704 w 11975151"/>
              <a:gd name="connsiteY6" fmla="*/ 4850671 h 5210613"/>
              <a:gd name="connsiteX7" fmla="*/ 0 w 11975151"/>
              <a:gd name="connsiteY7" fmla="*/ 4847509 h 5210613"/>
              <a:gd name="connsiteX8" fmla="*/ 2382 w 11975151"/>
              <a:gd name="connsiteY8" fmla="*/ 0 h 5210613"/>
              <a:gd name="connsiteX0" fmla="*/ 2382 w 11955393"/>
              <a:gd name="connsiteY0" fmla="*/ 0 h 4854636"/>
              <a:gd name="connsiteX1" fmla="*/ 9149846 w 11955393"/>
              <a:gd name="connsiteY1" fmla="*/ 0 h 4854636"/>
              <a:gd name="connsiteX2" fmla="*/ 11955391 w 11955393"/>
              <a:gd name="connsiteY2" fmla="*/ 4854636 h 4854636"/>
              <a:gd name="connsiteX3" fmla="*/ 7384257 w 11955393"/>
              <a:gd name="connsiteY3" fmla="*/ 4843680 h 4854636"/>
              <a:gd name="connsiteX4" fmla="*/ 7381442 w 11955393"/>
              <a:gd name="connsiteY4" fmla="*/ 3543300 h 4854636"/>
              <a:gd name="connsiteX5" fmla="*/ 523124 w 11955393"/>
              <a:gd name="connsiteY5" fmla="*/ 3547023 h 4854636"/>
              <a:gd name="connsiteX6" fmla="*/ 523704 w 11955393"/>
              <a:gd name="connsiteY6" fmla="*/ 4850671 h 4854636"/>
              <a:gd name="connsiteX7" fmla="*/ 0 w 11955393"/>
              <a:gd name="connsiteY7" fmla="*/ 4847509 h 4854636"/>
              <a:gd name="connsiteX8" fmla="*/ 2382 w 11955393"/>
              <a:gd name="connsiteY8" fmla="*/ 0 h 4854636"/>
              <a:gd name="connsiteX0" fmla="*/ 2382 w 9685771"/>
              <a:gd name="connsiteY0" fmla="*/ 360370 h 5307510"/>
              <a:gd name="connsiteX1" fmla="*/ 9149846 w 9685771"/>
              <a:gd name="connsiteY1" fmla="*/ 360370 h 5307510"/>
              <a:gd name="connsiteX2" fmla="*/ 8661472 w 9685771"/>
              <a:gd name="connsiteY2" fmla="*/ 5225371 h 5307510"/>
              <a:gd name="connsiteX3" fmla="*/ 7384257 w 9685771"/>
              <a:gd name="connsiteY3" fmla="*/ 5204050 h 5307510"/>
              <a:gd name="connsiteX4" fmla="*/ 7381442 w 9685771"/>
              <a:gd name="connsiteY4" fmla="*/ 3903670 h 5307510"/>
              <a:gd name="connsiteX5" fmla="*/ 523124 w 9685771"/>
              <a:gd name="connsiteY5" fmla="*/ 3907393 h 5307510"/>
              <a:gd name="connsiteX6" fmla="*/ 523704 w 9685771"/>
              <a:gd name="connsiteY6" fmla="*/ 5211041 h 5307510"/>
              <a:gd name="connsiteX7" fmla="*/ 0 w 9685771"/>
              <a:gd name="connsiteY7" fmla="*/ 5207879 h 5307510"/>
              <a:gd name="connsiteX8" fmla="*/ 2382 w 9685771"/>
              <a:gd name="connsiteY8" fmla="*/ 360370 h 5307510"/>
              <a:gd name="connsiteX0" fmla="*/ 2382 w 9151108"/>
              <a:gd name="connsiteY0" fmla="*/ 0 h 4947140"/>
              <a:gd name="connsiteX1" fmla="*/ 9149846 w 9151108"/>
              <a:gd name="connsiteY1" fmla="*/ 0 h 4947140"/>
              <a:gd name="connsiteX2" fmla="*/ 8661472 w 9151108"/>
              <a:gd name="connsiteY2" fmla="*/ 4865001 h 4947140"/>
              <a:gd name="connsiteX3" fmla="*/ 7384257 w 9151108"/>
              <a:gd name="connsiteY3" fmla="*/ 4843680 h 4947140"/>
              <a:gd name="connsiteX4" fmla="*/ 7381442 w 9151108"/>
              <a:gd name="connsiteY4" fmla="*/ 3543300 h 4947140"/>
              <a:gd name="connsiteX5" fmla="*/ 523124 w 9151108"/>
              <a:gd name="connsiteY5" fmla="*/ 3547023 h 4947140"/>
              <a:gd name="connsiteX6" fmla="*/ 523704 w 9151108"/>
              <a:gd name="connsiteY6" fmla="*/ 4850671 h 4947140"/>
              <a:gd name="connsiteX7" fmla="*/ 0 w 9151108"/>
              <a:gd name="connsiteY7" fmla="*/ 4847509 h 4947140"/>
              <a:gd name="connsiteX8" fmla="*/ 2382 w 9151108"/>
              <a:gd name="connsiteY8" fmla="*/ 0 h 4947140"/>
              <a:gd name="connsiteX0" fmla="*/ 2382 w 9828173"/>
              <a:gd name="connsiteY0" fmla="*/ 356531 h 5286738"/>
              <a:gd name="connsiteX1" fmla="*/ 9149846 w 9828173"/>
              <a:gd name="connsiteY1" fmla="*/ 356531 h 5286738"/>
              <a:gd name="connsiteX2" fmla="*/ 9149845 w 9828173"/>
              <a:gd name="connsiteY2" fmla="*/ 5169707 h 5286738"/>
              <a:gd name="connsiteX3" fmla="*/ 7384257 w 9828173"/>
              <a:gd name="connsiteY3" fmla="*/ 5200211 h 5286738"/>
              <a:gd name="connsiteX4" fmla="*/ 7381442 w 9828173"/>
              <a:gd name="connsiteY4" fmla="*/ 3899831 h 5286738"/>
              <a:gd name="connsiteX5" fmla="*/ 523124 w 9828173"/>
              <a:gd name="connsiteY5" fmla="*/ 3903554 h 5286738"/>
              <a:gd name="connsiteX6" fmla="*/ 523704 w 9828173"/>
              <a:gd name="connsiteY6" fmla="*/ 5207202 h 5286738"/>
              <a:gd name="connsiteX7" fmla="*/ 0 w 9828173"/>
              <a:gd name="connsiteY7" fmla="*/ 5204040 h 5286738"/>
              <a:gd name="connsiteX8" fmla="*/ 2382 w 9828173"/>
              <a:gd name="connsiteY8" fmla="*/ 356531 h 5286738"/>
              <a:gd name="connsiteX0" fmla="*/ 2382 w 9154046"/>
              <a:gd name="connsiteY0" fmla="*/ 0 h 4930207"/>
              <a:gd name="connsiteX1" fmla="*/ 9149846 w 9154046"/>
              <a:gd name="connsiteY1" fmla="*/ 0 h 4930207"/>
              <a:gd name="connsiteX2" fmla="*/ 9149845 w 9154046"/>
              <a:gd name="connsiteY2" fmla="*/ 4813176 h 4930207"/>
              <a:gd name="connsiteX3" fmla="*/ 7384257 w 9154046"/>
              <a:gd name="connsiteY3" fmla="*/ 4843680 h 4930207"/>
              <a:gd name="connsiteX4" fmla="*/ 7381442 w 9154046"/>
              <a:gd name="connsiteY4" fmla="*/ 3543300 h 4930207"/>
              <a:gd name="connsiteX5" fmla="*/ 523124 w 9154046"/>
              <a:gd name="connsiteY5" fmla="*/ 3547023 h 4930207"/>
              <a:gd name="connsiteX6" fmla="*/ 523704 w 9154046"/>
              <a:gd name="connsiteY6" fmla="*/ 4850671 h 4930207"/>
              <a:gd name="connsiteX7" fmla="*/ 0 w 9154046"/>
              <a:gd name="connsiteY7" fmla="*/ 4847509 h 4930207"/>
              <a:gd name="connsiteX8" fmla="*/ 2382 w 9154046"/>
              <a:gd name="connsiteY8" fmla="*/ 0 h 4930207"/>
              <a:gd name="connsiteX0" fmla="*/ 2382 w 9154046"/>
              <a:gd name="connsiteY0" fmla="*/ 0 h 4850673"/>
              <a:gd name="connsiteX1" fmla="*/ 9149846 w 9154046"/>
              <a:gd name="connsiteY1" fmla="*/ 0 h 4850673"/>
              <a:gd name="connsiteX2" fmla="*/ 9149845 w 9154046"/>
              <a:gd name="connsiteY2" fmla="*/ 4813176 h 4850673"/>
              <a:gd name="connsiteX3" fmla="*/ 7384257 w 9154046"/>
              <a:gd name="connsiteY3" fmla="*/ 4843680 h 4850673"/>
              <a:gd name="connsiteX4" fmla="*/ 7381442 w 9154046"/>
              <a:gd name="connsiteY4" fmla="*/ 3543300 h 4850673"/>
              <a:gd name="connsiteX5" fmla="*/ 523124 w 9154046"/>
              <a:gd name="connsiteY5" fmla="*/ 3547023 h 4850673"/>
              <a:gd name="connsiteX6" fmla="*/ 523704 w 9154046"/>
              <a:gd name="connsiteY6" fmla="*/ 4850671 h 4850673"/>
              <a:gd name="connsiteX7" fmla="*/ 0 w 9154046"/>
              <a:gd name="connsiteY7" fmla="*/ 4847509 h 4850673"/>
              <a:gd name="connsiteX8" fmla="*/ 2382 w 9154046"/>
              <a:gd name="connsiteY8" fmla="*/ 0 h 4850673"/>
              <a:gd name="connsiteX0" fmla="*/ 2382 w 9282313"/>
              <a:gd name="connsiteY0" fmla="*/ 0 h 5171093"/>
              <a:gd name="connsiteX1" fmla="*/ 9149846 w 9282313"/>
              <a:gd name="connsiteY1" fmla="*/ 0 h 5171093"/>
              <a:gd name="connsiteX2" fmla="*/ 9149845 w 9282313"/>
              <a:gd name="connsiteY2" fmla="*/ 4813176 h 5171093"/>
              <a:gd name="connsiteX3" fmla="*/ 7384257 w 9282313"/>
              <a:gd name="connsiteY3" fmla="*/ 4821343 h 5171093"/>
              <a:gd name="connsiteX4" fmla="*/ 7381442 w 9282313"/>
              <a:gd name="connsiteY4" fmla="*/ 3543300 h 5171093"/>
              <a:gd name="connsiteX5" fmla="*/ 523124 w 9282313"/>
              <a:gd name="connsiteY5" fmla="*/ 3547023 h 5171093"/>
              <a:gd name="connsiteX6" fmla="*/ 523704 w 9282313"/>
              <a:gd name="connsiteY6" fmla="*/ 4850671 h 5171093"/>
              <a:gd name="connsiteX7" fmla="*/ 0 w 9282313"/>
              <a:gd name="connsiteY7" fmla="*/ 4847509 h 5171093"/>
              <a:gd name="connsiteX8" fmla="*/ 2382 w 9282313"/>
              <a:gd name="connsiteY8" fmla="*/ 0 h 5171093"/>
              <a:gd name="connsiteX0" fmla="*/ 2382 w 9282313"/>
              <a:gd name="connsiteY0" fmla="*/ 0 h 5168611"/>
              <a:gd name="connsiteX1" fmla="*/ 9149846 w 9282313"/>
              <a:gd name="connsiteY1" fmla="*/ 0 h 5168611"/>
              <a:gd name="connsiteX2" fmla="*/ 9149845 w 9282313"/>
              <a:gd name="connsiteY2" fmla="*/ 4813176 h 5168611"/>
              <a:gd name="connsiteX3" fmla="*/ 7384257 w 9282313"/>
              <a:gd name="connsiteY3" fmla="*/ 4813896 h 5168611"/>
              <a:gd name="connsiteX4" fmla="*/ 7381442 w 9282313"/>
              <a:gd name="connsiteY4" fmla="*/ 3543300 h 5168611"/>
              <a:gd name="connsiteX5" fmla="*/ 523124 w 9282313"/>
              <a:gd name="connsiteY5" fmla="*/ 3547023 h 5168611"/>
              <a:gd name="connsiteX6" fmla="*/ 523704 w 9282313"/>
              <a:gd name="connsiteY6" fmla="*/ 4850671 h 5168611"/>
              <a:gd name="connsiteX7" fmla="*/ 0 w 9282313"/>
              <a:gd name="connsiteY7" fmla="*/ 4847509 h 5168611"/>
              <a:gd name="connsiteX8" fmla="*/ 2382 w 9282313"/>
              <a:gd name="connsiteY8" fmla="*/ 0 h 5168611"/>
              <a:gd name="connsiteX0" fmla="*/ 2382 w 9153055"/>
              <a:gd name="connsiteY0" fmla="*/ 0 h 4850673"/>
              <a:gd name="connsiteX1" fmla="*/ 9149846 w 9153055"/>
              <a:gd name="connsiteY1" fmla="*/ 0 h 4850673"/>
              <a:gd name="connsiteX2" fmla="*/ 9149845 w 9153055"/>
              <a:gd name="connsiteY2" fmla="*/ 4813176 h 4850673"/>
              <a:gd name="connsiteX3" fmla="*/ 7384257 w 9153055"/>
              <a:gd name="connsiteY3" fmla="*/ 4813896 h 4850673"/>
              <a:gd name="connsiteX4" fmla="*/ 7381442 w 9153055"/>
              <a:gd name="connsiteY4" fmla="*/ 3543300 h 4850673"/>
              <a:gd name="connsiteX5" fmla="*/ 523124 w 9153055"/>
              <a:gd name="connsiteY5" fmla="*/ 3547023 h 4850673"/>
              <a:gd name="connsiteX6" fmla="*/ 523704 w 9153055"/>
              <a:gd name="connsiteY6" fmla="*/ 4850671 h 4850673"/>
              <a:gd name="connsiteX7" fmla="*/ 0 w 9153055"/>
              <a:gd name="connsiteY7" fmla="*/ 4847509 h 4850673"/>
              <a:gd name="connsiteX8" fmla="*/ 2382 w 9153055"/>
              <a:gd name="connsiteY8" fmla="*/ 0 h 4850673"/>
              <a:gd name="connsiteX0" fmla="*/ 2382 w 9153055"/>
              <a:gd name="connsiteY0" fmla="*/ 0 h 4850673"/>
              <a:gd name="connsiteX1" fmla="*/ 9149846 w 9153055"/>
              <a:gd name="connsiteY1" fmla="*/ 0 h 4850673"/>
              <a:gd name="connsiteX2" fmla="*/ 9149845 w 9153055"/>
              <a:gd name="connsiteY2" fmla="*/ 4813176 h 4850673"/>
              <a:gd name="connsiteX3" fmla="*/ 7384257 w 9153055"/>
              <a:gd name="connsiteY3" fmla="*/ 4813896 h 4850673"/>
              <a:gd name="connsiteX4" fmla="*/ 7381442 w 9153055"/>
              <a:gd name="connsiteY4" fmla="*/ 3543300 h 4850673"/>
              <a:gd name="connsiteX5" fmla="*/ 523124 w 9153055"/>
              <a:gd name="connsiteY5" fmla="*/ 3547023 h 4850673"/>
              <a:gd name="connsiteX6" fmla="*/ 523704 w 9153055"/>
              <a:gd name="connsiteY6" fmla="*/ 4850671 h 4850673"/>
              <a:gd name="connsiteX7" fmla="*/ 0 w 9153055"/>
              <a:gd name="connsiteY7" fmla="*/ 4847509 h 4850673"/>
              <a:gd name="connsiteX8" fmla="*/ 2382 w 9153055"/>
              <a:gd name="connsiteY8" fmla="*/ 0 h 4850673"/>
              <a:gd name="connsiteX0" fmla="*/ 2382 w 9153055"/>
              <a:gd name="connsiteY0" fmla="*/ 0 h 4847542"/>
              <a:gd name="connsiteX1" fmla="*/ 9149846 w 9153055"/>
              <a:gd name="connsiteY1" fmla="*/ 0 h 4847542"/>
              <a:gd name="connsiteX2" fmla="*/ 9149845 w 9153055"/>
              <a:gd name="connsiteY2" fmla="*/ 4813176 h 4847542"/>
              <a:gd name="connsiteX3" fmla="*/ 7384257 w 9153055"/>
              <a:gd name="connsiteY3" fmla="*/ 4813896 h 4847542"/>
              <a:gd name="connsiteX4" fmla="*/ 7381442 w 9153055"/>
              <a:gd name="connsiteY4" fmla="*/ 3543300 h 4847542"/>
              <a:gd name="connsiteX5" fmla="*/ 523124 w 9153055"/>
              <a:gd name="connsiteY5" fmla="*/ 3547023 h 4847542"/>
              <a:gd name="connsiteX6" fmla="*/ 517484 w 9153055"/>
              <a:gd name="connsiteY6" fmla="*/ 4825851 h 4847542"/>
              <a:gd name="connsiteX7" fmla="*/ 0 w 9153055"/>
              <a:gd name="connsiteY7" fmla="*/ 4847509 h 4847542"/>
              <a:gd name="connsiteX8" fmla="*/ 2382 w 9153055"/>
              <a:gd name="connsiteY8" fmla="*/ 0 h 4847542"/>
              <a:gd name="connsiteX0" fmla="*/ 2382 w 9153055"/>
              <a:gd name="connsiteY0" fmla="*/ 0 h 4835165"/>
              <a:gd name="connsiteX1" fmla="*/ 9149846 w 9153055"/>
              <a:gd name="connsiteY1" fmla="*/ 0 h 4835165"/>
              <a:gd name="connsiteX2" fmla="*/ 9149845 w 9153055"/>
              <a:gd name="connsiteY2" fmla="*/ 4813176 h 4835165"/>
              <a:gd name="connsiteX3" fmla="*/ 7384257 w 9153055"/>
              <a:gd name="connsiteY3" fmla="*/ 4813896 h 4835165"/>
              <a:gd name="connsiteX4" fmla="*/ 7381442 w 9153055"/>
              <a:gd name="connsiteY4" fmla="*/ 3543300 h 4835165"/>
              <a:gd name="connsiteX5" fmla="*/ 523124 w 9153055"/>
              <a:gd name="connsiteY5" fmla="*/ 3547023 h 4835165"/>
              <a:gd name="connsiteX6" fmla="*/ 517484 w 9153055"/>
              <a:gd name="connsiteY6" fmla="*/ 4825851 h 4835165"/>
              <a:gd name="connsiteX7" fmla="*/ 0 w 9153055"/>
              <a:gd name="connsiteY7" fmla="*/ 4835100 h 4835165"/>
              <a:gd name="connsiteX8" fmla="*/ 2382 w 9153055"/>
              <a:gd name="connsiteY8" fmla="*/ 0 h 4835165"/>
              <a:gd name="connsiteX0" fmla="*/ 2382 w 9153055"/>
              <a:gd name="connsiteY0" fmla="*/ 0 h 4835165"/>
              <a:gd name="connsiteX1" fmla="*/ 9149846 w 9153055"/>
              <a:gd name="connsiteY1" fmla="*/ 0 h 4835165"/>
              <a:gd name="connsiteX2" fmla="*/ 9149845 w 9153055"/>
              <a:gd name="connsiteY2" fmla="*/ 4813176 h 4835165"/>
              <a:gd name="connsiteX3" fmla="*/ 7384257 w 9153055"/>
              <a:gd name="connsiteY3" fmla="*/ 4813896 h 4835165"/>
              <a:gd name="connsiteX4" fmla="*/ 7381442 w 9153055"/>
              <a:gd name="connsiteY4" fmla="*/ 3543300 h 4835165"/>
              <a:gd name="connsiteX5" fmla="*/ 523124 w 9153055"/>
              <a:gd name="connsiteY5" fmla="*/ 3547023 h 4835165"/>
              <a:gd name="connsiteX6" fmla="*/ 517484 w 9153055"/>
              <a:gd name="connsiteY6" fmla="*/ 4825851 h 4835165"/>
              <a:gd name="connsiteX7" fmla="*/ 0 w 9153055"/>
              <a:gd name="connsiteY7" fmla="*/ 4835100 h 4835165"/>
              <a:gd name="connsiteX8" fmla="*/ 2382 w 9153055"/>
              <a:gd name="connsiteY8" fmla="*/ 0 h 4835165"/>
              <a:gd name="connsiteX0" fmla="*/ 0 w 9150673"/>
              <a:gd name="connsiteY0" fmla="*/ 0 h 4825853"/>
              <a:gd name="connsiteX1" fmla="*/ 9147464 w 9150673"/>
              <a:gd name="connsiteY1" fmla="*/ 0 h 4825853"/>
              <a:gd name="connsiteX2" fmla="*/ 9147463 w 9150673"/>
              <a:gd name="connsiteY2" fmla="*/ 4813176 h 4825853"/>
              <a:gd name="connsiteX3" fmla="*/ 7381875 w 9150673"/>
              <a:gd name="connsiteY3" fmla="*/ 4813896 h 4825853"/>
              <a:gd name="connsiteX4" fmla="*/ 7379060 w 9150673"/>
              <a:gd name="connsiteY4" fmla="*/ 3543300 h 4825853"/>
              <a:gd name="connsiteX5" fmla="*/ 520742 w 9150673"/>
              <a:gd name="connsiteY5" fmla="*/ 3547023 h 4825853"/>
              <a:gd name="connsiteX6" fmla="*/ 515102 w 9150673"/>
              <a:gd name="connsiteY6" fmla="*/ 4825851 h 4825853"/>
              <a:gd name="connsiteX7" fmla="*/ 2770 w 9150673"/>
              <a:gd name="connsiteY7" fmla="*/ 4817115 h 4825853"/>
              <a:gd name="connsiteX8" fmla="*/ 0 w 9150673"/>
              <a:gd name="connsiteY8" fmla="*/ 0 h 4825853"/>
              <a:gd name="connsiteX0" fmla="*/ 0 w 9150673"/>
              <a:gd name="connsiteY0" fmla="*/ 0 h 4818145"/>
              <a:gd name="connsiteX1" fmla="*/ 9147464 w 9150673"/>
              <a:gd name="connsiteY1" fmla="*/ 0 h 4818145"/>
              <a:gd name="connsiteX2" fmla="*/ 9147463 w 9150673"/>
              <a:gd name="connsiteY2" fmla="*/ 4813176 h 4818145"/>
              <a:gd name="connsiteX3" fmla="*/ 7381875 w 9150673"/>
              <a:gd name="connsiteY3" fmla="*/ 4813896 h 4818145"/>
              <a:gd name="connsiteX4" fmla="*/ 7379060 w 9150673"/>
              <a:gd name="connsiteY4" fmla="*/ 3543300 h 4818145"/>
              <a:gd name="connsiteX5" fmla="*/ 520742 w 9150673"/>
              <a:gd name="connsiteY5" fmla="*/ 3547023 h 4818145"/>
              <a:gd name="connsiteX6" fmla="*/ 515102 w 9150673"/>
              <a:gd name="connsiteY6" fmla="*/ 4818143 h 4818145"/>
              <a:gd name="connsiteX7" fmla="*/ 2770 w 9150673"/>
              <a:gd name="connsiteY7" fmla="*/ 4817115 h 4818145"/>
              <a:gd name="connsiteX8" fmla="*/ 0 w 9150673"/>
              <a:gd name="connsiteY8" fmla="*/ 0 h 4818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50673" h="4818145">
                <a:moveTo>
                  <a:pt x="0" y="0"/>
                </a:moveTo>
                <a:lnTo>
                  <a:pt x="9147464" y="0"/>
                </a:lnTo>
                <a:cubicBezTo>
                  <a:pt x="9154968" y="4079"/>
                  <a:pt x="9146880" y="4807581"/>
                  <a:pt x="9147463" y="4813176"/>
                </a:cubicBezTo>
                <a:cubicBezTo>
                  <a:pt x="9148046" y="4818771"/>
                  <a:pt x="7385663" y="4807873"/>
                  <a:pt x="7381875" y="4813896"/>
                </a:cubicBezTo>
                <a:cubicBezTo>
                  <a:pt x="7378087" y="4819919"/>
                  <a:pt x="7380515" y="3538511"/>
                  <a:pt x="7379060" y="3543300"/>
                </a:cubicBezTo>
                <a:cubicBezTo>
                  <a:pt x="7377605" y="3548089"/>
                  <a:pt x="2806848" y="3545782"/>
                  <a:pt x="520742" y="3547023"/>
                </a:cubicBezTo>
                <a:cubicBezTo>
                  <a:pt x="519025" y="3777370"/>
                  <a:pt x="515915" y="4819927"/>
                  <a:pt x="515102" y="4818143"/>
                </a:cubicBezTo>
                <a:cubicBezTo>
                  <a:pt x="514289" y="4816359"/>
                  <a:pt x="257002" y="4818169"/>
                  <a:pt x="2770" y="4817115"/>
                </a:cubicBezTo>
                <a:cubicBezTo>
                  <a:pt x="1847" y="3211410"/>
                  <a:pt x="923" y="1605705"/>
                  <a:pt x="0" y="0"/>
                </a:cubicBez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37043" y="4027623"/>
            <a:ext cx="5281307" cy="1047600"/>
          </a:xfrm>
          <a:noFill/>
        </p:spPr>
        <p:txBody>
          <a:bodyPr lIns="0" tIns="0" rIns="0"/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2400" b="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37043" y="5096740"/>
            <a:ext cx="5281307" cy="365979"/>
          </a:xfrm>
        </p:spPr>
        <p:txBody>
          <a:bodyPr anchor="b" anchorCtr="0"/>
          <a:lstStyle>
            <a:lvl1pPr marL="0" indent="0" algn="l" defTabSz="357708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837043" y="5636735"/>
            <a:ext cx="5281307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837043" y="5892934"/>
            <a:ext cx="5281307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Role in Organisation</a:t>
            </a:r>
          </a:p>
        </p:txBody>
      </p:sp>
      <p:sp>
        <p:nvSpPr>
          <p:cNvPr id="9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July 2016</a:t>
            </a:r>
            <a:endParaRPr lang="en-GB" dirty="0"/>
          </a:p>
        </p:txBody>
      </p:sp>
      <p:sp>
        <p:nvSpPr>
          <p:cNvPr id="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75571260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4" pos="448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00915" y="3554413"/>
            <a:ext cx="6968260" cy="2797175"/>
            <a:chOff x="400915" y="3554413"/>
            <a:chExt cx="6968260" cy="2797175"/>
          </a:xfrm>
        </p:grpSpPr>
        <p:sp>
          <p:nvSpPr>
            <p:cNvPr id="102" name="Rectangle 101"/>
            <p:cNvSpPr/>
            <p:nvPr userDrawn="1"/>
          </p:nvSpPr>
          <p:spPr bwMode="gray">
            <a:xfrm>
              <a:off x="504824" y="3554413"/>
              <a:ext cx="6864351" cy="2797175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3" name="Rectangle 102"/>
            <p:cNvSpPr/>
            <p:nvPr userDrawn="1"/>
          </p:nvSpPr>
          <p:spPr bwMode="gray">
            <a:xfrm>
              <a:off x="1832301" y="3829099"/>
              <a:ext cx="1269984" cy="76200"/>
            </a:xfrm>
            <a:prstGeom prst="rect">
              <a:avLst/>
            </a:prstGeom>
            <a:solidFill>
              <a:srgbClr val="F7D117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04" name="Picture 103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400915" y="3688499"/>
              <a:ext cx="1465237" cy="1465237"/>
            </a:xfrm>
            <a:prstGeom prst="rect">
              <a:avLst/>
            </a:prstGeom>
          </p:spPr>
        </p:pic>
      </p:grpSp>
      <p:sp>
        <p:nvSpPr>
          <p:cNvPr id="98" name="Picture Placeholder 2"/>
          <p:cNvSpPr>
            <a:spLocks noGrp="1"/>
          </p:cNvSpPr>
          <p:nvPr>
            <p:ph type="pic" sz="quarter" idx="14"/>
          </p:nvPr>
        </p:nvSpPr>
        <p:spPr bwMode="auto">
          <a:xfrm>
            <a:off x="0" y="0"/>
            <a:ext cx="9162565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9398360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9419626"/>
              <a:gd name="connsiteY0" fmla="*/ 0 h 6857999"/>
              <a:gd name="connsiteX1" fmla="*/ 9398360 w 9419626"/>
              <a:gd name="connsiteY1" fmla="*/ 0 h 6857999"/>
              <a:gd name="connsiteX2" fmla="*/ 9419626 w 9419626"/>
              <a:gd name="connsiteY2" fmla="*/ 6857999 h 6857999"/>
              <a:gd name="connsiteX3" fmla="*/ 0 w 9419626"/>
              <a:gd name="connsiteY3" fmla="*/ 6857999 h 6857999"/>
              <a:gd name="connsiteX4" fmla="*/ 0 w 9419626"/>
              <a:gd name="connsiteY4" fmla="*/ 0 h 6857999"/>
              <a:gd name="connsiteX5" fmla="*/ 753155 w 9419626"/>
              <a:gd name="connsiteY5" fmla="*/ 3560901 h 6857999"/>
              <a:gd name="connsiteX6" fmla="*/ 763913 w 9419626"/>
              <a:gd name="connsiteY6" fmla="*/ 6359075 h 6857999"/>
              <a:gd name="connsiteX7" fmla="*/ 7622163 w 9419626"/>
              <a:gd name="connsiteY7" fmla="*/ 6355342 h 6857999"/>
              <a:gd name="connsiteX8" fmla="*/ 7622603 w 9419626"/>
              <a:gd name="connsiteY8" fmla="*/ 3560901 h 6857999"/>
              <a:gd name="connsiteX9" fmla="*/ 753155 w 9419626"/>
              <a:gd name="connsiteY9" fmla="*/ 3560901 h 6857999"/>
              <a:gd name="connsiteX0" fmla="*/ 0 w 9419626"/>
              <a:gd name="connsiteY0" fmla="*/ 0 h 6857999"/>
              <a:gd name="connsiteX1" fmla="*/ 9398360 w 9419626"/>
              <a:gd name="connsiteY1" fmla="*/ 0 h 6857999"/>
              <a:gd name="connsiteX2" fmla="*/ 9419626 w 9419626"/>
              <a:gd name="connsiteY2" fmla="*/ 6857999 h 6857999"/>
              <a:gd name="connsiteX3" fmla="*/ 233916 w 9419626"/>
              <a:gd name="connsiteY3" fmla="*/ 6857999 h 6857999"/>
              <a:gd name="connsiteX4" fmla="*/ 0 w 9419626"/>
              <a:gd name="connsiteY4" fmla="*/ 0 h 6857999"/>
              <a:gd name="connsiteX5" fmla="*/ 753155 w 9419626"/>
              <a:gd name="connsiteY5" fmla="*/ 3560901 h 6857999"/>
              <a:gd name="connsiteX6" fmla="*/ 763913 w 9419626"/>
              <a:gd name="connsiteY6" fmla="*/ 6359075 h 6857999"/>
              <a:gd name="connsiteX7" fmla="*/ 7622163 w 9419626"/>
              <a:gd name="connsiteY7" fmla="*/ 6355342 h 6857999"/>
              <a:gd name="connsiteX8" fmla="*/ 7622603 w 9419626"/>
              <a:gd name="connsiteY8" fmla="*/ 3560901 h 6857999"/>
              <a:gd name="connsiteX9" fmla="*/ 753155 w 9419626"/>
              <a:gd name="connsiteY9" fmla="*/ 3560901 h 6857999"/>
              <a:gd name="connsiteX0" fmla="*/ 10633 w 9185710"/>
              <a:gd name="connsiteY0" fmla="*/ 0 h 6857999"/>
              <a:gd name="connsiteX1" fmla="*/ 9164444 w 9185710"/>
              <a:gd name="connsiteY1" fmla="*/ 0 h 6857999"/>
              <a:gd name="connsiteX2" fmla="*/ 9185710 w 9185710"/>
              <a:gd name="connsiteY2" fmla="*/ 6857999 h 6857999"/>
              <a:gd name="connsiteX3" fmla="*/ 0 w 9185710"/>
              <a:gd name="connsiteY3" fmla="*/ 6857999 h 6857999"/>
              <a:gd name="connsiteX4" fmla="*/ 10633 w 9185710"/>
              <a:gd name="connsiteY4" fmla="*/ 0 h 6857999"/>
              <a:gd name="connsiteX5" fmla="*/ 519239 w 9185710"/>
              <a:gd name="connsiteY5" fmla="*/ 3560901 h 6857999"/>
              <a:gd name="connsiteX6" fmla="*/ 529997 w 9185710"/>
              <a:gd name="connsiteY6" fmla="*/ 6359075 h 6857999"/>
              <a:gd name="connsiteX7" fmla="*/ 7388247 w 9185710"/>
              <a:gd name="connsiteY7" fmla="*/ 6355342 h 6857999"/>
              <a:gd name="connsiteX8" fmla="*/ 7388687 w 9185710"/>
              <a:gd name="connsiteY8" fmla="*/ 3560901 h 6857999"/>
              <a:gd name="connsiteX9" fmla="*/ 519239 w 9185710"/>
              <a:gd name="connsiteY9" fmla="*/ 3560901 h 6857999"/>
              <a:gd name="connsiteX0" fmla="*/ 1023 w 9186733"/>
              <a:gd name="connsiteY0" fmla="*/ 0 h 6857999"/>
              <a:gd name="connsiteX1" fmla="*/ 9165467 w 9186733"/>
              <a:gd name="connsiteY1" fmla="*/ 0 h 6857999"/>
              <a:gd name="connsiteX2" fmla="*/ 9186733 w 9186733"/>
              <a:gd name="connsiteY2" fmla="*/ 6857999 h 6857999"/>
              <a:gd name="connsiteX3" fmla="*/ 1023 w 9186733"/>
              <a:gd name="connsiteY3" fmla="*/ 6857999 h 6857999"/>
              <a:gd name="connsiteX4" fmla="*/ 1023 w 9186733"/>
              <a:gd name="connsiteY4" fmla="*/ 0 h 6857999"/>
              <a:gd name="connsiteX5" fmla="*/ 520262 w 9186733"/>
              <a:gd name="connsiteY5" fmla="*/ 3560901 h 6857999"/>
              <a:gd name="connsiteX6" fmla="*/ 531020 w 9186733"/>
              <a:gd name="connsiteY6" fmla="*/ 6359075 h 6857999"/>
              <a:gd name="connsiteX7" fmla="*/ 7389270 w 9186733"/>
              <a:gd name="connsiteY7" fmla="*/ 6355342 h 6857999"/>
              <a:gd name="connsiteX8" fmla="*/ 7389710 w 9186733"/>
              <a:gd name="connsiteY8" fmla="*/ 3560901 h 6857999"/>
              <a:gd name="connsiteX9" fmla="*/ 520262 w 9186733"/>
              <a:gd name="connsiteY9" fmla="*/ 3560901 h 6857999"/>
              <a:gd name="connsiteX0" fmla="*/ 1023 w 9187015"/>
              <a:gd name="connsiteY0" fmla="*/ 0 h 6857999"/>
              <a:gd name="connsiteX1" fmla="*/ 9184703 w 9187015"/>
              <a:gd name="connsiteY1" fmla="*/ 0 h 6857999"/>
              <a:gd name="connsiteX2" fmla="*/ 9186733 w 9187015"/>
              <a:gd name="connsiteY2" fmla="*/ 6857999 h 6857999"/>
              <a:gd name="connsiteX3" fmla="*/ 1023 w 9187015"/>
              <a:gd name="connsiteY3" fmla="*/ 6857999 h 6857999"/>
              <a:gd name="connsiteX4" fmla="*/ 1023 w 9187015"/>
              <a:gd name="connsiteY4" fmla="*/ 0 h 6857999"/>
              <a:gd name="connsiteX5" fmla="*/ 520262 w 9187015"/>
              <a:gd name="connsiteY5" fmla="*/ 3560901 h 6857999"/>
              <a:gd name="connsiteX6" fmla="*/ 531020 w 9187015"/>
              <a:gd name="connsiteY6" fmla="*/ 6359075 h 6857999"/>
              <a:gd name="connsiteX7" fmla="*/ 7389270 w 9187015"/>
              <a:gd name="connsiteY7" fmla="*/ 6355342 h 6857999"/>
              <a:gd name="connsiteX8" fmla="*/ 7389710 w 9187015"/>
              <a:gd name="connsiteY8" fmla="*/ 3560901 h 6857999"/>
              <a:gd name="connsiteX9" fmla="*/ 520262 w 9187015"/>
              <a:gd name="connsiteY9" fmla="*/ 3560901 h 6857999"/>
              <a:gd name="connsiteX0" fmla="*/ 1023 w 9187015"/>
              <a:gd name="connsiteY0" fmla="*/ 0 h 6857999"/>
              <a:gd name="connsiteX1" fmla="*/ 9184703 w 9187015"/>
              <a:gd name="connsiteY1" fmla="*/ 0 h 6857999"/>
              <a:gd name="connsiteX2" fmla="*/ 9186733 w 9187015"/>
              <a:gd name="connsiteY2" fmla="*/ 6857999 h 6857999"/>
              <a:gd name="connsiteX3" fmla="*/ 1023 w 9187015"/>
              <a:gd name="connsiteY3" fmla="*/ 6857999 h 6857999"/>
              <a:gd name="connsiteX4" fmla="*/ 1023 w 9187015"/>
              <a:gd name="connsiteY4" fmla="*/ 0 h 6857999"/>
              <a:gd name="connsiteX5" fmla="*/ 520262 w 9187015"/>
              <a:gd name="connsiteY5" fmla="*/ 3560901 h 6857999"/>
              <a:gd name="connsiteX6" fmla="*/ 531020 w 9187015"/>
              <a:gd name="connsiteY6" fmla="*/ 6359075 h 6857999"/>
              <a:gd name="connsiteX7" fmla="*/ 7389270 w 9187015"/>
              <a:gd name="connsiteY7" fmla="*/ 6355342 h 6857999"/>
              <a:gd name="connsiteX8" fmla="*/ 7405739 w 9187015"/>
              <a:gd name="connsiteY8" fmla="*/ 3560901 h 6857999"/>
              <a:gd name="connsiteX9" fmla="*/ 520262 w 9187015"/>
              <a:gd name="connsiteY9" fmla="*/ 3560901 h 6857999"/>
              <a:gd name="connsiteX0" fmla="*/ 1023 w 9187015"/>
              <a:gd name="connsiteY0" fmla="*/ 0 h 6857999"/>
              <a:gd name="connsiteX1" fmla="*/ 9184703 w 9187015"/>
              <a:gd name="connsiteY1" fmla="*/ 0 h 6857999"/>
              <a:gd name="connsiteX2" fmla="*/ 9186733 w 9187015"/>
              <a:gd name="connsiteY2" fmla="*/ 6857999 h 6857999"/>
              <a:gd name="connsiteX3" fmla="*/ 1023 w 9187015"/>
              <a:gd name="connsiteY3" fmla="*/ 6857999 h 6857999"/>
              <a:gd name="connsiteX4" fmla="*/ 1023 w 9187015"/>
              <a:gd name="connsiteY4" fmla="*/ 0 h 6857999"/>
              <a:gd name="connsiteX5" fmla="*/ 520262 w 9187015"/>
              <a:gd name="connsiteY5" fmla="*/ 3560901 h 6857999"/>
              <a:gd name="connsiteX6" fmla="*/ 531020 w 9187015"/>
              <a:gd name="connsiteY6" fmla="*/ 6359075 h 6857999"/>
              <a:gd name="connsiteX7" fmla="*/ 7405299 w 9187015"/>
              <a:gd name="connsiteY7" fmla="*/ 6355342 h 6857999"/>
              <a:gd name="connsiteX8" fmla="*/ 7405739 w 9187015"/>
              <a:gd name="connsiteY8" fmla="*/ 3560901 h 6857999"/>
              <a:gd name="connsiteX9" fmla="*/ 520262 w 9187015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87015" h="6857999">
                <a:moveTo>
                  <a:pt x="1023" y="0"/>
                </a:moveTo>
                <a:lnTo>
                  <a:pt x="9184703" y="0"/>
                </a:lnTo>
                <a:cubicBezTo>
                  <a:pt x="9191792" y="2286000"/>
                  <a:pt x="9179644" y="4571999"/>
                  <a:pt x="9186733" y="6857999"/>
                </a:cubicBezTo>
                <a:lnTo>
                  <a:pt x="1023" y="6857999"/>
                </a:lnTo>
                <a:cubicBezTo>
                  <a:pt x="4567" y="4571999"/>
                  <a:pt x="-2521" y="2286000"/>
                  <a:pt x="1023" y="0"/>
                </a:cubicBezTo>
                <a:close/>
                <a:moveTo>
                  <a:pt x="520262" y="3560901"/>
                </a:moveTo>
                <a:lnTo>
                  <a:pt x="531020" y="6359075"/>
                </a:lnTo>
                <a:lnTo>
                  <a:pt x="7405299" y="6355342"/>
                </a:lnTo>
                <a:cubicBezTo>
                  <a:pt x="7401713" y="5510947"/>
                  <a:pt x="7409325" y="4405296"/>
                  <a:pt x="7405739" y="3560901"/>
                </a:cubicBezTo>
                <a:lnTo>
                  <a:pt x="520262" y="3560901"/>
                </a:ln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37043" y="4027623"/>
            <a:ext cx="5281307" cy="1047600"/>
          </a:xfrm>
          <a:noFill/>
        </p:spPr>
        <p:txBody>
          <a:bodyPr lIns="0" tIns="0" rIns="0"/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2400" b="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37043" y="5096740"/>
            <a:ext cx="5281307" cy="365979"/>
          </a:xfrm>
        </p:spPr>
        <p:txBody>
          <a:bodyPr anchor="b" anchorCtr="0"/>
          <a:lstStyle>
            <a:lvl1pPr marL="0" indent="0" algn="l" defTabSz="357708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837043" y="5636735"/>
            <a:ext cx="5281307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837043" y="5892934"/>
            <a:ext cx="5281307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Role in Organisation</a:t>
            </a:r>
          </a:p>
        </p:txBody>
      </p:sp>
      <p:sp>
        <p:nvSpPr>
          <p:cNvPr id="100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65633953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3" orient="horz" pos="4001" userDrawn="1">
          <p15:clr>
            <a:srgbClr val="FBAE40"/>
          </p15:clr>
        </p15:guide>
        <p15:guide id="4" pos="464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545" y="728663"/>
            <a:ext cx="813463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400" rtl="0" eaLnBrk="1" latinLnBrk="0" hangingPunct="1">
              <a:spcBef>
                <a:spcPct val="0"/>
              </a:spcBef>
              <a:buNone/>
            </a:pPr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4826" y="1557338"/>
            <a:ext cx="8134350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9146382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9108537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9160493"/>
              <a:gd name="connsiteY0" fmla="*/ 0 h 6857999"/>
              <a:gd name="connsiteX1" fmla="*/ 9108537 w 9160493"/>
              <a:gd name="connsiteY1" fmla="*/ 0 h 6857999"/>
              <a:gd name="connsiteX2" fmla="*/ 9160493 w 9160493"/>
              <a:gd name="connsiteY2" fmla="*/ 6857999 h 6857999"/>
              <a:gd name="connsiteX3" fmla="*/ 0 w 9160493"/>
              <a:gd name="connsiteY3" fmla="*/ 6857999 h 6857999"/>
              <a:gd name="connsiteX4" fmla="*/ 0 w 9160493"/>
              <a:gd name="connsiteY4" fmla="*/ 0 h 6857999"/>
              <a:gd name="connsiteX5" fmla="*/ 508891 w 9160493"/>
              <a:gd name="connsiteY5" fmla="*/ 511425 h 6857999"/>
              <a:gd name="connsiteX6" fmla="*/ 511097 w 9160493"/>
              <a:gd name="connsiteY6" fmla="*/ 583270 h 6857999"/>
              <a:gd name="connsiteX7" fmla="*/ 1774181 w 9160493"/>
              <a:gd name="connsiteY7" fmla="*/ 585272 h 6857999"/>
              <a:gd name="connsiteX8" fmla="*/ 1769076 w 9160493"/>
              <a:gd name="connsiteY8" fmla="*/ 508490 h 6857999"/>
              <a:gd name="connsiteX9" fmla="*/ 508891 w 9160493"/>
              <a:gd name="connsiteY9" fmla="*/ 511425 h 6857999"/>
              <a:gd name="connsiteX0" fmla="*/ 0 w 9160493"/>
              <a:gd name="connsiteY0" fmla="*/ 0 h 6857999"/>
              <a:gd name="connsiteX1" fmla="*/ 9151400 w 9160493"/>
              <a:gd name="connsiteY1" fmla="*/ 0 h 6857999"/>
              <a:gd name="connsiteX2" fmla="*/ 9160493 w 9160493"/>
              <a:gd name="connsiteY2" fmla="*/ 6857999 h 6857999"/>
              <a:gd name="connsiteX3" fmla="*/ 0 w 9160493"/>
              <a:gd name="connsiteY3" fmla="*/ 6857999 h 6857999"/>
              <a:gd name="connsiteX4" fmla="*/ 0 w 9160493"/>
              <a:gd name="connsiteY4" fmla="*/ 0 h 6857999"/>
              <a:gd name="connsiteX5" fmla="*/ 508891 w 9160493"/>
              <a:gd name="connsiteY5" fmla="*/ 511425 h 6857999"/>
              <a:gd name="connsiteX6" fmla="*/ 511097 w 9160493"/>
              <a:gd name="connsiteY6" fmla="*/ 583270 h 6857999"/>
              <a:gd name="connsiteX7" fmla="*/ 1774181 w 9160493"/>
              <a:gd name="connsiteY7" fmla="*/ 585272 h 6857999"/>
              <a:gd name="connsiteX8" fmla="*/ 1769076 w 9160493"/>
              <a:gd name="connsiteY8" fmla="*/ 508490 h 6857999"/>
              <a:gd name="connsiteX9" fmla="*/ 508891 w 9160493"/>
              <a:gd name="connsiteY9" fmla="*/ 511425 h 6857999"/>
              <a:gd name="connsiteX0" fmla="*/ 0 w 9154778"/>
              <a:gd name="connsiteY0" fmla="*/ 0 h 6857999"/>
              <a:gd name="connsiteX1" fmla="*/ 9151400 w 9154778"/>
              <a:gd name="connsiteY1" fmla="*/ 0 h 6857999"/>
              <a:gd name="connsiteX2" fmla="*/ 9154778 w 9154778"/>
              <a:gd name="connsiteY2" fmla="*/ 6857999 h 6857999"/>
              <a:gd name="connsiteX3" fmla="*/ 0 w 9154778"/>
              <a:gd name="connsiteY3" fmla="*/ 6857999 h 6857999"/>
              <a:gd name="connsiteX4" fmla="*/ 0 w 9154778"/>
              <a:gd name="connsiteY4" fmla="*/ 0 h 6857999"/>
              <a:gd name="connsiteX5" fmla="*/ 508891 w 9154778"/>
              <a:gd name="connsiteY5" fmla="*/ 511425 h 6857999"/>
              <a:gd name="connsiteX6" fmla="*/ 511097 w 9154778"/>
              <a:gd name="connsiteY6" fmla="*/ 583270 h 6857999"/>
              <a:gd name="connsiteX7" fmla="*/ 1774181 w 9154778"/>
              <a:gd name="connsiteY7" fmla="*/ 585272 h 6857999"/>
              <a:gd name="connsiteX8" fmla="*/ 1769076 w 9154778"/>
              <a:gd name="connsiteY8" fmla="*/ 508490 h 6857999"/>
              <a:gd name="connsiteX9" fmla="*/ 508891 w 9154778"/>
              <a:gd name="connsiteY9" fmla="*/ 511425 h 6857999"/>
              <a:gd name="connsiteX0" fmla="*/ 0 w 9154778"/>
              <a:gd name="connsiteY0" fmla="*/ 0 h 6857999"/>
              <a:gd name="connsiteX1" fmla="*/ 9151400 w 9154778"/>
              <a:gd name="connsiteY1" fmla="*/ 0 h 6857999"/>
              <a:gd name="connsiteX2" fmla="*/ 9154778 w 9154778"/>
              <a:gd name="connsiteY2" fmla="*/ 6857999 h 6857999"/>
              <a:gd name="connsiteX3" fmla="*/ 0 w 9154778"/>
              <a:gd name="connsiteY3" fmla="*/ 6857999 h 6857999"/>
              <a:gd name="connsiteX4" fmla="*/ 0 w 9154778"/>
              <a:gd name="connsiteY4" fmla="*/ 0 h 6857999"/>
              <a:gd name="connsiteX5" fmla="*/ 508891 w 9154778"/>
              <a:gd name="connsiteY5" fmla="*/ 511425 h 6857999"/>
              <a:gd name="connsiteX6" fmla="*/ 511097 w 9154778"/>
              <a:gd name="connsiteY6" fmla="*/ 583270 h 6857999"/>
              <a:gd name="connsiteX7" fmla="*/ 1774181 w 9154778"/>
              <a:gd name="connsiteY7" fmla="*/ 585272 h 6857999"/>
              <a:gd name="connsiteX8" fmla="*/ 1769076 w 9154778"/>
              <a:gd name="connsiteY8" fmla="*/ 508490 h 6857999"/>
              <a:gd name="connsiteX9" fmla="*/ 508891 w 9154778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54778" h="6857999">
                <a:moveTo>
                  <a:pt x="0" y="0"/>
                </a:moveTo>
                <a:lnTo>
                  <a:pt x="9151400" y="0"/>
                </a:lnTo>
                <a:lnTo>
                  <a:pt x="9154778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68022" y="508891"/>
                  <a:pt x="1769076" y="508490"/>
                </a:cubicBezTo>
                <a:cubicBezTo>
                  <a:pt x="1770130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545" y="728663"/>
            <a:ext cx="813463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400" rtl="0" eaLnBrk="1" latinLnBrk="0" hangingPunct="1">
              <a:spcBef>
                <a:spcPct val="0"/>
              </a:spcBef>
              <a:buNone/>
            </a:pPr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4826" y="1557338"/>
            <a:ext cx="8134350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76799103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6" y="728663"/>
            <a:ext cx="813435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4826" y="1557338"/>
            <a:ext cx="8134350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6" y="728663"/>
            <a:ext cx="813435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4826" y="1557338"/>
            <a:ext cx="8134350" cy="4694237"/>
          </a:xfrm>
        </p:spPr>
        <p:txBody>
          <a:bodyPr/>
          <a:lstStyle>
            <a:lvl1pPr marL="0" indent="0" defTabSz="26828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1600"/>
            </a:lvl1pPr>
            <a:lvl2pPr marL="216000" indent="-216000" defTabSz="26828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1600"/>
            </a:lvl2pPr>
            <a:lvl3pPr marL="410400" indent="-194400" defTabSz="26828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3pPr>
            <a:lvl4pPr marL="576000" indent="-187200" defTabSz="26828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4pPr>
            <a:lvl5pPr marL="766800" indent="-154800" defTabSz="26828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5pPr>
            <a:lvl6pPr marL="914400" indent="-144000" defTabSz="268288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5" y="728663"/>
            <a:ext cx="8132199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400" rtl="0" eaLnBrk="1" latinLnBrk="0" hangingPunct="1"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716463" y="1557339"/>
            <a:ext cx="3922712" cy="469423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4825" y="1557338"/>
            <a:ext cx="3922713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4825" y="1556950"/>
            <a:ext cx="8134350" cy="46944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5" y="728663"/>
            <a:ext cx="8134351" cy="7556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8" name="Rectangle 67"/>
          <p:cNvSpPr/>
          <p:nvPr/>
        </p:nvSpPr>
        <p:spPr bwMode="gray">
          <a:xfrm>
            <a:off x="508010" y="508000"/>
            <a:ext cx="1269984" cy="76200"/>
          </a:xfrm>
          <a:prstGeom prst="rect">
            <a:avLst/>
          </a:prstGeom>
          <a:solidFill>
            <a:srgbClr val="F7D1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0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July2016</a:t>
            </a:r>
            <a:endParaRPr lang="en-GB" dirty="0"/>
          </a:p>
        </p:txBody>
      </p:sp>
      <p:sp>
        <p:nvSpPr>
          <p:cNvPr id="7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99" r:id="rId11"/>
    <p:sldLayoutId id="2147484000" r:id="rId12"/>
    <p:sldLayoutId id="2147484001" r:id="rId13"/>
    <p:sldLayoutId id="2147484002" r:id="rId14"/>
    <p:sldLayoutId id="2147484003" r:id="rId15"/>
    <p:sldLayoutId id="2147484004" r:id="rId16"/>
    <p:sldLayoutId id="2147484005" r:id="rId17"/>
    <p:sldLayoutId id="2147484006" r:id="rId18"/>
    <p:sldLayoutId id="2147484007" r:id="rId19"/>
    <p:sldLayoutId id="2147484008" r:id="rId20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lang="en-GB" sz="2400" b="0" kern="1200" cap="none" baseline="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6828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77200" indent="-277200" algn="l" defTabSz="26828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522000" indent="-252000" algn="l" defTabSz="26828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756000" indent="-241200" algn="l" defTabSz="26828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20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964800" indent="-212400" algn="l" defTabSz="26828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44800" indent="-180000" algn="l" defTabSz="26828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8" userDrawn="1">
          <p15:clr>
            <a:srgbClr val="F26B43"/>
          </p15:clr>
        </p15:guide>
        <p15:guide id="3" pos="2880" userDrawn="1">
          <p15:clr>
            <a:srgbClr val="F26B43"/>
          </p15:clr>
        </p15:guide>
        <p15:guide id="4" pos="5442" userDrawn="1">
          <p15:clr>
            <a:srgbClr val="F26B43"/>
          </p15:clr>
        </p15:guide>
        <p15:guide id="5" orient="horz" pos="323" userDrawn="1">
          <p15:clr>
            <a:srgbClr val="F26B43"/>
          </p15:clr>
        </p15:guide>
        <p15:guide id="6" orient="horz" pos="368" userDrawn="1">
          <p15:clr>
            <a:srgbClr val="F26B43"/>
          </p15:clr>
        </p15:guide>
        <p15:guide id="7" orient="horz" pos="459" userDrawn="1">
          <p15:clr>
            <a:srgbClr val="F26B43"/>
          </p15:clr>
        </p15:guide>
        <p15:guide id="8" orient="horz" pos="935" userDrawn="1">
          <p15:clr>
            <a:srgbClr val="F26B43"/>
          </p15:clr>
        </p15:guide>
        <p15:guide id="9" orient="horz" pos="981" userDrawn="1">
          <p15:clr>
            <a:srgbClr val="F26B43"/>
          </p15:clr>
        </p15:guide>
        <p15:guide id="10" orient="horz" pos="3938" userDrawn="1">
          <p15:clr>
            <a:srgbClr val="F26B43"/>
          </p15:clr>
        </p15:guide>
        <p15:guide id="11" orient="horz" pos="4078" userDrawn="1">
          <p15:clr>
            <a:srgbClr val="F26B43"/>
          </p15:clr>
        </p15:guide>
        <p15:guide id="12" orient="horz" pos="4229" userDrawn="1">
          <p15:clr>
            <a:srgbClr val="F26B43"/>
          </p15:clr>
        </p15:guide>
        <p15:guide id="13" pos="1111" userDrawn="1">
          <p15:clr>
            <a:srgbClr val="F26B43"/>
          </p15:clr>
        </p15:guide>
        <p15:guide id="14" pos="2971" userDrawn="1">
          <p15:clr>
            <a:srgbClr val="F26B43"/>
          </p15:clr>
        </p15:guide>
        <p15:guide id="15" pos="278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6114" y="492372"/>
            <a:ext cx="8888549" cy="228780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just">
              <a:spcAft>
                <a:spcPts val="500"/>
              </a:spcAft>
              <a:defRPr/>
            </a:pPr>
            <a:r>
              <a:rPr lang="en-GB" sz="1400" b="1" u="sng" dirty="0">
                <a:solidFill>
                  <a:srgbClr val="000000"/>
                </a:solidFill>
                <a:latin typeface="Futura Medium" panose="00000400000000000000" pitchFamily="2" charset="0"/>
              </a:rPr>
              <a:t>Business Case/Objectives</a:t>
            </a:r>
            <a:r>
              <a:rPr lang="en-GB" sz="1400" b="1" dirty="0">
                <a:solidFill>
                  <a:srgbClr val="000000"/>
                </a:solidFill>
                <a:latin typeface="Futura Medium" pitchFamily="2" charset="0"/>
                <a:cs typeface="Arial" charset="0"/>
              </a:rPr>
              <a:t>:</a:t>
            </a:r>
          </a:p>
          <a:p>
            <a:pPr lvl="0" algn="just">
              <a:spcAft>
                <a:spcPts val="500"/>
              </a:spcAft>
              <a:defRPr/>
            </a:pPr>
            <a:r>
              <a:rPr lang="en-GB" sz="1400" dirty="0">
                <a:solidFill>
                  <a:srgbClr val="000000"/>
                </a:solidFill>
                <a:latin typeface="Futura Medium" panose="00000400000000000000" pitchFamily="2" charset="0"/>
                <a:cs typeface="Arial" charset="0"/>
              </a:rPr>
              <a:t>FORC 72T located in Cluster-51 was closed-in in October 2020 due to integrity issue on the production Ring-A pipework. There is a need for asset engineering to carry out total replacement of Ring-A pipework to enable us unlock a production circa 1,400 </a:t>
            </a:r>
            <a:r>
              <a:rPr lang="en-GB" sz="1400" dirty="0" err="1">
                <a:solidFill>
                  <a:srgbClr val="000000"/>
                </a:solidFill>
                <a:latin typeface="Futura Medium" panose="00000400000000000000" pitchFamily="2" charset="0"/>
                <a:cs typeface="Arial" charset="0"/>
              </a:rPr>
              <a:t>bopd</a:t>
            </a:r>
            <a:r>
              <a:rPr lang="en-GB" sz="1400" dirty="0">
                <a:solidFill>
                  <a:srgbClr val="000000"/>
                </a:solidFill>
                <a:latin typeface="Futura Medium" panose="00000400000000000000" pitchFamily="2" charset="0"/>
                <a:cs typeface="Arial" charset="0"/>
              </a:rPr>
              <a:t>. In addition, there are STOG opportunity to bring in FORC 73L/S and 90T into production which will increase the asset daily production.</a:t>
            </a:r>
          </a:p>
          <a:p>
            <a:pPr lvl="0" algn="just">
              <a:spcAft>
                <a:spcPts val="500"/>
              </a:spcAft>
              <a:defRPr/>
            </a:pPr>
            <a:endParaRPr lang="en-GB" sz="1400" dirty="0">
              <a:solidFill>
                <a:srgbClr val="000000"/>
              </a:solidFill>
              <a:latin typeface="Futura Medium" panose="00000400000000000000" pitchFamily="2" charset="0"/>
              <a:cs typeface="Arial" charset="0"/>
            </a:endParaRPr>
          </a:p>
          <a:p>
            <a:pPr lvl="0" algn="just">
              <a:spcAft>
                <a:spcPts val="500"/>
              </a:spcAft>
              <a:defRPr/>
            </a:pPr>
            <a:r>
              <a:rPr lang="en-GB" sz="1400" dirty="0">
                <a:solidFill>
                  <a:srgbClr val="000000"/>
                </a:solidFill>
                <a:latin typeface="Futura Medium" panose="00000400000000000000" pitchFamily="2" charset="0"/>
                <a:cs typeface="Arial" charset="0"/>
              </a:rPr>
              <a:t>Replacement of stiff 4 pieces flowline valves (72T, 73L/S &amp; 90T)** to Ring-A which are difficult to operate will provide ease of operations.</a:t>
            </a:r>
          </a:p>
          <a:p>
            <a:pPr lvl="0" algn="just">
              <a:spcAft>
                <a:spcPts val="500"/>
              </a:spcAft>
              <a:defRPr/>
            </a:pPr>
            <a:endParaRPr lang="en-GB" sz="1400" dirty="0">
              <a:solidFill>
                <a:prstClr val="black"/>
              </a:solidFill>
              <a:latin typeface="Futura Medium" panose="00000400000000000000" pitchFamily="2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6114" y="2891599"/>
            <a:ext cx="3016641" cy="1526059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spcAft>
                <a:spcPts val="500"/>
              </a:spcAft>
              <a:defRPr/>
            </a:pPr>
            <a:r>
              <a:rPr lang="en-US" sz="1200" b="1" u="sng" dirty="0">
                <a:solidFill>
                  <a:srgbClr val="000000"/>
                </a:solidFill>
                <a:latin typeface="Futura Medium" panose="00000400000000000000" pitchFamily="2" charset="0"/>
              </a:rPr>
              <a:t>Potential Benefits &amp; Measurement:</a:t>
            </a:r>
            <a:endParaRPr lang="en-GB" sz="1200" b="1" dirty="0">
              <a:solidFill>
                <a:srgbClr val="000000"/>
              </a:solidFill>
              <a:latin typeface="Futura Medium" panose="00000400000000000000" pitchFamily="2" charset="0"/>
            </a:endParaRPr>
          </a:p>
          <a:p>
            <a:pPr lvl="0"/>
            <a:r>
              <a:rPr lang="en-US" sz="1100" b="1" dirty="0">
                <a:solidFill>
                  <a:prstClr val="black"/>
                </a:solidFill>
                <a:latin typeface="Futura Medium" panose="00000400000000000000" pitchFamily="2" charset="0"/>
              </a:rPr>
              <a:t>Cost savings:</a:t>
            </a:r>
            <a:r>
              <a:rPr lang="en-US" sz="1100" dirty="0">
                <a:solidFill>
                  <a:prstClr val="black"/>
                </a:solidFill>
                <a:latin typeface="Futura Medium" panose="00000400000000000000" pitchFamily="2" charset="0"/>
              </a:rPr>
              <a:t> Early production gain.</a:t>
            </a:r>
          </a:p>
          <a:p>
            <a:pPr lvl="0"/>
            <a:endParaRPr lang="en-US" sz="1100" dirty="0">
              <a:solidFill>
                <a:prstClr val="black"/>
              </a:solidFill>
              <a:latin typeface="Futura Medium" panose="00000400000000000000" pitchFamily="2" charset="0"/>
            </a:endParaRPr>
          </a:p>
          <a:p>
            <a:pPr lvl="0"/>
            <a:r>
              <a:rPr lang="en-US" sz="1100" b="1" dirty="0">
                <a:solidFill>
                  <a:prstClr val="black"/>
                </a:solidFill>
                <a:latin typeface="Futura Medium" panose="00000400000000000000" pitchFamily="2" charset="0"/>
              </a:rPr>
              <a:t>Cost benefit: </a:t>
            </a:r>
            <a:r>
              <a:rPr lang="en-US" sz="1100" dirty="0">
                <a:solidFill>
                  <a:prstClr val="black"/>
                </a:solidFill>
                <a:latin typeface="Futura Medium" panose="00000400000000000000" pitchFamily="2" charset="0"/>
              </a:rPr>
              <a:t>W 72T available for flow</a:t>
            </a:r>
          </a:p>
          <a:p>
            <a:pPr lvl="0"/>
            <a:r>
              <a:rPr lang="en-US" sz="1100" dirty="0">
                <a:solidFill>
                  <a:prstClr val="black"/>
                </a:solidFill>
                <a:latin typeface="Futura Medium" panose="00000400000000000000" pitchFamily="2" charset="0"/>
              </a:rPr>
              <a:t>1,494 </a:t>
            </a:r>
            <a:r>
              <a:rPr lang="en-US" sz="1100" dirty="0" err="1">
                <a:solidFill>
                  <a:prstClr val="black"/>
                </a:solidFill>
                <a:latin typeface="Futura Medium" panose="00000400000000000000" pitchFamily="2" charset="0"/>
              </a:rPr>
              <a:t>bopd</a:t>
            </a:r>
            <a:r>
              <a:rPr lang="en-US" sz="1100" dirty="0">
                <a:solidFill>
                  <a:prstClr val="black"/>
                </a:solidFill>
                <a:latin typeface="Futura Medium" panose="00000400000000000000" pitchFamily="2" charset="0"/>
              </a:rPr>
              <a:t> @ 57.18USD= USD 85,426.92 /day</a:t>
            </a:r>
          </a:p>
          <a:p>
            <a:pPr lvl="0"/>
            <a:endParaRPr lang="en-US" sz="1100" b="1" dirty="0">
              <a:solidFill>
                <a:prstClr val="black"/>
              </a:solidFill>
              <a:latin typeface="Futura Medium" panose="00000400000000000000" pitchFamily="2" charset="0"/>
            </a:endParaRPr>
          </a:p>
          <a:p>
            <a:pPr lvl="0"/>
            <a:r>
              <a:rPr lang="en-US" sz="1100" b="1" dirty="0">
                <a:solidFill>
                  <a:prstClr val="black"/>
                </a:solidFill>
                <a:latin typeface="Futura Medium" panose="00000400000000000000" pitchFamily="2" charset="0"/>
              </a:rPr>
              <a:t>Annual</a:t>
            </a:r>
            <a:r>
              <a:rPr lang="en-US" sz="1100" dirty="0">
                <a:solidFill>
                  <a:prstClr val="black"/>
                </a:solidFill>
                <a:latin typeface="Futura Medium" panose="00000400000000000000" pitchFamily="2" charset="0"/>
              </a:rPr>
              <a:t>: Est. </a:t>
            </a:r>
            <a:r>
              <a:rPr lang="en-US" sz="1100" b="1" dirty="0">
                <a:solidFill>
                  <a:prstClr val="black"/>
                </a:solidFill>
                <a:latin typeface="Futura Medium" panose="00000400000000000000" pitchFamily="2" charset="0"/>
              </a:rPr>
              <a:t>USD 31,180,825.8</a:t>
            </a:r>
            <a:endParaRPr lang="en-GB" sz="1200" b="1" dirty="0">
              <a:solidFill>
                <a:prstClr val="black"/>
              </a:solidFill>
              <a:latin typeface="Futura Medium" panose="00000400000000000000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6114" y="4529079"/>
            <a:ext cx="3016641" cy="9258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just">
              <a:spcAft>
                <a:spcPts val="500"/>
              </a:spcAft>
              <a:defRPr/>
            </a:pPr>
            <a:r>
              <a:rPr lang="en-US" sz="1400" b="1" u="sng" dirty="0">
                <a:solidFill>
                  <a:srgbClr val="000000"/>
                </a:solidFill>
                <a:latin typeface="Futura Medium" panose="00000400000000000000" pitchFamily="2" charset="0"/>
              </a:rPr>
              <a:t>Critical Success Factors:</a:t>
            </a:r>
            <a:endParaRPr lang="en-GB" sz="1400" b="1" dirty="0">
              <a:solidFill>
                <a:srgbClr val="000000"/>
              </a:solidFill>
              <a:latin typeface="Futura Medium" panose="00000400000000000000" pitchFamily="2" charset="0"/>
            </a:endParaRPr>
          </a:p>
          <a:p>
            <a:pPr marL="171450" indent="-171450">
              <a:buFont typeface="Wingdings" pitchFamily="2" charset="2"/>
              <a:buChar char="§"/>
              <a:defRPr/>
            </a:pPr>
            <a:r>
              <a:rPr lang="en-GB" sz="1200" dirty="0">
                <a:solidFill>
                  <a:prstClr val="black"/>
                </a:solidFill>
                <a:latin typeface="Futura Medium" panose="00000400000000000000" pitchFamily="2" charset="0"/>
              </a:rPr>
              <a:t>Budget availability</a:t>
            </a:r>
          </a:p>
          <a:p>
            <a:pPr marL="171450" indent="-171450">
              <a:buFont typeface="Wingdings" pitchFamily="2" charset="2"/>
              <a:buChar char="§"/>
              <a:defRPr/>
            </a:pPr>
            <a:r>
              <a:rPr lang="en-GB" sz="1200" dirty="0">
                <a:solidFill>
                  <a:prstClr val="black"/>
                </a:solidFill>
                <a:latin typeface="Futura Medium" panose="00000400000000000000" pitchFamily="2" charset="0"/>
              </a:rPr>
              <a:t>Pipeline Integrity approval</a:t>
            </a:r>
          </a:p>
          <a:p>
            <a:pPr marL="171450" indent="-171450">
              <a:buFont typeface="Wingdings" pitchFamily="2" charset="2"/>
              <a:buChar char="§"/>
              <a:defRPr/>
            </a:pPr>
            <a:endParaRPr lang="en-GB" sz="1200" dirty="0">
              <a:solidFill>
                <a:prstClr val="black"/>
              </a:solidFill>
              <a:latin typeface="Futura Medium" panose="00000400000000000000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6114" y="5566394"/>
            <a:ext cx="3016641" cy="77713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>
              <a:spcBef>
                <a:spcPts val="30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000000"/>
                </a:solidFill>
                <a:latin typeface="Futura Medium" panose="00000400000000000000" pitchFamily="2" charset="0"/>
              </a:rPr>
              <a:t>Project Sponsor: </a:t>
            </a:r>
            <a:r>
              <a:rPr lang="en-US" altLang="en-US" sz="1400" dirty="0">
                <a:solidFill>
                  <a:srgbClr val="000000"/>
                </a:solidFill>
                <a:latin typeface="Futura Medium" panose="00000400000000000000" pitchFamily="2" charset="0"/>
              </a:rPr>
              <a:t>Akinro Babatunde</a:t>
            </a:r>
          </a:p>
          <a:p>
            <a:pPr marL="0" lvl="1">
              <a:spcBef>
                <a:spcPts val="30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prstClr val="black"/>
                </a:solidFill>
                <a:latin typeface="Futura Medium" panose="00000400000000000000" pitchFamily="2" charset="0"/>
              </a:rPr>
              <a:t>Implementation/Project Lead: </a:t>
            </a:r>
            <a:r>
              <a:rPr lang="en-US" altLang="en-US" sz="1400" dirty="0">
                <a:solidFill>
                  <a:prstClr val="black"/>
                </a:solidFill>
                <a:latin typeface="Futura Medium" panose="00000400000000000000" pitchFamily="2" charset="0"/>
              </a:rPr>
              <a:t>Dapriye Jacks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33299F9-4514-4F6E-8FA7-3FB14B4AC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399373"/>
              </p:ext>
            </p:extLst>
          </p:nvPr>
        </p:nvGraphicFramePr>
        <p:xfrm>
          <a:off x="3224023" y="2881319"/>
          <a:ext cx="5780640" cy="35098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53626">
                  <a:extLst>
                    <a:ext uri="{9D8B030D-6E8A-4147-A177-3AD203B41FA5}">
                      <a16:colId xmlns:a16="http://schemas.microsoft.com/office/drawing/2014/main" val="2667370612"/>
                    </a:ext>
                  </a:extLst>
                </a:gridCol>
                <a:gridCol w="859076">
                  <a:extLst>
                    <a:ext uri="{9D8B030D-6E8A-4147-A177-3AD203B41FA5}">
                      <a16:colId xmlns:a16="http://schemas.microsoft.com/office/drawing/2014/main" val="333872698"/>
                    </a:ext>
                  </a:extLst>
                </a:gridCol>
                <a:gridCol w="1033969">
                  <a:extLst>
                    <a:ext uri="{9D8B030D-6E8A-4147-A177-3AD203B41FA5}">
                      <a16:colId xmlns:a16="http://schemas.microsoft.com/office/drawing/2014/main" val="1798695437"/>
                    </a:ext>
                  </a:extLst>
                </a:gridCol>
                <a:gridCol w="1033969">
                  <a:extLst>
                    <a:ext uri="{9D8B030D-6E8A-4147-A177-3AD203B41FA5}">
                      <a16:colId xmlns:a16="http://schemas.microsoft.com/office/drawing/2014/main" val="687343906"/>
                    </a:ext>
                  </a:extLst>
                </a:gridCol>
              </a:tblGrid>
              <a:tr h="2021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120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Action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120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Responsible Team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120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Timeline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prstClr val="black"/>
                        </a:solidFill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1597665"/>
                  </a:ext>
                </a:extLst>
              </a:tr>
              <a:tr h="374297">
                <a:tc>
                  <a:txBody>
                    <a:bodyPr/>
                    <a:lstStyle/>
                    <a:p>
                      <a:pPr marL="171450" lvl="0" indent="-171450">
                        <a:buFont typeface="Wingdings" pitchFamily="2" charset="2"/>
                        <a:buChar char="§"/>
                        <a:defRPr/>
                      </a:pPr>
                      <a:r>
                        <a:rPr lang="en-US" sz="1100" b="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</a:rPr>
                        <a:t>Asset engineering to carry out a detailed inspection/scoping of Cluster-51 integrity </a:t>
                      </a:r>
                      <a:r>
                        <a:rPr lang="en-US" sz="1100" b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</a:rPr>
                        <a:t>issues.</a:t>
                      </a:r>
                      <a:endParaRPr lang="en-GB" sz="1100" b="0" dirty="0">
                        <a:solidFill>
                          <a:prstClr val="black"/>
                        </a:solidFill>
                        <a:latin typeface="Futura Medium" panose="00000400000000000000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OABP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Q1 2021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120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Open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5508197"/>
                  </a:ext>
                </a:extLst>
              </a:tr>
              <a:tr h="248768">
                <a:tc>
                  <a:txBody>
                    <a:bodyPr/>
                    <a:lstStyle/>
                    <a:p>
                      <a:pPr marL="171450" lvl="0" indent="-171450">
                        <a:buFont typeface="Wingdings" pitchFamily="2" charset="2"/>
                        <a:buChar char="§"/>
                        <a:defRPr/>
                      </a:pPr>
                      <a:r>
                        <a:rPr lang="en-US" sz="1100" b="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</a:rPr>
                        <a:t>Provision of budget for activity</a:t>
                      </a:r>
                      <a:endParaRPr lang="en-GB" sz="1100" b="0" dirty="0">
                        <a:solidFill>
                          <a:prstClr val="black"/>
                        </a:solidFill>
                        <a:latin typeface="Futura Medium" panose="00000400000000000000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Asset Team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Q1 2021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120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Open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0128223"/>
                  </a:ext>
                </a:extLst>
              </a:tr>
              <a:tr h="374297">
                <a:tc>
                  <a:txBody>
                    <a:bodyPr/>
                    <a:lstStyle/>
                    <a:p>
                      <a:pPr marL="171450" lvl="0" indent="-171450">
                        <a:buFont typeface="Wingdings" pitchFamily="2" charset="2"/>
                        <a:buChar char="§"/>
                        <a:defRPr/>
                      </a:pPr>
                      <a:r>
                        <a:rPr lang="en-GB" sz="1100" b="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</a:rPr>
                        <a:t>Source for required materials and mobilize contractor for activity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OABP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Q2 2021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120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Open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768080"/>
                  </a:ext>
                </a:extLst>
              </a:tr>
              <a:tr h="301362">
                <a:tc>
                  <a:txBody>
                    <a:bodyPr/>
                    <a:lstStyle/>
                    <a:p>
                      <a:pPr marL="171450" lvl="0" indent="-171450">
                        <a:buFont typeface="Wingdings" pitchFamily="2" charset="2"/>
                        <a:buChar char="§"/>
                        <a:defRPr/>
                      </a:pPr>
                      <a:r>
                        <a:rPr lang="en-US" sz="1100" b="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</a:rPr>
                        <a:t>Replace the entire 6” Ring-A pipework. </a:t>
                      </a:r>
                      <a:endParaRPr lang="en-GB" sz="1100" b="0" dirty="0">
                        <a:solidFill>
                          <a:prstClr val="black"/>
                        </a:solidFill>
                        <a:latin typeface="Futura Medium" panose="00000400000000000000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OABP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Q2 2021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120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Open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2404602"/>
                  </a:ext>
                </a:extLst>
              </a:tr>
              <a:tr h="20066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Source and replace stiff Flowline valves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lang="en-GB" sz="1100" b="0" kern="1200" dirty="0">
                        <a:solidFill>
                          <a:prstClr val="black"/>
                        </a:solidFill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OABP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Q2 2021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120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Open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6371869"/>
                  </a:ext>
                </a:extLst>
              </a:tr>
              <a:tr h="366297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Pressure test the entire Ring-A pipework and assure </a:t>
                      </a:r>
                      <a:r>
                        <a:rPr lang="en-US" sz="1100" b="0" kern="1200" dirty="0" err="1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integirty</a:t>
                      </a:r>
                      <a:endParaRPr lang="en-GB" sz="1100" b="0" kern="1200" dirty="0">
                        <a:solidFill>
                          <a:prstClr val="black"/>
                        </a:solidFill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lang="en-US" sz="1100" b="0" kern="1200" dirty="0">
                        <a:solidFill>
                          <a:prstClr val="black"/>
                        </a:solidFill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OABP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Q2 2021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Open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94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Flow the well FORC72T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Asset Team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Q2 2021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120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Open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651700"/>
                  </a:ext>
                </a:extLst>
              </a:tr>
              <a:tr h="561446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Complete STOG activities </a:t>
                      </a:r>
                      <a:r>
                        <a:rPr lang="en-US" sz="1100" b="0" kern="120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on </a:t>
                      </a:r>
                      <a:r>
                        <a:rPr lang="en-GB" sz="1100" b="0">
                          <a:solidFill>
                            <a:srgbClr val="000000"/>
                          </a:solidFill>
                          <a:latin typeface="Futura Medium" panose="00000400000000000000" pitchFamily="2" charset="0"/>
                          <a:cs typeface="Arial" charset="0"/>
                        </a:rPr>
                        <a:t> 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latin typeface="Futura Medium" panose="00000400000000000000" pitchFamily="2" charset="0"/>
                          <a:cs typeface="Arial" charset="0"/>
                        </a:rPr>
                        <a:t>73L/S &amp; 90T and flow wells**</a:t>
                      </a:r>
                      <a:endParaRPr lang="en-US" sz="1100" b="0" kern="1200" dirty="0">
                        <a:solidFill>
                          <a:prstClr val="black"/>
                        </a:solidFill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Asset Team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Q4 2021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120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Open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3021358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</a:t>
            </a:fld>
            <a:endParaRPr lang="en-GB" noProof="1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09627" y="261382"/>
            <a:ext cx="8134630" cy="364859"/>
          </a:xfrm>
        </p:spPr>
        <p:txBody>
          <a:bodyPr>
            <a:noAutofit/>
          </a:bodyPr>
          <a:lstStyle/>
          <a:p>
            <a:r>
              <a:rPr lang="en-US" sz="1800" b="1" dirty="0">
                <a:solidFill>
                  <a:prstClr val="black"/>
                </a:solidFill>
                <a:latin typeface="Futura Medium" panose="00000400000000000000" pitchFamily="2" charset="0"/>
              </a:rPr>
              <a:t>Project Title: REPLACEMENT OF CLUSTER-51 6” RING-A PIPEWORK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6852132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3_2016 Standard templat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77800" indent="-177800">
          <a:lnSpc>
            <a:spcPct val="113000"/>
          </a:lnSpc>
          <a:spcAft>
            <a:spcPts val="60"/>
          </a:spcAft>
          <a:buFont typeface="Wingdings"/>
          <a:buChar char="n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hell Template - Presentation Mode New v14.potx" id="{6866CFAD-083A-4319-941B-C5C53D83E3CE}" vid="{22E1D647-2C7A-4302-A7A8-C281F9C253E9}"/>
    </a:ext>
  </a:extLst>
</a:theme>
</file>

<file path=ppt/theme/theme2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Shell Document" ma:contentTypeID="0x0101006F0A470EEB1140E7AA14F4CE8A50B54C0001CB1477F4DD432AA86DD56CC3887AF4004E837B4B49ED1B49A20F4327E3255DAB" ma:contentTypeVersion="161" ma:contentTypeDescription="Shell Document Content Type" ma:contentTypeScope="" ma:versionID="02bf780c6b52bd8e5ba9c2e531971f0d">
  <xsd:schema xmlns:xsd="http://www.w3.org/2001/XMLSchema" xmlns:xs="http://www.w3.org/2001/XMLSchema" xmlns:p="http://schemas.microsoft.com/office/2006/metadata/properties" xmlns:ns1="http://schemas.microsoft.com/sharepoint/v3" xmlns:ns2="4853edff-db9f-4ed7-a121-42558e3d771e" xmlns:ns4="d27fab8a-45c3-4d34-8de2-1ac7f98cf53f" xmlns:ns5="http://schemas.microsoft.com/sharepoint/v4" targetNamespace="http://schemas.microsoft.com/office/2006/metadata/properties" ma:root="true" ma:fieldsID="f00633419387160c4d3a1801b2fc0bde" ns1:_="" ns2:_="" ns4:_="" ns5:_="">
    <xsd:import namespace="http://schemas.microsoft.com/sharepoint/v3"/>
    <xsd:import namespace="4853edff-db9f-4ed7-a121-42558e3d771e"/>
    <xsd:import namespace="d27fab8a-45c3-4d34-8de2-1ac7f98cf53f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_dlc_DocIdUrl" minOccurs="0"/>
                <xsd:element ref="ns1:Shell_x0020_SharePoint_x0020_SAEF_x0020_SecurityClassificationTaxHTField0" minOccurs="0"/>
                <xsd:element ref="ns1:Shell_x0020_SharePoint_x0020_SAEF_x0020_ExportControlClassificationTaxHTField0" minOccurs="0"/>
                <xsd:element ref="ns1:Shell_x0020_SharePoint_x0020_SAEF_x0020_DocumentStatusTaxHTField0" minOccurs="0"/>
                <xsd:element ref="ns1:Shell_x0020_SharePoint_x0020_SAEF_x0020_DocumentTypeTaxHTField0" minOccurs="0"/>
                <xsd:element ref="ns1:Shell_x0020_SharePoint_x0020_SAEF_x0020_Owner" minOccurs="0"/>
                <xsd:element ref="ns1:Shell_x0020_SharePoint_x0020_SAEF_x0020_BusinessTaxHTField0" minOccurs="0"/>
                <xsd:element ref="ns1:Shell_x0020_SharePoint_x0020_SAEF_x0020_BusinessUnitRegionTaxHTField0" minOccurs="0"/>
                <xsd:element ref="ns1:Shell_x0020_SharePoint_x0020_SAEF_x0020_GlobalFunctionTaxHTField0" minOccurs="0"/>
                <xsd:element ref="ns1:Shell_x0020_SharePoint_x0020_SAEF_x0020_BusinessProcessTaxHTField0" minOccurs="0"/>
                <xsd:element ref="ns1:Shell_x0020_SharePoint_x0020_SAEF_x0020_LegalEntityTaxHTField0" minOccurs="0"/>
                <xsd:element ref="ns1:Shell_x0020_SharePoint_x0020_SAEF_x0020_WorkgroupIDTaxHTField0" minOccurs="0"/>
                <xsd:element ref="ns1:Shell_x0020_SharePoint_x0020_SAEF_x0020_SiteCollectionName"/>
                <xsd:element ref="ns1:Shell_x0020_SharePoint_x0020_SAEF_x0020_SiteOwner"/>
                <xsd:element ref="ns1:Shell_x0020_SharePoint_x0020_SAEF_x0020_LanguageTaxHTField0" minOccurs="0"/>
                <xsd:element ref="ns1:Shell_x0020_SharePoint_x0020_SAEF_x0020_CountryOfJurisdictionTaxHTField0" minOccurs="0"/>
                <xsd:element ref="ns1:Shell_x0020_SharePoint_x0020_SAEF_x0020_Collection"/>
                <xsd:element ref="ns1:Shell_x0020_SharePoint_x0020_SAEF_x0020_KeepFileLocal"/>
                <xsd:element ref="ns1:Shell_x0020_SharePoint_x0020_SAEF_x0020_AssetIdentifier" minOccurs="0"/>
                <xsd:element ref="ns2:_dlc_DocId" minOccurs="0"/>
                <xsd:element ref="ns2:_dlc_DocIdPersistId" minOccurs="0"/>
                <xsd:element ref="ns1:Shell_x0020_SharePoint_x0020_SAEF_x0020_FilePlanRecordType" minOccurs="0"/>
                <xsd:element ref="ns1:Shell_x0020_SharePoint_x0020_SAEF_x0020_RecordStatus" minOccurs="0"/>
                <xsd:element ref="ns1:Shell_x0020_SharePoint_x0020_SAEF_x0020_Declarer" minOccurs="0"/>
                <xsd:element ref="ns1:Shell_x0020_SharePoint_x0020_SAEF_x0020_IsRecord" minOccurs="0"/>
                <xsd:element ref="ns1:Shell_x0020_SharePoint_x0020_SAEF_x0020_TRIMRecordNumber" minOccurs="0"/>
                <xsd:element ref="ns1:_dlc_Exempt" minOccurs="0"/>
                <xsd:element ref="ns1:_dlc_ExpireDateSaved" minOccurs="0"/>
                <xsd:element ref="ns1:_dlc_ExpireDate" minOccurs="0"/>
                <xsd:element ref="ns2:TaxCatchAll" minOccurs="0"/>
                <xsd:element ref="ns2:TaxCatchAllLabel" minOccurs="0"/>
                <xsd:element ref="ns1:AverageRating" minOccurs="0"/>
                <xsd:element ref="ns1:RatingCount" minOccurs="0"/>
                <xsd:element ref="ns4:LivelinkID" minOccurs="0"/>
                <xsd:element ref="ns4:Folder_x0020_STRUCTURE" minOccurs="0"/>
                <xsd:element ref="ns4:Livelink_x0020_Instance_x0020_Column" minOccurs="0"/>
                <xsd:element ref="ns4:Global_x0020_Information_x0020_Attributes_Author" minOccurs="0"/>
                <xsd:element ref="ns4:Global_x0020_Information_x0020_Attributes_Document_Numbers" minOccurs="0"/>
                <xsd:element ref="ns4:Global_x0020_Information_x0020_Attributes_Status" minOccurs="0"/>
                <xsd:element ref="ns5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hell_x0020_SharePoint_x0020_SAEF_x0020_SecurityClassificationTaxHTField0" ma:index="3" ma:taxonomy="true" ma:internalName="Shell_x0020_SharePoint_x0020_SAEF_x0020_SecurityClassificationTaxHTField0" ma:taxonomyFieldName="Shell_x0020_SharePoint_x0020_SAEF_x0020_SecurityClassification" ma:displayName="Security Classification" ma:default="8;#Restricted|21aa7f98-4035-4019-a764-107acb7269af" ma:fieldId="{2ce2f798-4e95-48f9-a317-73f854109466}" ma:sspId="b9f46dd1-24cc-42ee-81c0-d22fe755409c" ma:termSetId="daf890f0-167e-4ee2-a9fd-a81536ed816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ExportControlClassificationTaxHTField0" ma:index="5" nillable="true" ma:taxonomy="true" ma:internalName="Shell_x0020_SharePoint_x0020_SAEF_x0020_ExportControlClassificationTaxHTField0" ma:taxonomyFieldName="Shell_x0020_SharePoint_x0020_SAEF_x0020_ExportControlClassification" ma:displayName="Export Control" ma:default="9;#Non-US content - Non Controlled|2ac8835e-0587-4096-a6e2-1f68da1e6cb3" ma:fieldId="{334f96ae-8e6f-4bca-bd92-9698e8369ad6}" ma:sspId="b9f46dd1-24cc-42ee-81c0-d22fe755409c" ma:termSetId="0a37200c-155d-4bd2-8a71-6ee4023d1aa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DocumentStatusTaxHTField0" ma:index="7" ma:taxonomy="true" ma:internalName="Shell_x0020_SharePoint_x0020_SAEF_x0020_DocumentStatusTaxHTField0" ma:taxonomyFieldName="Shell_x0020_SharePoint_x0020_SAEF_x0020_DocumentStatus" ma:displayName="Document Status" ma:default="11;#Draft|1c86f377-7d91-4c95-bd5b-c18c83fe0aa5" ma:fieldId="{627a77c6-2170-43dd-a0ef-eb6a3870ea75}" ma:sspId="b9f46dd1-24cc-42ee-81c0-d22fe755409c" ma:termSetId="935aba77-d2cb-414d-bb70-87b73a0515d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DocumentTypeTaxHTField0" ma:index="9" ma:taxonomy="true" ma:internalName="Shell_x0020_SharePoint_x0020_SAEF_x0020_DocumentTypeTaxHTField0" ma:taxonomyFieldName="Shell_x0020_SharePoint_x0020_SAEF_x0020_DocumentType" ma:displayName="Document Type" ma:default="" ma:fieldId="{566fdc14-b4fa-46ee-a88e-e2aac7ad2eac}" ma:sspId="b9f46dd1-24cc-42ee-81c0-d22fe755409c" ma:termSetId="c44bbaaa-530b-481e-814c-1a89fe9de40e" ma:anchorId="352dd3f6-c8ee-4c48-93af-e62c944275c3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Owner" ma:index="12" nillable="true" ma:displayName="Owner" ma:internalName="Shell_x0020_SharePoint_x0020_SAEF_x0020_Owner">
      <xsd:simpleType>
        <xsd:restriction base="dms:Text"/>
      </xsd:simpleType>
    </xsd:element>
    <xsd:element name="Shell_x0020_SharePoint_x0020_SAEF_x0020_BusinessTaxHTField0" ma:index="13" ma:taxonomy="true" ma:internalName="Shell_x0020_SharePoint_x0020_SAEF_x0020_BusinessTaxHTField0" ma:taxonomyFieldName="Shell_x0020_SharePoint_x0020_SAEF_x0020_Business" ma:displayName="Business" ma:default="1;#Upstream International|dabf15d9-4f75-4ed1-b8a1-a0c3e2a85888" ma:fieldId="{0d7acb72-5c17-4ee6-b184-d60d15597f6a}" ma:sspId="b9f46dd1-24cc-42ee-81c0-d22fe755409c" ma:termSetId="f928660f-a52c-4d0d-a7a1-af45e8e16d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BusinessUnitRegionTaxHTField0" ma:index="15" ma:taxonomy="true" ma:internalName="Shell_x0020_SharePoint_x0020_SAEF_x0020_BusinessUnitRegionTaxHTField0" ma:taxonomyFieldName="Shell_x0020_SharePoint_x0020_SAEF_x0020_BusinessUnitRegion" ma:displayName="Business Unit/Region" ma:default="2;#Sub-Saharan Africa|9d13514c-804d-40ff-8e8a-f6825f62fb70" ma:fieldId="{98984985-015b-4079-8918-b5a01b45e4b3}" ma:sspId="b9f46dd1-24cc-42ee-81c0-d22fe755409c" ma:termSetId="f928660f-a52c-4d0d-a7a1-af45e8e16d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GlobalFunctionTaxHTField0" ma:index="17" ma:taxonomy="true" ma:internalName="Shell_x0020_SharePoint_x0020_SAEF_x0020_GlobalFunctionTaxHTField0" ma:taxonomyFieldName="Shell_x0020_SharePoint_x0020_SAEF_x0020_GlobalFunction" ma:displayName="Business Function" ma:default="3;#Not Applicable|ddce64fb-3cb8-4cd9-8e3d-0fe554247fd1" ma:fieldId="{1284211f-8330-48b1-a5cc-ec1f0d9b0f7a}" ma:sspId="b9f46dd1-24cc-42ee-81c0-d22fe755409c" ma:termSetId="354c4cc3-2d4b-4608-9bbd-a538d7fca2d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BusinessProcessTaxHTField0" ma:index="19" nillable="true" ma:taxonomy="true" ma:internalName="Shell_x0020_SharePoint_x0020_SAEF_x0020_BusinessProcessTaxHTField0" ma:taxonomyFieldName="Shell_x0020_SharePoint_x0020_SAEF_x0020_BusinessProcess" ma:displayName="Business Process" ma:default="10;#All - Records Management|1f68a0f2-47ab-4887-8df5-7c0616d5ad90" ma:fieldId="{f7493bb9-5348-44de-a787-5c9f505950a2}" ma:sspId="b9f46dd1-24cc-42ee-81c0-d22fe755409c" ma:termSetId="f105a133-66fc-4406-afa4-8b472c9cdbb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LegalEntityTaxHTField0" ma:index="21" ma:taxonomy="true" ma:internalName="Shell_x0020_SharePoint_x0020_SAEF_x0020_LegalEntityTaxHTField0" ma:taxonomyFieldName="Shell_x0020_SharePoint_x0020_SAEF_x0020_LegalEntity" ma:displayName="Legal Entity" ma:default="4;#The Shell Petroleum Development Company Of Nigeria Limited|b482a97d-f8dd-41c8-ab1c-99b8408fd22e" ma:fieldId="{529dd253-148e-4d10-9b8c-1444f6695d3b}" ma:sspId="b9f46dd1-24cc-42ee-81c0-d22fe755409c" ma:termSetId="94b6dd6e-4329-4f68-907b-ed5bdd50f8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WorkgroupIDTaxHTField0" ma:index="23" ma:taxonomy="true" ma:internalName="Shell_x0020_SharePoint_x0020_SAEF_x0020_WorkgroupIDTaxHTField0" ma:taxonomyFieldName="Shell_x0020_SharePoint_x0020_SAEF_x0020_WorkgroupID" ma:displayName="TRIM Workgroup" ma:default="5;#Upstream _ Single File Plan - 22022|d3ed65c1-761d-4a84-a678-924ffd6ed182" ma:fieldId="{c47cabfe-a1bc-4e26-91b8-d95c8ce41647}" ma:sspId="b9f46dd1-24cc-42ee-81c0-d22fe755409c" ma:termSetId="85736b86-0546-4c3b-b21c-7ab07eee056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SiteCollectionName" ma:index="25" ma:displayName="Site Collection Name" ma:default="Forcados Terminal 2" ma:hidden="true" ma:internalName="Shell_x0020_SharePoint_x0020_SAEF_x0020_SiteCollectionName">
      <xsd:simpleType>
        <xsd:restriction base="dms:Text"/>
      </xsd:simpleType>
    </xsd:element>
    <xsd:element name="Shell_x0020_SharePoint_x0020_SAEF_x0020_SiteOwner" ma:index="26" ma:displayName="Site Owner" ma:default="i:0#.w|africa-me\bisi.t.banigbe" ma:hidden="true" ma:internalName="Shell_x0020_SharePoint_x0020_SAEF_x0020_SiteOwner">
      <xsd:simpleType>
        <xsd:restriction base="dms:Text"/>
      </xsd:simpleType>
    </xsd:element>
    <xsd:element name="Shell_x0020_SharePoint_x0020_SAEF_x0020_LanguageTaxHTField0" ma:index="27" ma:taxonomy="true" ma:internalName="Shell_x0020_SharePoint_x0020_SAEF_x0020_LanguageTaxHTField0" ma:taxonomyFieldName="Shell_x0020_SharePoint_x0020_SAEF_x0020_Language" ma:displayName="Language" ma:default="6;#English|bd3ad5ee-f0c3-40aa-8cc8-36ef09940af3" ma:fieldId="{a99e316a-5158-4b34-9a98-5674ef8a1639}" ma:sspId="b9f46dd1-24cc-42ee-81c0-d22fe755409c" ma:termSetId="b2561cd2-09b2-4dce-b5be-021768df6da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CountryOfJurisdictionTaxHTField0" ma:index="29" ma:taxonomy="true" ma:internalName="Shell_x0020_SharePoint_x0020_SAEF_x0020_CountryOfJurisdictionTaxHTField0" ma:taxonomyFieldName="Shell_x0020_SharePoint_x0020_SAEF_x0020_CountryOfJurisdiction" ma:displayName="Country of Jurisdiction" ma:default="7;#NIGERIA|973e3eb3-a5f9-4712-a628-787e048af9f3" ma:fieldId="{dc07035f-7987-48f5-ba88-2d29e2b62c9e}" ma:sspId="b9f46dd1-24cc-42ee-81c0-d22fe755409c" ma:termSetId="a560ecad-89fd-4dcd-adad-4e15e7baec5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Collection" ma:index="31" ma:displayName="Collection" ma:default="0" ma:hidden="true" ma:internalName="Shell_x0020_SharePoint_x0020_SAEF_x0020_Collection">
      <xsd:simpleType>
        <xsd:restriction base="dms:Boolean"/>
      </xsd:simpleType>
    </xsd:element>
    <xsd:element name="Shell_x0020_SharePoint_x0020_SAEF_x0020_KeepFileLocal" ma:index="32" ma:displayName="Keep File Local" ma:default="0" ma:hidden="true" ma:internalName="Shell_x0020_SharePoint_x0020_SAEF_x0020_KeepFileLocal" ma:readOnly="false">
      <xsd:simpleType>
        <xsd:restriction base="dms:Boolean"/>
      </xsd:simpleType>
    </xsd:element>
    <xsd:element name="Shell_x0020_SharePoint_x0020_SAEF_x0020_AssetIdentifier" ma:index="33" nillable="true" ma:displayName="Asset Identifier" ma:hidden="true" ma:internalName="Shell_x0020_SharePoint_x0020_SAEF_x0020_AssetIdentifier">
      <xsd:simpleType>
        <xsd:restriction base="dms:Text"/>
      </xsd:simpleType>
    </xsd:element>
    <xsd:element name="Shell_x0020_SharePoint_x0020_SAEF_x0020_FilePlanRecordType" ma:index="42" nillable="true" ma:displayName="File Plan Record Type" ma:hidden="true" ma:internalName="Shell_x0020_SharePoint_x0020_SAEF_x0020_FilePlanRecordType">
      <xsd:simpleType>
        <xsd:restriction base="dms:Text"/>
      </xsd:simpleType>
    </xsd:element>
    <xsd:element name="Shell_x0020_SharePoint_x0020_SAEF_x0020_RecordStatus" ma:index="43" nillable="true" ma:displayName="Record Status" ma:hidden="true" ma:internalName="Shell_x0020_SharePoint_x0020_SAEF_x0020_RecordStatus">
      <xsd:simpleType>
        <xsd:restriction base="dms:Text"/>
      </xsd:simpleType>
    </xsd:element>
    <xsd:element name="Shell_x0020_SharePoint_x0020_SAEF_x0020_Declarer" ma:index="44" nillable="true" ma:displayName="Declarer" ma:hidden="true" ma:internalName="Shell_x0020_SharePoint_x0020_SAEF_x0020_Declarer">
      <xsd:simpleType>
        <xsd:restriction base="dms:Text"/>
      </xsd:simpleType>
    </xsd:element>
    <xsd:element name="Shell_x0020_SharePoint_x0020_SAEF_x0020_IsRecord" ma:index="45" nillable="true" ma:displayName="Is Record" ma:hidden="true" ma:internalName="Shell_x0020_SharePoint_x0020_SAEF_x0020_IsRecord">
      <xsd:simpleType>
        <xsd:restriction base="dms:Text"/>
      </xsd:simpleType>
    </xsd:element>
    <xsd:element name="Shell_x0020_SharePoint_x0020_SAEF_x0020_TRIMRecordNumber" ma:index="46" nillable="true" ma:displayName="TRIM Record Number" ma:hidden="true" ma:internalName="Shell_x0020_SharePoint_x0020_SAEF_x0020_TRIMRecordNumber">
      <xsd:simpleType>
        <xsd:restriction base="dms:Text"/>
      </xsd:simpleType>
    </xsd:element>
    <xsd:element name="_dlc_Exempt" ma:index="47" nillable="true" ma:displayName="Exempt from Policy" ma:hidden="true" ma:internalName="_dlc_Exempt" ma:readOnly="true">
      <xsd:simpleType>
        <xsd:restriction base="dms:Unknown"/>
      </xsd:simpleType>
    </xsd:element>
    <xsd:element name="_dlc_ExpireDateSaved" ma:index="48" nillable="true" ma:displayName="Original Expiration Date" ma:hidden="true" ma:internalName="_dlc_ExpireDateSaved" ma:readOnly="true">
      <xsd:simpleType>
        <xsd:restriction base="dms:DateTime"/>
      </xsd:simpleType>
    </xsd:element>
    <xsd:element name="_dlc_ExpireDate" ma:index="49" nillable="true" ma:displayName="Expiration Date" ma:description="" ma:hidden="true" ma:indexed="true" ma:internalName="_dlc_ExpireDate" ma:readOnly="true">
      <xsd:simpleType>
        <xsd:restriction base="dms:DateTime"/>
      </xsd:simpleType>
    </xsd:element>
    <xsd:element name="AverageRating" ma:index="52" nillable="true" ma:displayName="Rating (0-5)" ma:decimals="2" ma:description="Average value of all the ratings that have been submitted" ma:hidden="true" ma:internalName="AverageRating" ma:readOnly="true">
      <xsd:simpleType>
        <xsd:restriction base="dms:Number"/>
      </xsd:simpleType>
    </xsd:element>
    <xsd:element name="RatingCount" ma:index="53" nillable="true" ma:displayName="Number of Ratings" ma:decimals="0" ma:description="Number of ratings submitted" ma:hidden="true" ma:internalName="RatingCount" ma:readOnly="tru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53edff-db9f-4ed7-a121-42558e3d771e" elementFormDefault="qualified">
    <xsd:import namespace="http://schemas.microsoft.com/office/2006/documentManagement/types"/>
    <xsd:import namespace="http://schemas.microsoft.com/office/infopath/2007/PartnerControls"/>
    <xsd:element name="_dlc_DocIdUrl" ma:index="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" ma:index="39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PersistId" ma:index="41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50" nillable="true" ma:displayName="Taxonomy Catch All Column" ma:description="" ma:hidden="true" ma:list="{635c3d70-d086-4450-ab80-eaf02b567e80}" ma:internalName="TaxCatchAll" ma:showField="CatchAllData" ma:web="4853edff-db9f-4ed7-a121-42558e3d771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51" nillable="true" ma:displayName="Taxonomy Catch All Column1" ma:description="" ma:hidden="true" ma:list="{635c3d70-d086-4450-ab80-eaf02b567e80}" ma:internalName="TaxCatchAllLabel" ma:readOnly="true" ma:showField="CatchAllDataLabel" ma:web="4853edff-db9f-4ed7-a121-42558e3d771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7fab8a-45c3-4d34-8de2-1ac7f98cf53f" elementFormDefault="qualified">
    <xsd:import namespace="http://schemas.microsoft.com/office/2006/documentManagement/types"/>
    <xsd:import namespace="http://schemas.microsoft.com/office/infopath/2007/PartnerControls"/>
    <xsd:element name="LivelinkID" ma:index="54" nillable="true" ma:displayName="LivelinkID" ma:hidden="true" ma:indexed="true" ma:internalName="LivelinkID" ma:readOnly="false">
      <xsd:simpleType>
        <xsd:restriction base="dms:Text"/>
      </xsd:simpleType>
    </xsd:element>
    <xsd:element name="Folder_x0020_STRUCTURE" ma:index="55" nillable="true" ma:displayName="Folder STRUCTURE" ma:hidden="true" ma:internalName="Folder_x0020_STRUCTURE" ma:readOnly="false">
      <xsd:simpleType>
        <xsd:restriction base="dms:Text"/>
      </xsd:simpleType>
    </xsd:element>
    <xsd:element name="Livelink_x0020_Instance_x0020_Column" ma:index="56" nillable="true" ma:displayName="Livelink Instance Column" ma:hidden="true" ma:internalName="Livelink_x0020_Instance_x0020_Column" ma:readOnly="false">
      <xsd:simpleType>
        <xsd:restriction base="dms:Text"/>
      </xsd:simpleType>
    </xsd:element>
    <xsd:element name="Global_x0020_Information_x0020_Attributes_Author" ma:index="57" nillable="true" ma:displayName="Global Information Attributes_Author" ma:hidden="true" ma:internalName="Global_x0020_Information_x0020_Attributes_Author" ma:readOnly="false">
      <xsd:simpleType>
        <xsd:restriction base="dms:Note"/>
      </xsd:simpleType>
    </xsd:element>
    <xsd:element name="Global_x0020_Information_x0020_Attributes_Document_Numbers" ma:index="58" nillable="true" ma:displayName="Global Information Attributes_Document_Numbers" ma:hidden="true" ma:internalName="Global_x0020_Information_x0020_Attributes_Document_Numbers" ma:readOnly="false">
      <xsd:simpleType>
        <xsd:restriction base="dms:Note"/>
      </xsd:simpleType>
    </xsd:element>
    <xsd:element name="Global_x0020_Information_x0020_Attributes_Status" ma:index="59" nillable="true" ma:displayName="Global Information Attributes_Status" ma:default="Published" ma:hidden="true" ma:internalName="Global_x0020_Information_x0020_Attributes_Status" ma:readOnly="false">
      <xsd:simpleType>
        <xsd:restriction base="dms:Choice">
          <xsd:enumeration value="Published"/>
          <xsd:enumeration value="Draft"/>
          <xsd:enumeration value="Obsolete"/>
          <xsd:enumeration value="Active"/>
          <xsd:enumeration value="Approved For Construction"/>
          <xsd:enumeration value="Closed"/>
          <xsd:enumeration value="Open"/>
          <xsd:enumeration value="Preliminary"/>
          <xsd:enumeration value="?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60" nillable="true" ma:displayName="IconOverlay" ma:hidden="true" ma:internalName="IconOverlay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11" ma:displayName="Author"/>
        <xsd:element ref="dcterms:created" minOccurs="0" maxOccurs="1"/>
        <xsd:element ref="dc:identifier" minOccurs="0" maxOccurs="1"/>
        <xsd:element name="contentType" minOccurs="0" maxOccurs="1" type="xsd:string" ma:index="40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ell_x0020_SharePoint_x0020_SAEF_x0020_LegalEntity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The Shell Petroleum Development Company Of Nigeria Limited</TermName>
          <TermId xmlns="http://schemas.microsoft.com/office/infopath/2007/PartnerControls">b482a97d-f8dd-41c8-ab1c-99b8408fd22e</TermId>
        </TermInfo>
      </Terms>
    </Shell_x0020_SharePoint_x0020_SAEF_x0020_LegalEntityTaxHTField0>
    <Shell_x0020_SharePoint_x0020_SAEF_x0020_CountryOfJurisdic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NIGERIA</TermName>
          <TermId xmlns="http://schemas.microsoft.com/office/infopath/2007/PartnerControls">973e3eb3-a5f9-4712-a628-787e048af9f3</TermId>
        </TermInfo>
      </Terms>
    </Shell_x0020_SharePoint_x0020_SAEF_x0020_CountryOfJurisdictionTaxHTField0>
    <Shell_x0020_SharePoint_x0020_SAEF_x0020_Busines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Upstream International</TermName>
          <TermId xmlns="http://schemas.microsoft.com/office/infopath/2007/PartnerControls">dabf15d9-4f75-4ed1-b8a1-a0c3e2a85888</TermId>
        </TermInfo>
      </Terms>
    </Shell_x0020_SharePoint_x0020_SAEF_x0020_BusinessTaxHTField0>
    <Shell_x0020_SharePoint_x0020_SAEF_x0020_Collection xmlns="http://schemas.microsoft.com/sharepoint/v3">false</Shell_x0020_SharePoint_x0020_SAEF_x0020_Collection>
    <Shell_x0020_SharePoint_x0020_SAEF_x0020_RecordStatus xmlns="http://schemas.microsoft.com/sharepoint/v3" xsi:nil="true"/>
    <Shell_x0020_SharePoint_x0020_SAEF_x0020_ExportControlClassifica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Non-US content - Non Controlled</TermName>
          <TermId xmlns="http://schemas.microsoft.com/office/infopath/2007/PartnerControls">2ac8835e-0587-4096-a6e2-1f68da1e6cb3</TermId>
        </TermInfo>
      </Terms>
    </Shell_x0020_SharePoint_x0020_SAEF_x0020_ExportControlClassificationTaxHTField0>
    <Shell_x0020_SharePoint_x0020_SAEF_x0020_WorkgroupID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Upstream _ Single File Plan - 22022</TermName>
          <TermId xmlns="http://schemas.microsoft.com/office/infopath/2007/PartnerControls">d3ed65c1-761d-4a84-a678-924ffd6ed182</TermId>
        </TermInfo>
      </Terms>
    </Shell_x0020_SharePoint_x0020_SAEF_x0020_WorkgroupIDTaxHTField0>
    <Shell_x0020_SharePoint_x0020_SAEF_x0020_FilePlanRecordType xmlns="http://schemas.microsoft.com/sharepoint/v3" xsi:nil="true"/>
    <Shell_x0020_SharePoint_x0020_SAEF_x0020_BusinessUnitReg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Sub-Saharan Africa</TermName>
          <TermId xmlns="http://schemas.microsoft.com/office/infopath/2007/PartnerControls">9d13514c-804d-40ff-8e8a-f6825f62fb70</TermId>
        </TermInfo>
      </Terms>
    </Shell_x0020_SharePoint_x0020_SAEF_x0020_BusinessUnitRegionTaxHTField0>
    <Shell_x0020_SharePoint_x0020_SAEF_x0020_BusinessProces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All - Records Management</TermName>
          <TermId xmlns="http://schemas.microsoft.com/office/infopath/2007/PartnerControls">1f68a0f2-47ab-4887-8df5-7c0616d5ad90</TermId>
        </TermInfo>
      </Terms>
    </Shell_x0020_SharePoint_x0020_SAEF_x0020_BusinessProcessTaxHTField0>
    <Shell_x0020_SharePoint_x0020_SAEF_x0020_KeepFileLocal xmlns="http://schemas.microsoft.com/sharepoint/v3">false</Shell_x0020_SharePoint_x0020_SAEF_x0020_KeepFileLocal>
    <Shell_x0020_SharePoint_x0020_SAEF_x0020_DocumentStatu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Draft</TermName>
          <TermId xmlns="http://schemas.microsoft.com/office/infopath/2007/PartnerControls">1c86f377-7d91-4c95-bd5b-c18c83fe0aa5</TermId>
        </TermInfo>
      </Terms>
    </Shell_x0020_SharePoint_x0020_SAEF_x0020_DocumentStatusTaxHTField0>
    <Shell_x0020_SharePoint_x0020_SAEF_x0020_Language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English</TermName>
          <TermId xmlns="http://schemas.microsoft.com/office/infopath/2007/PartnerControls">bd3ad5ee-f0c3-40aa-8cc8-36ef09940af3</TermId>
        </TermInfo>
      </Terms>
    </Shell_x0020_SharePoint_x0020_SAEF_x0020_LanguageTaxHTField0>
    <Shell_x0020_SharePoint_x0020_SAEF_x0020_SiteOwner xmlns="http://schemas.microsoft.com/sharepoint/v3">i:0#.w|africa-me\its-app-imnga-s</Shell_x0020_SharePoint_x0020_SAEF_x0020_SiteOwner>
    <Shell_x0020_SharePoint_x0020_SAEF_x0020_TRIMRecordNumber xmlns="http://schemas.microsoft.com/sharepoint/v3" xsi:nil="true"/>
    <Shell_x0020_SharePoint_x0020_SAEF_x0020_IsRecord xmlns="http://schemas.microsoft.com/sharepoint/v3" xsi:nil="true"/>
    <Shell_x0020_SharePoint_x0020_SAEF_x0020_DocumentType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Company Communications to Employees [ARM]</TermName>
          <TermId xmlns="http://schemas.microsoft.com/office/infopath/2007/PartnerControls">a944bb5e-92f7-4ba2-88cd-7c9f0edc584e</TermId>
        </TermInfo>
      </Terms>
    </Shell_x0020_SharePoint_x0020_SAEF_x0020_DocumentTypeTaxHTField0>
    <Shell_x0020_SharePoint_x0020_SAEF_x0020_SiteCollectionName xmlns="http://schemas.microsoft.com/sharepoint/v3">Nigeria Web Notification</Shell_x0020_SharePoint_x0020_SAEF_x0020_SiteCollectionName>
    <Shell_x0020_SharePoint_x0020_SAEF_x0020_SecurityClassifica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Restricted</TermName>
          <TermId xmlns="http://schemas.microsoft.com/office/infopath/2007/PartnerControls">21aa7f98-4035-4019-a764-107acb7269af</TermId>
        </TermInfo>
      </Terms>
    </Shell_x0020_SharePoint_x0020_SAEF_x0020_SecurityClassificationTaxHTField0>
    <Shell_x0020_SharePoint_x0020_SAEF_x0020_Owner xmlns="http://schemas.microsoft.com/sharepoint/v3" xsi:nil="true"/>
    <Shell_x0020_SharePoint_x0020_SAEF_x0020_GlobalFunc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Information Technology</TermName>
          <TermId xmlns="http://schemas.microsoft.com/office/infopath/2007/PartnerControls">d388b442-0f35-4ef7-bb6d-ea4386749e1a</TermId>
        </TermInfo>
      </Terms>
    </Shell_x0020_SharePoint_x0020_SAEF_x0020_GlobalFunctionTaxHTField0>
    <Shell_x0020_SharePoint_x0020_SAEF_x0020_Declarer xmlns="http://schemas.microsoft.com/sharepoint/v3" xsi:nil="true"/>
    <Shell_x0020_SharePoint_x0020_SAEF_x0020_AssetIdentifier xmlns="http://schemas.microsoft.com/sharepoint/v3" xsi:nil="true"/>
    <_dlc_ExpireDateSaved xmlns="http://schemas.microsoft.com/sharepoint/v3" xsi:nil="true"/>
    <_dlc_ExpireDate xmlns="http://schemas.microsoft.com/sharepoint/v3">2106-07-11T23:00:00+00:00</_dlc_ExpireDate>
    <TaxCatchAll xmlns="4853edff-db9f-4ed7-a121-42558e3d771e">
      <Value>16</Value>
      <Value>11</Value>
      <Value>10</Value>
      <Value>9</Value>
      <Value>8</Value>
      <Value>7</Value>
      <Value>6</Value>
      <Value>5</Value>
      <Value>4</Value>
      <Value>3</Value>
      <Value>2</Value>
      <Value>1</Value>
    </TaxCatchAll>
    <_dlc_DocId xmlns="4853edff-db9f-4ed7-a121-42558e3d771e">AFFAA0795-1291279910-43</_dlc_DocId>
    <_dlc_DocIdUrl xmlns="4853edff-db9f-4ed7-a121-42558e3d771e">
      <Url>https://nga001-sp.shell.com/sites/AFFAA0795/_layouts/15/DocIdRedir.aspx?ID=AFFAA0795-1291279910-43</Url>
      <Description>AFFAA0795-1291279910-43</Description>
    </_dlc_DocIdUrl>
    <Global_x0020_Information_x0020_Attributes_Document_Numbers xmlns="d27fab8a-45c3-4d34-8de2-1ac7f98cf53f" xsi:nil="true"/>
    <Livelink_x0020_Instance_x0020_Column xmlns="d27fab8a-45c3-4d34-8de2-1ac7f98cf53f" xsi:nil="true"/>
    <Global_x0020_Information_x0020_Attributes_Status xmlns="d27fab8a-45c3-4d34-8de2-1ac7f98cf53f">Published</Global_x0020_Information_x0020_Attributes_Status>
    <IconOverlay xmlns="http://schemas.microsoft.com/sharepoint/v4" xsi:nil="true"/>
    <Folder_x0020_STRUCTURE xmlns="d27fab8a-45c3-4d34-8de2-1ac7f98cf53f" xsi:nil="true"/>
    <LivelinkID xmlns="d27fab8a-45c3-4d34-8de2-1ac7f98cf53f" xsi:nil="true"/>
    <Global_x0020_Information_x0020_Attributes_Author xmlns="d27fab8a-45c3-4d34-8de2-1ac7f98cf5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Microsoft.Office.RecordsManagement.PolicyFeatures.ExpirationEventReceiver</Name>
    <Synchronization>Synchronous</Synchronization>
    <Type>10001</Type>
    <SequenceNumber>101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10002</Type>
    <SequenceNumber>102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10004</Type>
    <SequenceNumber>103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10006</Type>
    <SequenceNumber>104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10009</Type>
    <SequenceNumber>105</SequenceNumber>
    <Url/>
    <Assembly>Microsoft.Office.Policy, Version=15.0.0.0, Culture=neutral, PublicKeyToken=71e9bce111e9429c</Assembly>
    <Class>Microsoft.Office.RecordsManagement.Internal.UpdateExpireDate</Class>
    <Data/>
    <Filter/>
  </Receiver>
</spe:Receivers>
</file>

<file path=customXml/itemProps1.xml><?xml version="1.0" encoding="utf-8"?>
<ds:datastoreItem xmlns:ds="http://schemas.openxmlformats.org/officeDocument/2006/customXml" ds:itemID="{0558EC85-6EB3-4CE4-88D5-08BB1B96A0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853edff-db9f-4ed7-a121-42558e3d771e"/>
    <ds:schemaRef ds:uri="d27fab8a-45c3-4d34-8de2-1ac7f98cf53f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7E2368C-7560-4EC8-8B77-5DE2A874A7B5}">
  <ds:schemaRefs>
    <ds:schemaRef ds:uri="http://schemas.microsoft.com/office/2006/metadata/properties"/>
    <ds:schemaRef ds:uri="http://schemas.microsoft.com/sharepoint/v3"/>
    <ds:schemaRef ds:uri="d27fab8a-45c3-4d34-8de2-1ac7f98cf53f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schemas.microsoft.com/sharepoint/v4"/>
    <ds:schemaRef ds:uri="http://purl.org/dc/elements/1.1/"/>
    <ds:schemaRef ds:uri="4853edff-db9f-4ed7-a121-42558e3d771e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9D62267-63CF-4EED-A21A-FFE42083B916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895EE012-DA18-4059-A07B-1FCC82C8EDCF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46189</TotalTime>
  <Words>281</Words>
  <Application>Microsoft Office PowerPoint</Application>
  <PresentationFormat>On-screen Show (4:3)</PresentationFormat>
  <Paragraphs>54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Futura Medium</vt:lpstr>
      <vt:lpstr>Futura Bold</vt:lpstr>
      <vt:lpstr>Arial</vt:lpstr>
      <vt:lpstr>Wingdings</vt:lpstr>
      <vt:lpstr>3_2016 Standard template</vt:lpstr>
      <vt:lpstr>Project Title: REPLACEMENT OF CLUSTER-51 6” RING-A PIPEWORK</vt:lpstr>
    </vt:vector>
  </TitlesOfParts>
  <Company>Shell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OML 118  TCM – 10th August 2016 2016 Half Year Performance</dc:title>
  <dc:creator>K.Ubal</dc:creator>
  <cp:lastModifiedBy>Jacks, Dapriye SPDC-UPC/G/UWF</cp:lastModifiedBy>
  <cp:revision>1747</cp:revision>
  <cp:lastPrinted>2018-11-01T09:02:19Z</cp:lastPrinted>
  <dcterms:created xsi:type="dcterms:W3CDTF">2016-07-01T16:13:28Z</dcterms:created>
  <dcterms:modified xsi:type="dcterms:W3CDTF">2021-01-20T17:25:57Z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Onscreen</vt:lpwstr>
  </property>
  <property fmtid="{D5CDD505-2E9C-101B-9397-08002B2CF9AE}" pid="3" name="WizKit Template Version">
    <vt:i4>4</vt:i4>
  </property>
  <property fmtid="{D5CDD505-2E9C-101B-9397-08002B2CF9AE}" pid="4" name="ContentTypeId">
    <vt:lpwstr>0x0101006F0A470EEB1140E7AA14F4CE8A50B54C0001CB1477F4DD432AA86DD56CC3887AF4004E837B4B49ED1B49A20F4327E3255DAB</vt:lpwstr>
  </property>
  <property fmtid="{D5CDD505-2E9C-101B-9397-08002B2CF9AE}" pid="5" name="_dlc_policyId">
    <vt:lpwstr>0x0101006F0A470EEB1140E7AA14F4CE8A50B54C|1203996477</vt:lpwstr>
  </property>
  <property fmtid="{D5CDD505-2E9C-101B-9397-08002B2CF9AE}" pid="6" name="ItemRetentionFormula">
    <vt:lpwstr>&lt;formula id="Shell.SharePoint.SIS.IOTV.IOTVExpirationFormula"&gt;&lt;number&gt;1080&lt;/number&gt;&lt;property&gt;Modified&lt;/property&gt;&lt;period&gt;months&lt;/period&gt;&lt;/formula&gt;</vt:lpwstr>
  </property>
  <property fmtid="{D5CDD505-2E9C-101B-9397-08002B2CF9AE}" pid="7" name="_dlc_DocIdItemGuid">
    <vt:lpwstr>30fe05ab-69ec-4235-abf9-70ddb4c13755</vt:lpwstr>
  </property>
  <property fmtid="{D5CDD505-2E9C-101B-9397-08002B2CF9AE}" pid="8" name="Shell SharePoint SAEF SecurityClassification">
    <vt:lpwstr>8;#Restricted|21aa7f98-4035-4019-a764-107acb7269af</vt:lpwstr>
  </property>
  <property fmtid="{D5CDD505-2E9C-101B-9397-08002B2CF9AE}" pid="9" name="Shell SharePoint SAEF DocumentType">
    <vt:lpwstr>16;#Company Communications to Employees [ARM]|a944bb5e-92f7-4ba2-88cd-7c9f0edc584e</vt:lpwstr>
  </property>
  <property fmtid="{D5CDD505-2E9C-101B-9397-08002B2CF9AE}" pid="10" name="Shell SharePoint SAEF LegalEntity">
    <vt:lpwstr>4;#The Shell Petroleum Development Company Of Nigeria Limited|b482a97d-f8dd-41c8-ab1c-99b8408fd22e</vt:lpwstr>
  </property>
  <property fmtid="{D5CDD505-2E9C-101B-9397-08002B2CF9AE}" pid="11" name="Shell SharePoint SAEF BusinessUnitRegion">
    <vt:lpwstr>2;#Sub-Saharan Africa|9d13514c-804d-40ff-8e8a-f6825f62fb70</vt:lpwstr>
  </property>
  <property fmtid="{D5CDD505-2E9C-101B-9397-08002B2CF9AE}" pid="12" name="Shell SharePoint SAEF GlobalFunction">
    <vt:lpwstr>3;#Information Technology|d388b442-0f35-4ef7-bb6d-ea4386749e1a</vt:lpwstr>
  </property>
  <property fmtid="{D5CDD505-2E9C-101B-9397-08002B2CF9AE}" pid="13" name="Shell SharePoint SAEF WorkgroupID">
    <vt:lpwstr>5;#Upstream _ Single File Plan - 22022|d3ed65c1-761d-4a84-a678-924ffd6ed182</vt:lpwstr>
  </property>
  <property fmtid="{D5CDD505-2E9C-101B-9397-08002B2CF9AE}" pid="14" name="Shell SharePoint SAEF CountryOfJurisdiction">
    <vt:lpwstr>7;#NIGERIA|973e3eb3-a5f9-4712-a628-787e048af9f3</vt:lpwstr>
  </property>
  <property fmtid="{D5CDD505-2E9C-101B-9397-08002B2CF9AE}" pid="15" name="Shell SharePoint SAEF ExportControlClassification">
    <vt:lpwstr>9;#Non-US content - Non Controlled|2ac8835e-0587-4096-a6e2-1f68da1e6cb3</vt:lpwstr>
  </property>
  <property fmtid="{D5CDD505-2E9C-101B-9397-08002B2CF9AE}" pid="16" name="Shell SharePoint SAEF DocumentStatus">
    <vt:lpwstr>11;#Draft|1c86f377-7d91-4c95-bd5b-c18c83fe0aa5</vt:lpwstr>
  </property>
  <property fmtid="{D5CDD505-2E9C-101B-9397-08002B2CF9AE}" pid="17" name="Shell SharePoint SAEF Language">
    <vt:lpwstr>6;#English|bd3ad5ee-f0c3-40aa-8cc8-36ef09940af3</vt:lpwstr>
  </property>
  <property fmtid="{D5CDD505-2E9C-101B-9397-08002B2CF9AE}" pid="18" name="Shell SharePoint SAEF Business">
    <vt:lpwstr>1;#Upstream International|dabf15d9-4f75-4ed1-b8a1-a0c3e2a85888</vt:lpwstr>
  </property>
  <property fmtid="{D5CDD505-2E9C-101B-9397-08002B2CF9AE}" pid="19" name="Shell SharePoint SAEF BusinessProcess">
    <vt:lpwstr>10;#All - Records Management|1f68a0f2-47ab-4887-8df5-7c0616d5ad90</vt:lpwstr>
  </property>
</Properties>
</file>