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224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3EAAA-F6B8-4F28-8D68-A403D7E484B5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46DD7-E32A-4FCB-A1C2-65C9D965F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53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3838" y="808038"/>
            <a:ext cx="7185026" cy="4041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58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669A8CBB-F43A-4C9C-9606-8B189A024ED0}" type="datetime1">
              <a:rPr lang="en-US" noProof="1" smtClean="0"/>
              <a:t>4/3/2023</a:t>
            </a:fld>
            <a:endParaRPr lang="en-GB" noProof="1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7987979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85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2CBC8975-5706-4970-A7DF-BCE30D591AFD}" type="datetime1">
              <a:rPr lang="en-US" noProof="1" smtClean="0"/>
              <a:t>4/3/2023</a:t>
            </a:fld>
            <a:endParaRPr lang="en-GB" noProof="1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56101509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ShellBold" panose="00000800000000000000" pitchFamily="50" charset="0"/>
                <a:ea typeface="ShellMedium" panose="00000600000000000000" pitchFamily="50" charset="0"/>
                <a:cs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D0022C6A-F300-4EB8-8416-04FF83A31132}" type="datetime1">
              <a:rPr lang="en-US" noProof="1" smtClean="0"/>
              <a:t>4/3/2023</a:t>
            </a:fld>
            <a:endParaRPr lang="nl-NL" noProof="1"/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nl-NL" sz="850" noProof="1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85971155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0D8A0BC-0792-4F2C-8647-E1C958B8B4F1}" type="datetime1">
              <a:rPr lang="en-US" noProof="1" smtClean="0"/>
              <a:t>4/3/2023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3431340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2E395C4-5B20-4150-936F-14E16AEDA86A}" type="datetime1">
              <a:rPr lang="en-US" noProof="1" smtClean="0"/>
              <a:t>4/3/2023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30916905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5EF8E1F5-DDD3-4FDD-9723-209DAB1D46D2}" type="datetime1">
              <a:rPr lang="en-US" noProof="1" smtClean="0"/>
              <a:t>4/3/2023</a:t>
            </a:fld>
            <a:endParaRPr lang="en-GB" noProof="1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0" kern="1200" dirty="0" smtClean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074922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24A3DF39-372D-4535-8960-08F4DA17C9A9}" type="datetime1">
              <a:rPr lang="en-US" noProof="1" smtClean="0"/>
              <a:t>4/3/2023</a:t>
            </a:fld>
            <a:endParaRPr lang="en-GB" noProof="1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grpSp>
        <p:nvGrpSpPr>
          <p:cNvPr id="31" name="Group 30"/>
          <p:cNvGrpSpPr/>
          <p:nvPr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5915397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D4F85FCF-FAF9-4C37-AB8F-EB8621152690}" type="datetime1">
              <a:rPr lang="en-US" noProof="1" smtClean="0"/>
              <a:t>4/3/2023</a:t>
            </a:fld>
            <a:endParaRPr lang="en-GB" noProof="1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109123426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9217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FA6AC47E-F141-4FB6-92C1-6D779A2E285D}" type="datetime6">
              <a:rPr lang="en-US" smtClean="0"/>
              <a:t>April 23</a:t>
            </a:fld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21940428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002F904-57A5-4CE2-AA51-B488F45F5554}" type="datetime1">
              <a:rPr lang="en-US" noProof="1" smtClean="0"/>
              <a:t>4/3/2023</a:t>
            </a:fld>
            <a:endParaRPr lang="en-GB" noProof="1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54341898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CAF8EEB-3405-4F31-8A0A-82F8F1347F6B}" type="datetime1">
              <a:rPr lang="en-US" noProof="1" smtClean="0"/>
              <a:t>4/3/2023</a:t>
            </a:fld>
            <a:endParaRPr lang="en-GB" noProof="1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83131233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FA4A1543-F063-4205-B380-10E5E39A2D7E}" type="datetime1">
              <a:rPr lang="en-US" noProof="1" smtClean="0"/>
              <a:t>4/3/2023</a:t>
            </a:fld>
            <a:endParaRPr lang="en-GB" noProof="1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96413597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6F534711-94F7-41DD-BCBB-0D6750B045A7}" type="datetime1">
              <a:rPr lang="en-US" noProof="1" smtClean="0"/>
              <a:t>4/3/2023</a:t>
            </a:fld>
            <a:endParaRPr lang="en-GB" noProof="1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24875643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77CD1559-6F18-46F2-9308-E0CF1B4F7414}" type="datetime1">
              <a:rPr lang="en-US" noProof="1" smtClean="0"/>
              <a:t>4/3/2023</a:t>
            </a:fld>
            <a:endParaRPr lang="en-GB" noProof="1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26081620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03253B6-292D-420D-8A73-2A7636F0C1A9}" type="datetime1">
              <a:rPr lang="en-US" noProof="1" smtClean="0"/>
              <a:t>4/3/2023</a:t>
            </a:fld>
            <a:endParaRPr lang="en-GB" noProof="1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7484022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6388292-0841-4549-A82B-EA0FBC7FF366}" type="datetime1">
              <a:rPr lang="en-US" noProof="1" smtClean="0"/>
              <a:t>4/3/2023</a:t>
            </a:fld>
            <a:endParaRPr lang="en-GB" noProof="1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88508855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55B73322-26C3-4AE3-AEC3-B3710D0BC57D}" type="datetime1">
              <a:rPr lang="en-US" noProof="1" smtClean="0"/>
              <a:t>4/3/2023</a:t>
            </a:fld>
            <a:endParaRPr lang="en-GB" noProof="1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92659815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D59BAEDC-4BB6-4746-90A1-2C51AD31CC7C}" type="datetime1">
              <a:rPr lang="en-US" noProof="1" smtClean="0"/>
              <a:t>4/3/2023</a:t>
            </a:fld>
            <a:endParaRPr lang="en-GB" noProof="1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2" charset="0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311038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ransition>
    <p:fade/>
  </p:transition>
  <p:hf sldNum="0" hdr="0" ft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ShellBold" panose="00000800000000000000" pitchFamily="50" charset="0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03DFCB9A-5951-4A0E-AB43-8DC6E47D186C}"/>
              </a:ext>
            </a:extLst>
          </p:cNvPr>
          <p:cNvSpPr>
            <a:spLocks/>
          </p:cNvSpPr>
          <p:nvPr/>
        </p:nvSpPr>
        <p:spPr bwMode="auto">
          <a:xfrm>
            <a:off x="3029684" y="2603045"/>
            <a:ext cx="2198" cy="2381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0"/>
              </a:cxn>
              <a:cxn ang="0">
                <a:pos x="0" y="2"/>
              </a:cxn>
              <a:cxn ang="0">
                <a:pos x="0" y="2"/>
              </a:cxn>
              <a:cxn ang="0">
                <a:pos x="1" y="0"/>
              </a:cxn>
            </a:cxnLst>
            <a:rect l="0" t="0" r="r" b="b"/>
            <a:pathLst>
              <a:path w="1" h="2">
                <a:moveTo>
                  <a:pt x="1" y="0"/>
                </a:moveTo>
                <a:lnTo>
                  <a:pt x="0" y="0"/>
                </a:lnTo>
                <a:lnTo>
                  <a:pt x="0" y="2"/>
                </a:lnTo>
                <a:lnTo>
                  <a:pt x="0" y="2"/>
                </a:lnTo>
                <a:lnTo>
                  <a:pt x="1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0195187-721B-444D-8868-CA09BF542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198" y="3893346"/>
            <a:ext cx="1100" cy="16669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4ADE57F1-131A-4619-BB04-F8E009924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748" y="4074322"/>
            <a:ext cx="1100" cy="13097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2EFF5E96-C80E-4549-A073-A989CB043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0973" y="4361261"/>
            <a:ext cx="1100" cy="13097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3649C8C2-1950-46DD-A3F5-4DC32E08A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5098" y="3967162"/>
            <a:ext cx="1100" cy="14288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27400D-C601-4B71-8AAC-8D8A6DAAA6C1}"/>
              </a:ext>
            </a:extLst>
          </p:cNvPr>
          <p:cNvSpPr txBox="1"/>
          <p:nvPr/>
        </p:nvSpPr>
        <p:spPr>
          <a:xfrm>
            <a:off x="360008" y="620723"/>
            <a:ext cx="6300387" cy="29028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378" rtl="0" eaLnBrk="1" fontAlgn="auto" latinLnBrk="0" hangingPunct="1">
              <a:lnSpc>
                <a:spcPct val="113000"/>
              </a:lnSpc>
              <a:spcBef>
                <a:spcPts val="0"/>
              </a:spcBef>
              <a:spcAft>
                <a:spcPts val="45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itchFamily="34" charset="0"/>
              </a:rPr>
              <a:t>FIT-4 Initiative : Reduction in Cost of Engineering Design and Project  Support Services</a:t>
            </a:r>
          </a:p>
          <a:p>
            <a:pPr marL="0" marR="0" lvl="0" indent="0" algn="l" defTabSz="914378" rtl="0" eaLnBrk="1" fontAlgn="auto" latinLnBrk="0" hangingPunct="1">
              <a:lnSpc>
                <a:spcPct val="113000"/>
              </a:lnSpc>
              <a:spcBef>
                <a:spcPts val="0"/>
              </a:spcBef>
              <a:spcAft>
                <a:spcPts val="45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Bold"/>
              <a:ea typeface="+mn-ea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2DE680-8D86-2E57-F6CE-D7AE5E33D1A4}"/>
              </a:ext>
            </a:extLst>
          </p:cNvPr>
          <p:cNvSpPr txBox="1"/>
          <p:nvPr/>
        </p:nvSpPr>
        <p:spPr bwMode="auto">
          <a:xfrm>
            <a:off x="4155098" y="1277910"/>
            <a:ext cx="7835469" cy="4093428"/>
          </a:xfrm>
          <a:prstGeom prst="rect">
            <a:avLst/>
          </a:prstGeom>
          <a:solidFill>
            <a:srgbClr val="D0ECF1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ECV value for 4 years =$339,219,974.0</a:t>
            </a:r>
          </a:p>
          <a:p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</a:rPr>
              <a:t>ECV value for 1 year =  339,219,974.0/4 = 84,804,993.6</a:t>
            </a:r>
          </a:p>
          <a:p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</a:rPr>
              <a:t>                                         = $84,804,993.6</a:t>
            </a:r>
          </a:p>
          <a:p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</a:rPr>
              <a:t>ACV value for 3 years =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$219,842,713.5</a:t>
            </a:r>
          </a:p>
          <a:p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</a:rPr>
              <a:t>ACV value for 1 year  =  219,842,713.5/3 = 73,280,904.3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                                          = $73,280,904.3</a:t>
            </a:r>
          </a:p>
          <a:p>
            <a:endParaRPr lang="en-US" sz="2400" b="0" i="0" u="none" strike="noStrike" baseline="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</a:rPr>
              <a:t>Cost savings = ECV-ACV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=$84,804,993.6 -$73,280,904.3</a:t>
            </a:r>
          </a:p>
          <a:p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</a:rPr>
              <a:t>                                                = F$11,524,089.2 (CAPEX)</a:t>
            </a:r>
            <a:endParaRPr lang="en-US" sz="2400" b="0" i="0" u="none" strike="noStrike" baseline="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endParaRPr lang="en-US" sz="2400" b="0" i="0" u="none" strike="noStrike" baseline="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mbria Math" panose="02040503050406030204" pitchFamily="18" charset="0"/>
              </a:rPr>
              <a:t>Cost Savings  =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𝐹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$3,457,220.76 (FCF)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D5EBF-4B7E-7179-F335-40BC8E68F62F}"/>
              </a:ext>
            </a:extLst>
          </p:cNvPr>
          <p:cNvSpPr txBox="1"/>
          <p:nvPr/>
        </p:nvSpPr>
        <p:spPr bwMode="auto">
          <a:xfrm>
            <a:off x="360008" y="1277910"/>
            <a:ext cx="3607693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i="0" u="sng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Cost Saving Premise.</a:t>
            </a:r>
          </a:p>
          <a:p>
            <a:endParaRPr lang="en-US" sz="2000" b="1" i="0" u="sng" strike="noStrike" baseline="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1. Estimate Contract Value (ECV) F$339,219,974.0 approved for 4 years on Part A addendum.</a:t>
            </a:r>
          </a:p>
          <a:p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2. Actual Contract Value (ACV) of  </a:t>
            </a:r>
            <a:r>
              <a:rPr lang="en-US" sz="2000" dirty="0">
                <a:solidFill>
                  <a:srgbClr val="000000"/>
                </a:solidFill>
                <a:latin typeface="Cambria Math" panose="02040503050406030204" pitchFamily="18" charset="0"/>
              </a:rPr>
              <a:t>F$219,842,713.5 approved for 3 years on Part B.</a:t>
            </a:r>
          </a:p>
          <a:p>
            <a:endParaRPr lang="en-US" sz="2000" dirty="0">
              <a:solidFill>
                <a:srgbClr val="0000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1124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Font Theme">
      <a:majorFont>
        <a:latin typeface="ShellBold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Presentation9" id="{6E5D3452-A735-465C-A2E4-B3D71D41FE7A}" vid="{75C6724D-CDB9-4079-B216-CEE94C602DD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125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Narrow</vt:lpstr>
      <vt:lpstr>Calibri</vt:lpstr>
      <vt:lpstr>Cambria Math</vt:lpstr>
      <vt:lpstr>Futura Bold</vt:lpstr>
      <vt:lpstr>ShellBold</vt:lpstr>
      <vt:lpstr>ShellMedium</vt:lpstr>
      <vt:lpstr>Wingdings</vt:lpstr>
      <vt:lpstr>Shell layouts with footer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Etebu, Pius M SPDC-PTP/O/NS</dc:creator>
  <cp:lastModifiedBy>Etebu, Pius M SPDC-PTP/O/NS</cp:lastModifiedBy>
  <cp:revision>2</cp:revision>
  <dcterms:created xsi:type="dcterms:W3CDTF">2023-04-03T09:01:42Z</dcterms:created>
  <dcterms:modified xsi:type="dcterms:W3CDTF">2023-04-03T14:19:58Z</dcterms:modified>
</cp:coreProperties>
</file>