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01" r:id="rId5"/>
  </p:sldMasterIdLst>
  <p:notesMasterIdLst>
    <p:notesMasterId r:id="rId7"/>
  </p:notesMasterIdLst>
  <p:handoutMasterIdLst>
    <p:handoutMasterId r:id="rId8"/>
  </p:handoutMasterIdLst>
  <p:sldIdLst>
    <p:sldId id="467" r:id="rId6"/>
  </p:sldIdLst>
  <p:sldSz cx="12192000" cy="6858000"/>
  <p:notesSz cx="6797675" cy="987425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Futura Medium" panose="00000400000000000000" pitchFamily="2" charset="0"/>
      <p:regular r:id="rId13"/>
      <p:bold r:id="rId14"/>
      <p:italic r:id="rId15"/>
      <p:boldItalic r:id="rId16"/>
    </p:embeddedFont>
  </p:embeddedFontLst>
  <p:custDataLst>
    <p:tags r:id="rId17"/>
  </p:custData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110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9DB"/>
    <a:srgbClr val="D1FFE9"/>
    <a:srgbClr val="339B6E"/>
    <a:srgbClr val="FFFFFF"/>
    <a:srgbClr val="99CDB7"/>
    <a:srgbClr val="66B492"/>
    <a:srgbClr val="DFD1DE"/>
    <a:srgbClr val="C0A2BD"/>
    <a:srgbClr val="A0749B"/>
    <a:srgbClr val="8145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03" autoAdjust="0"/>
    <p:restoredTop sz="91551" autoAdjust="0"/>
  </p:normalViewPr>
  <p:slideViewPr>
    <p:cSldViewPr showGuides="1">
      <p:cViewPr varScale="1">
        <p:scale>
          <a:sx n="62" d="100"/>
          <a:sy n="62" d="100"/>
        </p:scale>
        <p:origin x="1000" y="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3" d="100"/>
        <a:sy n="73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160" y="72"/>
      </p:cViewPr>
      <p:guideLst>
        <p:guide orient="horz" pos="3127"/>
        <p:guide pos="2141"/>
        <p:guide orient="horz" pos="3110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font" Target="fonts/font3.fntdata"/><Relationship Id="rId5" Type="http://schemas.openxmlformats.org/officeDocument/2006/relationships/slideMaster" Target="slideMasters/slideMaster1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88C09-A274-4C07-9395-CBE67C0DE912}" type="datetimeFigureOut">
              <a:rPr lang="en-GB" smtClean="0">
                <a:latin typeface="Futura Medium" pitchFamily="2" charset="0"/>
              </a:rPr>
              <a:pPr/>
              <a:t>25/07/2018</a:t>
            </a:fld>
            <a:endParaRPr lang="en-GB" dirty="0">
              <a:latin typeface="Futura Medium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378823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378823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005D9-1AAC-4E6D-B9B3-BB8CB4FD9D30}" type="slidenum">
              <a:rPr lang="en-GB" smtClean="0">
                <a:latin typeface="Futura Medium" pitchFamily="2" charset="0"/>
              </a:rPr>
              <a:pPr/>
              <a:t>‹#›</a:t>
            </a:fld>
            <a:endParaRPr lang="en-GB" dirty="0">
              <a:latin typeface="Futura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973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E8910CE4-810D-4C84-B7AD-48C304FEA169}" type="datetimeFigureOut">
              <a:rPr lang="en-GB" smtClean="0"/>
              <a:pPr/>
              <a:t>25/07/2018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41363"/>
            <a:ext cx="6581775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378823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378823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DE799493-6412-4470-9830-D005B358D6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289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Futura Medium" pitchFamily="2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2224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7/25/2018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97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7/25/2018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236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7/25/2018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368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7/25/2018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895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7/25/2018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403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7/25/2018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2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7/25/2018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62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7/25/2018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944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7/25/2018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742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7/25/2018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547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7/25/2018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953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B366BC10-884D-4E57-8643-7E1FA7D1F91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7/25/2018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A0EAC093-3AB5-49B9-A23D-D5B211A269C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894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781" y="134781"/>
            <a:ext cx="11537072" cy="4139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1400" b="1" dirty="0">
                <a:latin typeface="Futura Medium" panose="00000400000000000000" pitchFamily="2" charset="0"/>
              </a:rPr>
              <a:t>Project Title:  Fencing of Diesel dispensing unit, Saver Pit area and its Hazardous area classification at EPC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14301" y="548681"/>
            <a:ext cx="11893552" cy="2206800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lvl="0" algn="just" defTabSz="914400" eaLnBrk="0" fontAlgn="base" hangingPunct="0">
              <a:lnSpc>
                <a:spcPct val="90000"/>
              </a:lnSpc>
              <a:buSzPct val="100000"/>
              <a:tabLst>
                <a:tab pos="85725" algn="l"/>
              </a:tabLst>
              <a:defRPr/>
            </a:pPr>
            <a:r>
              <a:rPr lang="en-GB" sz="1200" b="1" u="sng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Business Case/objectives</a:t>
            </a:r>
            <a:r>
              <a:rPr lang="en-GB" sz="1200" b="1" dirty="0">
                <a:solidFill>
                  <a:srgbClr val="EEECE1">
                    <a:lumMod val="50000"/>
                  </a:srgbClr>
                </a:solidFill>
                <a:latin typeface="Futura Medium" pitchFamily="2" charset="0"/>
                <a:cs typeface="Arial" charset="0"/>
              </a:rPr>
              <a:t>:</a:t>
            </a:r>
          </a:p>
          <a:p>
            <a:r>
              <a:rPr lang="en-US" sz="1400" dirty="0"/>
              <a:t>Presently, Diesel dispensing and Saver pit areas at EPC is wide open , not isolated and without caution signs.</a:t>
            </a:r>
          </a:p>
          <a:p>
            <a:r>
              <a:rPr lang="en-US" sz="1400" dirty="0"/>
              <a:t>This is not a safe practice and pose a high risk of incident.</a:t>
            </a:r>
          </a:p>
          <a:p>
            <a:r>
              <a:rPr lang="en-US" sz="1400" dirty="0"/>
              <a:t>Vehicular and personnel movement around this areas needs to be controlled with necessary caution signs in place.</a:t>
            </a:r>
          </a:p>
          <a:p>
            <a:endParaRPr lang="en-US" sz="1400" dirty="0"/>
          </a:p>
          <a:p>
            <a:r>
              <a:rPr lang="en-US" sz="1400" dirty="0"/>
              <a:t>This initiative is to fence off and control access to Diesel dispensing and Saver pit areas at EPC, </a:t>
            </a:r>
            <a:r>
              <a:rPr lang="en-US" sz="1400"/>
              <a:t>in order to </a:t>
            </a:r>
            <a:r>
              <a:rPr lang="en-US" sz="1400" dirty="0"/>
              <a:t>caution personnel  regarding the </a:t>
            </a:r>
          </a:p>
          <a:p>
            <a:r>
              <a:rPr lang="en-US" sz="1400" dirty="0"/>
              <a:t>hazardous nature thus avoiding any incident.</a:t>
            </a:r>
          </a:p>
          <a:p>
            <a:r>
              <a:rPr lang="en-US" sz="1400" dirty="0"/>
              <a:t>Equally, to carryout hazardous area classification of these two areas, place necessary caution signs and required PPEs.</a:t>
            </a:r>
          </a:p>
          <a:p>
            <a:r>
              <a:rPr lang="en-US" sz="1400" dirty="0"/>
              <a:t>More so, this opportunity can be use to extend Diesel pumps rooftop and install thunder arrestor for proper protection.</a:t>
            </a:r>
          </a:p>
          <a:p>
            <a:r>
              <a:rPr lang="en-US" sz="1400" dirty="0"/>
              <a:t>From my findings, some materials for this project can easily be sourced from closed down ASSA Flow Station to minimize cost.</a:t>
            </a: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4223792" y="2780928"/>
            <a:ext cx="4680520" cy="1944216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algn="just" defTabSz="914400">
              <a:spcAft>
                <a:spcPts val="500"/>
              </a:spcAft>
              <a:defRPr/>
            </a:pPr>
            <a:r>
              <a:rPr lang="en-US" sz="1200" b="1" u="sng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Project Scope/Actions : </a:t>
            </a:r>
          </a:p>
          <a:p>
            <a:pPr marL="171450" lvl="0" indent="-171450" algn="just" defTabSz="914400" eaLnBrk="0" fontAlgn="base" hangingPunct="0">
              <a:lnSpc>
                <a:spcPct val="90000"/>
              </a:lnSpc>
              <a:buSzPct val="100000"/>
              <a:buFont typeface="Wingdings" panose="05000000000000000000" pitchFamily="2" charset="2"/>
              <a:buChar char="ü"/>
              <a:tabLst>
                <a:tab pos="85725" algn="l"/>
              </a:tabLst>
              <a:defRPr/>
            </a:pPr>
            <a:r>
              <a:rPr lang="en-GB" sz="1100" dirty="0">
                <a:solidFill>
                  <a:schemeClr val="tx1">
                    <a:lumMod val="50000"/>
                  </a:schemeClr>
                </a:solidFill>
                <a:latin typeface="Futura Medium" pitchFamily="2" charset="0"/>
                <a:cs typeface="Times New Roman" charset="0"/>
              </a:rPr>
              <a:t>Seek approval for fencing of Diesel dispensing  unit, Diesel pumps roof extension and installation of thunder arrestor</a:t>
            </a:r>
          </a:p>
          <a:p>
            <a:pPr marL="171450" lvl="0" indent="-171450" algn="just" defTabSz="914400" eaLnBrk="0" fontAlgn="base" hangingPunct="0">
              <a:lnSpc>
                <a:spcPct val="90000"/>
              </a:lnSpc>
              <a:buSzPct val="100000"/>
              <a:buFont typeface="Wingdings" panose="05000000000000000000" pitchFamily="2" charset="2"/>
              <a:buChar char="ü"/>
              <a:tabLst>
                <a:tab pos="85725" algn="l"/>
              </a:tabLst>
              <a:defRPr/>
            </a:pPr>
            <a:r>
              <a:rPr lang="en-GB" sz="1100" dirty="0">
                <a:solidFill>
                  <a:schemeClr val="tx1">
                    <a:lumMod val="50000"/>
                  </a:schemeClr>
                </a:solidFill>
                <a:latin typeface="Futura Medium" pitchFamily="2" charset="0"/>
                <a:cs typeface="Times New Roman" charset="0"/>
              </a:rPr>
              <a:t>Seek approval for Fencing of Saver Pit</a:t>
            </a:r>
          </a:p>
          <a:p>
            <a:pPr marL="171450" lvl="0" indent="-171450" algn="just" defTabSz="914400" eaLnBrk="0" fontAlgn="base" hangingPunct="0">
              <a:lnSpc>
                <a:spcPct val="90000"/>
              </a:lnSpc>
              <a:buSzPct val="100000"/>
              <a:buFont typeface="Wingdings" panose="05000000000000000000" pitchFamily="2" charset="2"/>
              <a:buChar char="ü"/>
              <a:tabLst>
                <a:tab pos="85725" algn="l"/>
              </a:tabLst>
              <a:defRPr/>
            </a:pPr>
            <a:r>
              <a:rPr lang="en-GB" sz="1100" dirty="0">
                <a:solidFill>
                  <a:schemeClr val="tx1">
                    <a:lumMod val="50000"/>
                  </a:schemeClr>
                </a:solidFill>
                <a:latin typeface="Futura Medium" pitchFamily="2" charset="0"/>
                <a:cs typeface="Times New Roman" charset="0"/>
              </a:rPr>
              <a:t>Seek for Commitment Control Approval </a:t>
            </a:r>
          </a:p>
          <a:p>
            <a:pPr marL="171450" lvl="0" indent="-171450" algn="just" defTabSz="914400" eaLnBrk="0" fontAlgn="base" hangingPunct="0">
              <a:lnSpc>
                <a:spcPct val="90000"/>
              </a:lnSpc>
              <a:buSzPct val="100000"/>
              <a:buFont typeface="Wingdings" panose="05000000000000000000" pitchFamily="2" charset="2"/>
              <a:buChar char="ü"/>
              <a:tabLst>
                <a:tab pos="85725" algn="l"/>
              </a:tabLst>
              <a:defRPr/>
            </a:pPr>
            <a:r>
              <a:rPr lang="en-GB" sz="1100" dirty="0">
                <a:solidFill>
                  <a:schemeClr val="tx1">
                    <a:lumMod val="50000"/>
                  </a:schemeClr>
                </a:solidFill>
                <a:latin typeface="Futura Medium" pitchFamily="2" charset="0"/>
                <a:cs typeface="Times New Roman" charset="0"/>
              </a:rPr>
              <a:t>Execution; Fencing of Diesel dispensing unit, pump roof extension and installation of thunder arrestor</a:t>
            </a:r>
          </a:p>
          <a:p>
            <a:pPr marL="171450" lvl="0" indent="-171450" algn="just" defTabSz="914400" eaLnBrk="0" fontAlgn="base" hangingPunct="0">
              <a:lnSpc>
                <a:spcPct val="90000"/>
              </a:lnSpc>
              <a:buSzPct val="100000"/>
              <a:buFont typeface="Wingdings" panose="05000000000000000000" pitchFamily="2" charset="2"/>
              <a:buChar char="ü"/>
              <a:tabLst>
                <a:tab pos="85725" algn="l"/>
              </a:tabLst>
              <a:defRPr/>
            </a:pPr>
            <a:r>
              <a:rPr lang="en-GB" sz="1100" dirty="0">
                <a:solidFill>
                  <a:schemeClr val="tx1">
                    <a:lumMod val="50000"/>
                  </a:schemeClr>
                </a:solidFill>
                <a:latin typeface="Futura Medium" pitchFamily="2" charset="0"/>
                <a:cs typeface="Times New Roman" charset="0"/>
              </a:rPr>
              <a:t>Execution; fencing of Saver pit area</a:t>
            </a:r>
          </a:p>
          <a:p>
            <a:pPr marL="171450" indent="-171450" algn="just" defTabSz="914400" eaLnBrk="0" fontAlgn="base" hangingPunct="0">
              <a:lnSpc>
                <a:spcPct val="90000"/>
              </a:lnSpc>
              <a:buSzPct val="100000"/>
              <a:buFont typeface="Wingdings" panose="05000000000000000000" pitchFamily="2" charset="2"/>
              <a:buChar char="ü"/>
              <a:tabLst>
                <a:tab pos="85725" algn="l"/>
              </a:tabLst>
              <a:defRPr/>
            </a:pPr>
            <a:r>
              <a:rPr lang="en-GB" sz="1100" dirty="0">
                <a:solidFill>
                  <a:schemeClr val="tx1">
                    <a:lumMod val="50000"/>
                  </a:schemeClr>
                </a:solidFill>
                <a:latin typeface="Futura Medium" pitchFamily="2" charset="0"/>
                <a:cs typeface="Times New Roman" charset="0"/>
              </a:rPr>
              <a:t>Execution; Carryout out hazardous area classification of the two areas.</a:t>
            </a:r>
          </a:p>
          <a:p>
            <a:pPr marL="171450" indent="-171450" algn="just" defTabSz="914400" eaLnBrk="0" fontAlgn="base" hangingPunct="0">
              <a:lnSpc>
                <a:spcPct val="90000"/>
              </a:lnSpc>
              <a:buSzPct val="100000"/>
              <a:buFont typeface="Wingdings" panose="05000000000000000000" pitchFamily="2" charset="2"/>
              <a:buChar char="ü"/>
              <a:tabLst>
                <a:tab pos="85725" algn="l"/>
              </a:tabLst>
              <a:defRPr/>
            </a:pPr>
            <a:r>
              <a:rPr lang="en-GB" sz="1100" dirty="0">
                <a:solidFill>
                  <a:schemeClr val="tx1">
                    <a:lumMod val="50000"/>
                  </a:schemeClr>
                </a:solidFill>
                <a:latin typeface="Futura Medium" pitchFamily="2" charset="0"/>
                <a:cs typeface="Times New Roman" charset="0"/>
              </a:rPr>
              <a:t>Develop necessary caution signs and deploy appropriately</a:t>
            </a:r>
          </a:p>
          <a:p>
            <a:pPr marL="171450" indent="-171450" algn="just" defTabSz="914400" eaLnBrk="0" fontAlgn="base" hangingPunct="0">
              <a:lnSpc>
                <a:spcPct val="90000"/>
              </a:lnSpc>
              <a:buSzPct val="100000"/>
              <a:buFont typeface="Wingdings" panose="05000000000000000000" pitchFamily="2" charset="2"/>
              <a:buChar char="ü"/>
              <a:tabLst>
                <a:tab pos="85725" algn="l"/>
              </a:tabLst>
              <a:defRPr/>
            </a:pPr>
            <a:r>
              <a:rPr lang="en-GB" sz="1100" dirty="0">
                <a:solidFill>
                  <a:schemeClr val="tx1">
                    <a:lumMod val="50000"/>
                  </a:schemeClr>
                </a:solidFill>
                <a:latin typeface="Futura Medium" pitchFamily="2" charset="0"/>
                <a:cs typeface="Times New Roman" charset="0"/>
              </a:rPr>
              <a:t>Update </a:t>
            </a:r>
            <a:r>
              <a:rPr lang="en-GB" sz="1100">
                <a:solidFill>
                  <a:schemeClr val="tx1">
                    <a:lumMod val="50000"/>
                  </a:schemeClr>
                </a:solidFill>
                <a:latin typeface="Futura Medium" pitchFamily="2" charset="0"/>
                <a:cs typeface="Times New Roman" charset="0"/>
              </a:rPr>
              <a:t>EPC PEFS</a:t>
            </a:r>
            <a:endParaRPr lang="en-GB" sz="14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</p:txBody>
      </p:sp>
      <p:sp>
        <p:nvSpPr>
          <p:cNvPr id="22" name="Text Placeholder 2"/>
          <p:cNvSpPr txBox="1">
            <a:spLocks/>
          </p:cNvSpPr>
          <p:nvPr/>
        </p:nvSpPr>
        <p:spPr>
          <a:xfrm>
            <a:off x="8328248" y="4869160"/>
            <a:ext cx="3607596" cy="1656184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marL="95250" indent="-95250" algn="just" defTabSz="914400" eaLnBrk="0" fontAlgn="base" hangingPunct="0">
              <a:lnSpc>
                <a:spcPct val="90000"/>
              </a:lnSpc>
              <a:buSzPct val="100000"/>
              <a:buFont typeface="Arial" pitchFamily="34" charset="0"/>
              <a:buChar char="•"/>
              <a:tabLst>
                <a:tab pos="85725" algn="l"/>
              </a:tabLst>
              <a:defRPr/>
            </a:pPr>
            <a:r>
              <a:rPr lang="en-GB" sz="1100" dirty="0" err="1">
                <a:solidFill>
                  <a:schemeClr val="tx1">
                    <a:lumMod val="50000"/>
                  </a:schemeClr>
                </a:solidFill>
                <a:latin typeface="Futura Medium" pitchFamily="2" charset="0"/>
                <a:cs typeface="Times New Roman" charset="0"/>
              </a:rPr>
              <a:t>ProjectSponsor</a:t>
            </a:r>
            <a:r>
              <a:rPr lang="en-GB" sz="1100" dirty="0">
                <a:solidFill>
                  <a:schemeClr val="tx1">
                    <a:lumMod val="50000"/>
                  </a:schemeClr>
                </a:solidFill>
                <a:latin typeface="Futura Medium" pitchFamily="2" charset="0"/>
                <a:cs typeface="Times New Roman" charset="0"/>
              </a:rPr>
              <a:t>: </a:t>
            </a:r>
          </a:p>
          <a:p>
            <a:pPr marL="95250" indent="-95250" algn="just" defTabSz="914400" eaLnBrk="0" fontAlgn="base" hangingPunct="0">
              <a:lnSpc>
                <a:spcPct val="90000"/>
              </a:lnSpc>
              <a:buSzPct val="100000"/>
              <a:buFont typeface="Arial" pitchFamily="34" charset="0"/>
              <a:buChar char="•"/>
              <a:tabLst>
                <a:tab pos="85725" algn="l"/>
              </a:tabLst>
              <a:defRPr/>
            </a:pPr>
            <a:r>
              <a:rPr lang="en-GB" sz="1100" dirty="0" err="1">
                <a:solidFill>
                  <a:schemeClr val="tx1">
                    <a:lumMod val="50000"/>
                  </a:schemeClr>
                </a:solidFill>
                <a:latin typeface="Futura Medium" pitchFamily="2" charset="0"/>
                <a:cs typeface="Times New Roman" charset="0"/>
              </a:rPr>
              <a:t>Aniemeke</a:t>
            </a:r>
            <a:r>
              <a:rPr lang="en-GB" sz="1100" dirty="0">
                <a:solidFill>
                  <a:schemeClr val="tx1">
                    <a:lumMod val="50000"/>
                  </a:schemeClr>
                </a:solidFill>
                <a:latin typeface="Futura Medium" pitchFamily="2" charset="0"/>
                <a:cs typeface="Times New Roman" charset="0"/>
              </a:rPr>
              <a:t> Samuel/Wilcox Emmanuel</a:t>
            </a:r>
          </a:p>
          <a:p>
            <a:pPr marL="95250" indent="-95250" algn="just" defTabSz="914400" eaLnBrk="0" fontAlgn="base" hangingPunct="0">
              <a:lnSpc>
                <a:spcPct val="90000"/>
              </a:lnSpc>
              <a:buSzPct val="100000"/>
              <a:buFont typeface="Arial" pitchFamily="34" charset="0"/>
              <a:buChar char="•"/>
              <a:tabLst>
                <a:tab pos="85725" algn="l"/>
              </a:tabLst>
              <a:defRPr/>
            </a:pPr>
            <a:endParaRPr lang="en-GB" sz="1100" dirty="0">
              <a:solidFill>
                <a:schemeClr val="tx1">
                  <a:lumMod val="50000"/>
                </a:schemeClr>
              </a:solidFill>
              <a:latin typeface="Futura Medium" pitchFamily="2" charset="0"/>
              <a:cs typeface="Times New Roman" charset="0"/>
            </a:endParaRPr>
          </a:p>
          <a:p>
            <a:pPr marL="95250" lvl="0" indent="-95250" algn="just" defTabSz="914400" eaLnBrk="0" fontAlgn="base" hangingPunct="0">
              <a:lnSpc>
                <a:spcPct val="90000"/>
              </a:lnSpc>
              <a:buSzPct val="100000"/>
              <a:buFont typeface="Arial" pitchFamily="34" charset="0"/>
              <a:buChar char="•"/>
              <a:tabLst>
                <a:tab pos="85725" algn="l"/>
              </a:tabLst>
              <a:defRPr/>
            </a:pPr>
            <a:r>
              <a:rPr lang="en-GB" sz="1100" dirty="0">
                <a:solidFill>
                  <a:schemeClr val="tx1">
                    <a:lumMod val="50000"/>
                  </a:schemeClr>
                </a:solidFill>
                <a:latin typeface="Futura Medium" pitchFamily="2" charset="0"/>
                <a:cs typeface="Times New Roman" charset="0"/>
              </a:rPr>
              <a:t>Implementation Lead; Aroh Chinedu Sylvester/John Nna-Okpabi</a:t>
            </a:r>
          </a:p>
          <a:p>
            <a:pPr marL="95250" lvl="0" indent="-95250" algn="just" defTabSz="914400" eaLnBrk="0" fontAlgn="base" hangingPunct="0">
              <a:lnSpc>
                <a:spcPct val="90000"/>
              </a:lnSpc>
              <a:buSzPct val="100000"/>
              <a:buFont typeface="Arial" pitchFamily="34" charset="0"/>
              <a:buChar char="•"/>
              <a:tabLst>
                <a:tab pos="85725" algn="l"/>
              </a:tabLst>
              <a:defRPr/>
            </a:pPr>
            <a:endParaRPr lang="en-GB" sz="1100" dirty="0">
              <a:solidFill>
                <a:schemeClr val="tx1">
                  <a:lumMod val="50000"/>
                </a:schemeClr>
              </a:solidFill>
              <a:latin typeface="Futura Medium" pitchFamily="2" charset="0"/>
              <a:cs typeface="Times New Roman" charset="0"/>
            </a:endParaRPr>
          </a:p>
          <a:p>
            <a:pPr marL="95250" lvl="0" indent="-95250" algn="just" defTabSz="914400" eaLnBrk="0" fontAlgn="base" hangingPunct="0">
              <a:lnSpc>
                <a:spcPct val="90000"/>
              </a:lnSpc>
              <a:buSzPct val="100000"/>
              <a:buFont typeface="Arial" pitchFamily="34" charset="0"/>
              <a:buChar char="•"/>
              <a:tabLst>
                <a:tab pos="85725" algn="l"/>
              </a:tabLst>
              <a:defRPr/>
            </a:pPr>
            <a:r>
              <a:rPr lang="en-GB" sz="1100" dirty="0">
                <a:solidFill>
                  <a:schemeClr val="tx1">
                    <a:lumMod val="50000"/>
                  </a:schemeClr>
                </a:solidFill>
                <a:latin typeface="Futura Medium" pitchFamily="2" charset="0"/>
                <a:cs typeface="Times New Roman" charset="0"/>
              </a:rPr>
              <a:t>Project Team: Adenuga Femi/Nwalozie Collins, Nna-Okpabi John, Hart  </a:t>
            </a:r>
            <a:r>
              <a:rPr lang="en-GB" sz="1100" dirty="0" err="1">
                <a:solidFill>
                  <a:schemeClr val="tx1">
                    <a:lumMod val="50000"/>
                  </a:schemeClr>
                </a:solidFill>
                <a:latin typeface="Futura Medium" pitchFamily="2" charset="0"/>
                <a:cs typeface="Times New Roman" charset="0"/>
              </a:rPr>
              <a:t>Adanengiya</a:t>
            </a:r>
            <a:r>
              <a:rPr lang="en-GB" sz="1100" dirty="0">
                <a:solidFill>
                  <a:schemeClr val="tx1">
                    <a:lumMod val="50000"/>
                  </a:schemeClr>
                </a:solidFill>
                <a:latin typeface="Futura Medium" pitchFamily="2" charset="0"/>
                <a:cs typeface="Times New Roman" charset="0"/>
              </a:rPr>
              <a:t>, Ajagbe  Olusegun, Ogbonna  Innocent, Tina Okpeze, </a:t>
            </a:r>
            <a:r>
              <a:rPr lang="en-GB" sz="1100" dirty="0" err="1">
                <a:solidFill>
                  <a:schemeClr val="tx1">
                    <a:lumMod val="50000"/>
                  </a:schemeClr>
                </a:solidFill>
                <a:latin typeface="Futura Medium" pitchFamily="2" charset="0"/>
                <a:cs typeface="Times New Roman" charset="0"/>
              </a:rPr>
              <a:t>Scholarstica</a:t>
            </a:r>
            <a:r>
              <a:rPr lang="en-GB" sz="1100" dirty="0">
                <a:solidFill>
                  <a:schemeClr val="tx1">
                    <a:lumMod val="50000"/>
                  </a:schemeClr>
                </a:solidFill>
                <a:latin typeface="Futura Medium" pitchFamily="2" charset="0"/>
                <a:cs typeface="Times New Roman" charset="0"/>
              </a:rPr>
              <a:t>, </a:t>
            </a:r>
            <a:r>
              <a:rPr lang="en-GB" sz="1100" dirty="0" err="1">
                <a:solidFill>
                  <a:schemeClr val="tx1">
                    <a:lumMod val="50000"/>
                  </a:schemeClr>
                </a:solidFill>
                <a:latin typeface="Futura Medium" pitchFamily="2" charset="0"/>
                <a:cs typeface="Times New Roman" charset="0"/>
              </a:rPr>
              <a:t>Anyagu</a:t>
            </a:r>
            <a:r>
              <a:rPr lang="en-GB" sz="1100" dirty="0">
                <a:solidFill>
                  <a:schemeClr val="tx1">
                    <a:lumMod val="50000"/>
                  </a:schemeClr>
                </a:solidFill>
                <a:latin typeface="Futura Medium" pitchFamily="2" charset="0"/>
                <a:cs typeface="Times New Roman" charset="0"/>
              </a:rPr>
              <a:t> Uche, Finebone Faithwins, Ruth Michel, </a:t>
            </a:r>
            <a:r>
              <a:rPr lang="en-GB" sz="1100" dirty="0" err="1">
                <a:solidFill>
                  <a:schemeClr val="tx1">
                    <a:lumMod val="50000"/>
                  </a:schemeClr>
                </a:solidFill>
                <a:latin typeface="Futura Medium" pitchFamily="2" charset="0"/>
                <a:cs typeface="Times New Roman" charset="0"/>
              </a:rPr>
              <a:t>Folowsele</a:t>
            </a:r>
            <a:r>
              <a:rPr lang="en-GB" sz="1100">
                <a:solidFill>
                  <a:schemeClr val="tx1">
                    <a:lumMod val="50000"/>
                  </a:schemeClr>
                </a:solidFill>
                <a:latin typeface="Futura Medium" pitchFamily="2" charset="0"/>
                <a:cs typeface="Times New Roman" charset="0"/>
              </a:rPr>
              <a:t> Nkem</a:t>
            </a:r>
            <a:endParaRPr lang="en-GB" sz="1100" dirty="0">
              <a:solidFill>
                <a:schemeClr val="tx1">
                  <a:lumMod val="50000"/>
                </a:schemeClr>
              </a:solidFill>
              <a:latin typeface="Futura Medium" pitchFamily="2" charset="0"/>
              <a:cs typeface="Times New Roman" charset="0"/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129118" y="4653137"/>
            <a:ext cx="3806642" cy="172819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algn="just" defTabSz="914400">
              <a:spcAft>
                <a:spcPts val="500"/>
              </a:spcAft>
              <a:defRPr/>
            </a:pPr>
            <a:r>
              <a:rPr lang="en-GB" sz="1200" b="1" u="sng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High-level Timeline:</a:t>
            </a:r>
            <a:endParaRPr lang="en-GB" sz="12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  <a:p>
            <a:pPr marL="171450" indent="-171450" defTabSz="914400">
              <a:buFont typeface="Wingdings" pitchFamily="2" charset="2"/>
              <a:buChar char="§"/>
              <a:defRPr/>
            </a:pPr>
            <a:r>
              <a:rPr lang="en-GB" sz="11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L0-L1: </a:t>
            </a:r>
            <a:r>
              <a:rPr lang="en-GB" sz="1100" dirty="0">
                <a:solidFill>
                  <a:schemeClr val="tx1">
                    <a:lumMod val="50000"/>
                  </a:schemeClr>
                </a:solidFill>
                <a:latin typeface="Futura Medium" pitchFamily="2" charset="0"/>
                <a:cs typeface="Times New Roman" charset="0"/>
              </a:rPr>
              <a:t>Seek approval for project initiation  </a:t>
            </a:r>
          </a:p>
          <a:p>
            <a:pPr marL="171450" indent="-171450" defTabSz="914400">
              <a:buFont typeface="Wingdings" pitchFamily="2" charset="2"/>
              <a:buChar char="§"/>
              <a:defRPr/>
            </a:pPr>
            <a:r>
              <a:rPr lang="en-GB" sz="11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L2: </a:t>
            </a:r>
            <a:r>
              <a:rPr lang="en-GB" sz="1100" dirty="0">
                <a:solidFill>
                  <a:schemeClr val="tx1">
                    <a:lumMod val="50000"/>
                  </a:schemeClr>
                </a:solidFill>
                <a:latin typeface="Futura Medium" pitchFamily="2" charset="0"/>
                <a:cs typeface="Times New Roman" charset="0"/>
              </a:rPr>
              <a:t>Materials Identifications and listing </a:t>
            </a:r>
            <a:endParaRPr lang="en-GB" sz="11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  <a:p>
            <a:pPr marL="171450" lvl="0" indent="-171450" defTabSz="914400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n-GB" sz="11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L3: </a:t>
            </a:r>
            <a:r>
              <a:rPr lang="en-GB" sz="1100" dirty="0">
                <a:solidFill>
                  <a:schemeClr val="tx1">
                    <a:lumMod val="50000"/>
                  </a:schemeClr>
                </a:solidFill>
                <a:latin typeface="Futura Medium" pitchFamily="2" charset="0"/>
                <a:cs typeface="Times New Roman" charset="0"/>
              </a:rPr>
              <a:t>Seek for Commitment Control Approval </a:t>
            </a:r>
          </a:p>
          <a:p>
            <a:pPr marL="171450" indent="-171450" defTabSz="914400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n-GB" sz="11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L4: </a:t>
            </a:r>
            <a:r>
              <a:rPr lang="en-GB" sz="1100" dirty="0">
                <a:solidFill>
                  <a:schemeClr val="tx1">
                    <a:lumMod val="50000"/>
                  </a:schemeClr>
                </a:solidFill>
                <a:latin typeface="Futura Medium" pitchFamily="2" charset="0"/>
                <a:cs typeface="Times New Roman" charset="0"/>
              </a:rPr>
              <a:t>Fencing and hazardous areas classification</a:t>
            </a:r>
            <a:endParaRPr lang="en-CA" sz="1100" dirty="0">
              <a:solidFill>
                <a:schemeClr val="dk1"/>
              </a:solidFill>
            </a:endParaRPr>
          </a:p>
          <a:p>
            <a:pPr marL="171450" lvl="0" indent="-171450" defTabSz="914400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n-US" sz="11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L5: </a:t>
            </a:r>
            <a:r>
              <a:rPr lang="en-GB" sz="1100" dirty="0">
                <a:solidFill>
                  <a:schemeClr val="tx1">
                    <a:lumMod val="50000"/>
                  </a:schemeClr>
                </a:solidFill>
                <a:latin typeface="Futura Medium" pitchFamily="2" charset="0"/>
                <a:cs typeface="Times New Roman" charset="0"/>
              </a:rPr>
              <a:t>Commission</a:t>
            </a:r>
          </a:p>
          <a:p>
            <a:pPr marL="171450" indent="-171450" defTabSz="914400">
              <a:spcBef>
                <a:spcPts val="300"/>
              </a:spcBef>
              <a:buFont typeface="Wingdings" pitchFamily="2" charset="2"/>
              <a:buChar char="§"/>
              <a:defRPr/>
            </a:pPr>
            <a:endParaRPr lang="en-US" sz="11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  <a:p>
            <a:pPr marL="171450" indent="-171450" defTabSz="914400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n-US" sz="11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Initiative End  31</a:t>
            </a:r>
            <a:r>
              <a:rPr lang="en-US" sz="1100" baseline="300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st</a:t>
            </a:r>
            <a:r>
              <a:rPr lang="en-US" sz="1100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 December, 2018</a:t>
            </a:r>
            <a:endParaRPr lang="en-GB" sz="11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  <a:p>
            <a:pPr algn="just" defTabSz="914400">
              <a:spcBef>
                <a:spcPts val="200"/>
              </a:spcBef>
              <a:spcAft>
                <a:spcPts val="200"/>
              </a:spcAft>
              <a:buClr>
                <a:srgbClr val="9BBB59">
                  <a:lumMod val="50000"/>
                </a:srgbClr>
              </a:buClr>
              <a:buSzPct val="125000"/>
              <a:defRPr/>
            </a:pPr>
            <a:endParaRPr lang="en-US" sz="18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129119" y="2871202"/>
            <a:ext cx="3806641" cy="134988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algn="just" defTabSz="914400">
              <a:spcAft>
                <a:spcPts val="500"/>
              </a:spcAft>
              <a:defRPr/>
            </a:pPr>
            <a:r>
              <a:rPr lang="en-US" sz="1200" b="1" u="sng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Potential Benefits &amp; Measurement:</a:t>
            </a:r>
          </a:p>
          <a:p>
            <a:pPr marL="0" lvl="1">
              <a:spcAft>
                <a:spcPts val="300"/>
              </a:spcAft>
              <a:buFont typeface="Wingdings" pitchFamily="2" charset="2"/>
              <a:buChar char="§"/>
            </a:pPr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Futura Medium" pitchFamily="2" charset="0"/>
                <a:cs typeface="Times New Roman" charset="0"/>
              </a:rPr>
              <a:t> Asset Integrity &amp; cost saving</a:t>
            </a:r>
          </a:p>
          <a:p>
            <a:pPr marL="0" lvl="1">
              <a:spcAft>
                <a:spcPts val="300"/>
              </a:spcAft>
              <a:buFont typeface="Wingdings" pitchFamily="2" charset="2"/>
              <a:buChar char="§"/>
            </a:pPr>
            <a:r>
              <a:rPr lang="en-GB" sz="1100" dirty="0">
                <a:solidFill>
                  <a:schemeClr val="tx1">
                    <a:lumMod val="50000"/>
                  </a:schemeClr>
                </a:solidFill>
                <a:latin typeface="Futura Medium" pitchFamily="2" charset="0"/>
                <a:cs typeface="Times New Roman" charset="0"/>
              </a:rPr>
              <a:t> Ensure Diesel dispensing and Saver pit safe operation </a:t>
            </a:r>
          </a:p>
          <a:p>
            <a:pPr marL="0" lvl="1">
              <a:spcAft>
                <a:spcPts val="300"/>
              </a:spcAft>
              <a:buFont typeface="Wingdings" pitchFamily="2" charset="2"/>
              <a:buChar char="§"/>
            </a:pPr>
            <a:r>
              <a:rPr lang="en-GB" sz="1100" dirty="0">
                <a:solidFill>
                  <a:schemeClr val="tx1">
                    <a:lumMod val="50000"/>
                  </a:schemeClr>
                </a:solidFill>
                <a:latin typeface="Futura Medium" pitchFamily="2" charset="0"/>
                <a:cs typeface="Times New Roman" charset="0"/>
              </a:rPr>
              <a:t>  Promote SPDC safety reputation</a:t>
            </a:r>
          </a:p>
          <a:p>
            <a:pPr marL="0" lvl="1">
              <a:spcAft>
                <a:spcPts val="300"/>
              </a:spcAft>
            </a:pPr>
            <a:endParaRPr lang="en-GB" sz="1100" dirty="0">
              <a:solidFill>
                <a:schemeClr val="tx1">
                  <a:lumMod val="50000"/>
                </a:schemeClr>
              </a:solidFill>
              <a:latin typeface="Futura Medium" pitchFamily="2" charset="0"/>
              <a:cs typeface="Times New Roman" charset="0"/>
            </a:endParaRPr>
          </a:p>
          <a:p>
            <a:pPr marL="0" lvl="1">
              <a:spcAft>
                <a:spcPts val="300"/>
              </a:spcAft>
            </a:pPr>
            <a:endParaRPr lang="en-GB" sz="1100" dirty="0">
              <a:solidFill>
                <a:schemeClr val="tx1">
                  <a:lumMod val="50000"/>
                </a:schemeClr>
              </a:solidFill>
              <a:latin typeface="Futura Medium" pitchFamily="2" charset="0"/>
              <a:cs typeface="Times New Roman" charset="0"/>
            </a:endParaRPr>
          </a:p>
          <a:p>
            <a:pPr marL="95250" lvl="0" indent="-95250" algn="just" defTabSz="914400" eaLnBrk="0" fontAlgn="base" hangingPunct="0">
              <a:lnSpc>
                <a:spcPct val="90000"/>
              </a:lnSpc>
              <a:buSzPct val="100000"/>
              <a:buFont typeface="Arial" pitchFamily="34" charset="0"/>
              <a:buChar char="•"/>
              <a:tabLst>
                <a:tab pos="85725" algn="l"/>
              </a:tabLst>
              <a:defRPr/>
            </a:pPr>
            <a:endParaRPr lang="en-US" sz="1100" dirty="0">
              <a:solidFill>
                <a:schemeClr val="tx1">
                  <a:lumMod val="50000"/>
                </a:schemeClr>
              </a:solidFill>
              <a:latin typeface="Futura Medium" pitchFamily="2" charset="0"/>
              <a:cs typeface="Times New Roman" charset="0"/>
            </a:endParaRPr>
          </a:p>
          <a:p>
            <a:pPr algn="just" defTabSz="914400">
              <a:spcAft>
                <a:spcPts val="500"/>
              </a:spcAft>
              <a:defRPr/>
            </a:pPr>
            <a:endParaRPr lang="en-GB" sz="12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380152" y="44624"/>
            <a:ext cx="183652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en-US" sz="1800" dirty="0">
                <a:solidFill>
                  <a:prstClr val="black"/>
                </a:solidFill>
                <a:latin typeface="Futura Medium" panose="00000400000000000000" pitchFamily="2" charset="0"/>
              </a:rPr>
              <a:t>Charter Template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16487" y="2890206"/>
            <a:ext cx="2891366" cy="1042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 defTabSz="914400">
              <a:spcAft>
                <a:spcPts val="500"/>
              </a:spcAft>
              <a:defRPr/>
            </a:pPr>
            <a:r>
              <a:rPr lang="en-US" sz="1200" b="1" u="sng" dirty="0">
                <a:solidFill>
                  <a:srgbClr val="EEECE1">
                    <a:lumMod val="50000"/>
                  </a:srgbClr>
                </a:solidFill>
                <a:latin typeface="Futura Medium" panose="00000400000000000000" pitchFamily="2" charset="0"/>
              </a:rPr>
              <a:t>Critical Success Factors:</a:t>
            </a:r>
            <a:endParaRPr lang="en-GB" sz="12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  <a:p>
            <a:pPr marL="95250" lvl="0" indent="-95250" algn="just" defTabSz="914400" eaLnBrk="0" fontAlgn="base" hangingPunct="0">
              <a:lnSpc>
                <a:spcPct val="90000"/>
              </a:lnSpc>
              <a:buSzPct val="100000"/>
              <a:buFont typeface="Arial" pitchFamily="34" charset="0"/>
              <a:buChar char="•"/>
              <a:tabLst>
                <a:tab pos="85725" algn="l"/>
              </a:tabLst>
              <a:defRPr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Futura Medium" pitchFamily="2" charset="0"/>
                <a:cs typeface="Times New Roman" charset="0"/>
              </a:rPr>
              <a:t>Technical Support from Asset team</a:t>
            </a:r>
          </a:p>
          <a:p>
            <a:pPr marL="95250" lvl="0" indent="-95250" algn="just" defTabSz="914400" eaLnBrk="0" fontAlgn="base" hangingPunct="0">
              <a:lnSpc>
                <a:spcPct val="90000"/>
              </a:lnSpc>
              <a:buSzPct val="100000"/>
              <a:buFont typeface="Arial" pitchFamily="34" charset="0"/>
              <a:buChar char="•"/>
              <a:tabLst>
                <a:tab pos="85725" algn="l"/>
              </a:tabLst>
              <a:defRPr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Futura Medium" pitchFamily="2" charset="0"/>
                <a:cs typeface="Times New Roman" charset="0"/>
              </a:rPr>
              <a:t>Budget Availability</a:t>
            </a:r>
          </a:p>
          <a:p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057088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5090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/%m/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13&quot;&gt;&lt;elem m_fUsage=&quot;3.49063974154627576496E+00&quot;&gt;&lt;m_msothmcolidx val=&quot;0&quot;/&gt;&lt;m_rgb r=&quot;00&quot; g=&quot;70&quot; b=&quot;F9&quot;/&gt;&lt;m_nBrightness val=&quot;0&quot;/&gt;&lt;/elem&gt;&lt;elem m_fUsage=&quot;1.77914565010000025325E+00&quot;&gt;&lt;m_msothmcolidx val=&quot;0&quot;/&gt;&lt;m_rgb r=&quot;48&quot; g=&quot;FF&quot; b=&quot;A4&quot;/&gt;&lt;m_nBrightness val=&quot;0&quot;/&gt;&lt;/elem&gt;&lt;elem m_fUsage=&quot;8.65717389000000170363E-01&quot;&gt;&lt;m_msothmcolidx val=&quot;0&quot;/&gt;&lt;m_rgb r=&quot;EB&quot; g=&quot;6D&quot; b=&quot;71&quot;/&gt;&lt;m_nBrightness val=&quot;0&quot;/&gt;&lt;/elem&gt;&lt;elem m_fUsage=&quot;7.96381132094649113462E-01&quot;&gt;&lt;m_msothmcolidx val=&quot;0&quot;/&gt;&lt;m_rgb r=&quot;3C&quot; g=&quot;FF&quot; b=&quot;9D&quot;/&gt;&lt;m_nBrightness val=&quot;0&quot;/&gt;&lt;/elem&gt;&lt;elem m_fUsage=&quot;5.31441000000000163261E-01&quot;&gt;&lt;m_msothmcolidx val=&quot;0&quot;/&gt;&lt;m_rgb r=&quot;F1&quot; g=&quot;96&quot; b=&quot;98&quot;/&gt;&lt;m_nBrightness val=&quot;0&quot;/&gt;&lt;/elem&gt;&lt;elem m_fUsage=&quot;4.09016571849008470085E-01&quot;&gt;&lt;m_msothmcolidx val=&quot;0&quot;/&gt;&lt;m_rgb r=&quot;1C&quot; g=&quot;83&quot; b=&quot;F4&quot;/&gt;&lt;m_nBrightness val=&quot;0&quot;/&gt;&lt;/elem&gt;&lt;elem m_fUsage=&quot;3.13810596090000171188E-01&quot;&gt;&lt;m_msothmcolidx val=&quot;0&quot;/&gt;&lt;m_rgb r=&quot;B7&quot; g=&quot;FF&quot; b=&quot;DB&quot;/&gt;&lt;m_nBrightness val=&quot;0&quot;/&gt;&lt;/elem&gt;&lt;elem m_fUsage=&quot;2.82429536481000165171E-01&quot;&gt;&lt;m_msothmcolidx val=&quot;0&quot;/&gt;&lt;m_rgb r=&quot;F5&quot; g=&quot;B8&quot; b=&quot;B9&quot;/&gt;&lt;m_nBrightness val=&quot;0&quot;/&gt;&lt;/elem&gt;&lt;elem m_fUsage=&quot;2.71671289887568501165E-01&quot;&gt;&lt;m_msothmcolidx val=&quot;0&quot;/&gt;&lt;m_rgb r=&quot;7B&quot; g=&quot;1C&quot; b=&quot;93&quot;/&gt;&lt;m_nBrightness val=&quot;0&quot;/&gt;&lt;/elem&gt;&lt;elem m_fUsage=&quot;2.54186582832900132001E-01&quot;&gt;&lt;m_msothmcolidx val=&quot;0&quot;/&gt;&lt;m_rgb r=&quot;F8&quot; g=&quot;C2&quot; b=&quot;C4&quot;/&gt;&lt;m_nBrightness val=&quot;0&quot;/&gt;&lt;/elem&gt;&lt;elem m_fUsage=&quot;2.19903489437288629516E-01&quot;&gt;&lt;m_msothmcolidx val=&quot;0&quot;/&gt;&lt;m_rgb r=&quot;FD&quot; g=&quot;E4&quot; b=&quot;71&quot;/&gt;&lt;m_nBrightness val=&quot;0&quot;/&gt;&lt;/elem&gt;&lt;elem m_fUsage=&quot;2.16167060738324673386E-01&quot;&gt;&lt;m_msothmcolidx val=&quot;0&quot;/&gt;&lt;m_rgb r=&quot;FE&quot; g=&quot;F5&quot; b=&quot;CD&quot;/&gt;&lt;m_nBrightness val=&quot;0&quot;/&gt;&lt;/elem&gt;&lt;elem m_fUsage=&quot;9.84770902183611934744E-02&quot;&gt;&lt;m_msothmcolidx val=&quot;0&quot;/&gt;&lt;m_rgb r=&quot;09&quot; g=&quot;5E&quot; b=&quot;BB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B4F364366689499EE467B7ADEF399A" ma:contentTypeVersion="22" ma:contentTypeDescription="Create a new document." ma:contentTypeScope="" ma:versionID="cff5057dc87772d322496525cfa60c9f">
  <xsd:schema xmlns:xsd="http://www.w3.org/2001/XMLSchema" xmlns:xs="http://www.w3.org/2001/XMLSchema" xmlns:p="http://schemas.microsoft.com/office/2006/metadata/properties" xmlns:ns1="d4341125-eaf3-412a-9571-61dcf4ec5b42" xmlns:ns3="d3ae7aad-cf14-4d1d-8a7e-198f93a0f74a" targetNamespace="http://schemas.microsoft.com/office/2006/metadata/properties" ma:root="true" ma:fieldsID="708030c00d9b830a3361f5fb8828b859" ns1:_="" ns3:_="">
    <xsd:import namespace="d4341125-eaf3-412a-9571-61dcf4ec5b42"/>
    <xsd:import namespace="d3ae7aad-cf14-4d1d-8a7e-198f93a0f74a"/>
    <xsd:element name="properties">
      <xsd:complexType>
        <xsd:sequence>
          <xsd:element name="documentManagement">
            <xsd:complexType>
              <xsd:all>
                <xsd:element ref="ns3:_dlc_DocId" minOccurs="0"/>
                <xsd:element ref="ns3:_dlc_DocIdUrl" minOccurs="0"/>
                <xsd:element ref="ns3:_dlc_DocIdPersistId" minOccurs="0"/>
                <xsd:element ref="ns1:c64f4d0ab83b462687907f08cbdfb1ab" minOccurs="0"/>
                <xsd:element ref="ns3:TaxCatchAll" minOccurs="0"/>
                <xsd:element ref="ns1:hd32c3276adf470abe3673a07e34a225" minOccurs="0"/>
                <xsd:element ref="ns1:l81444e88d734a09a8a3114fd5126eaf" minOccurs="0"/>
                <xsd:element ref="ns1:ad66993c5acd45aea4c61258ce3eaf6d" minOccurs="0"/>
                <xsd:element ref="ns1:Date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341125-eaf3-412a-9571-61dcf4ec5b42" elementFormDefault="qualified">
    <xsd:import namespace="http://schemas.microsoft.com/office/2006/documentManagement/types"/>
    <xsd:import namespace="http://schemas.microsoft.com/office/infopath/2007/PartnerControls"/>
    <xsd:element name="c64f4d0ab83b462687907f08cbdfb1ab" ma:index="8" ma:taxonomy="true" ma:internalName="c64f4d0ab83b462687907f08cbdfb1ab" ma:taxonomyFieldName="Label" ma:displayName="Label" ma:readOnly="false" ma:default="" ma:fieldId="{c64f4d0a-b83b-4626-8790-7f08cbdfb1ab}" ma:sspId="e3aebf70-341c-4d91-bdd3-aba9df361687" ma:termSetId="b2ea2e58-7e2d-4daf-b310-ab4d831e3163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hd32c3276adf470abe3673a07e34a225" ma:index="15" ma:taxonomy="true" ma:internalName="hd32c3276adf470abe3673a07e34a225" ma:taxonomyFieldName="Security_x0020_Classification" ma:displayName="Security Classification" ma:default="9;#Restricted|21aa7f98-4035-4019-a764-107acb7269af" ma:fieldId="{1d32c327-6adf-470a-be36-73a07e34a225}" ma:sspId="e3aebf70-341c-4d91-bdd3-aba9df361687" ma:termSetId="daf890f0-167e-4ee2-a9fd-a81536ed816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l81444e88d734a09a8a3114fd5126eaf" ma:index="17" ma:taxonomy="true" ma:internalName="l81444e88d734a09a8a3114fd5126eaf" ma:taxonomyFieldName="Export_x0020_Control" ma:displayName="Export Control" ma:default="8;#Non-US content - Non Controlled|2ac8835e-0587-4096-a6e2-1f68da1e6cb3" ma:fieldId="{581444e8-8d73-4a09-a8a3-114fd5126eaf}" ma:sspId="e3aebf70-341c-4d91-bdd3-aba9df361687" ma:termSetId="0a37200c-155d-4bd2-8a71-6ee4023d1aa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d66993c5acd45aea4c61258ce3eaf6d" ma:index="19" ma:taxonomy="true" ma:internalName="ad66993c5acd45aea4c61258ce3eaf6d" ma:taxonomyFieldName="Legal_x0020_Entity" ma:displayName="Legal Entity" ma:default="3;#Shell U.K. Exploration and Production|6bc3a6cc-d89c-4023-81e3-b5186c40f601" ma:fieldId="{ad66993c-5acd-45ae-a4c6-1258ce3eaf6d}" ma:sspId="e3aebf70-341c-4d91-bdd3-aba9df361687" ma:termSetId="94b6dd6e-4329-4f68-907b-ed5bdd50f8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ate" ma:index="20" ma:displayName="Date" ma:default="[today]" ma:format="DateOnly" ma:internalName="Dat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ae7aad-cf14-4d1d-8a7e-198f93a0f74a" elementFormDefault="qualified">
    <xsd:import namespace="http://schemas.microsoft.com/office/2006/documentManagement/types"/>
    <xsd:import namespace="http://schemas.microsoft.com/office/infopath/2007/PartnerControls"/>
    <xsd:element name="_dlc_DocId" ma:index="5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6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7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9" nillable="true" ma:displayName="Taxonomy Catch All Column" ma:hidden="true" ma:list="{f3d0dd93-4c83-403d-905f-3eb43c0ac969}" ma:internalName="TaxCatchAll" ma:showField="CatchAllData" ma:web="d3ae7aad-cf14-4d1d-8a7e-198f93a0f74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0" ma:displayName="Content Type"/>
        <xsd:element ref="dc:title" minOccurs="0" maxOccurs="1" ma:index="2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81444e88d734a09a8a3114fd5126eaf xmlns="d4341125-eaf3-412a-9571-61dcf4ec5b42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Non-US content - Non Controlled</TermName>
          <TermId xmlns="http://schemas.microsoft.com/office/infopath/2007/PartnerControls">2ac8835e-0587-4096-a6e2-1f68da1e6cb3</TermId>
        </TermInfo>
      </Terms>
    </l81444e88d734a09a8a3114fd5126eaf>
    <c64f4d0ab83b462687907f08cbdfb1ab xmlns="d4341125-eaf3-412a-9571-61dcf4ec5b42">
      <Terms xmlns="http://schemas.microsoft.com/office/infopath/2007/PartnerControls">
        <TermInfo xmlns="http://schemas.microsoft.com/office/infopath/2007/PartnerControls">
          <TermName xmlns="http://schemas.microsoft.com/office/infopath/2007/PartnerControls">IM DV Templates</TermName>
          <TermId xmlns="http://schemas.microsoft.com/office/infopath/2007/PartnerControls">c9160906-78a1-4cce-808c-05a718e6c480</TermId>
        </TermInfo>
      </Terms>
    </c64f4d0ab83b462687907f08cbdfb1ab>
    <hd32c3276adf470abe3673a07e34a225 xmlns="d4341125-eaf3-412a-9571-61dcf4ec5b42">
      <Terms xmlns="http://schemas.microsoft.com/office/infopath/2007/PartnerControls">
        <TermInfo xmlns="http://schemas.microsoft.com/office/infopath/2007/PartnerControls">
          <TermName xmlns="http://schemas.microsoft.com/office/infopath/2007/PartnerControls">Restricted</TermName>
          <TermId xmlns="http://schemas.microsoft.com/office/infopath/2007/PartnerControls">21aa7f98-4035-4019-a764-107acb7269af</TermId>
        </TermInfo>
      </Terms>
    </hd32c3276adf470abe3673a07e34a225>
    <ad66993c5acd45aea4c61258ce3eaf6d xmlns="d4341125-eaf3-412a-9571-61dcf4ec5b42">
      <Terms xmlns="http://schemas.microsoft.com/office/infopath/2007/PartnerControls">
        <TermInfo xmlns="http://schemas.microsoft.com/office/infopath/2007/PartnerControls">
          <TermName xmlns="http://schemas.microsoft.com/office/infopath/2007/PartnerControls">Shell U.K. Exploration and Production</TermName>
          <TermId xmlns="http://schemas.microsoft.com/office/infopath/2007/PartnerControls">6bc3a6cc-d89c-4023-81e3-b5186c40f601</TermId>
        </TermInfo>
      </Terms>
    </ad66993c5acd45aea4c61258ce3eaf6d>
    <Date xmlns="d4341125-eaf3-412a-9571-61dcf4ec5b42">2016-07-04T23:00:00+00:00</Date>
    <TaxCatchAll xmlns="d3ae7aad-cf14-4d1d-8a7e-198f93a0f74a">
      <Value>277</Value>
      <Value>3</Value>
      <Value>9</Value>
      <Value>8</Value>
    </TaxCatchAll>
    <_dlc_DocId xmlns="d3ae7aad-cf14-4d1d-8a7e-198f93a0f74a">AAAAA5496-2077112445-131</_dlc_DocId>
    <_dlc_DocIdUrl xmlns="d3ae7aad-cf14-4d1d-8a7e-198f93a0f74a">
      <Url>https://eu001-sp.shell.com/sites/AAAAA5496/_layouts/15/DocIdRedir.aspx?ID=AAAAA5496-2077112445-131</Url>
      <Description>AAAAA5496-2077112445-131</Description>
    </_dlc_DocIdUrl>
  </documentManagement>
</p:properties>
</file>

<file path=customXml/itemProps1.xml><?xml version="1.0" encoding="utf-8"?>
<ds:datastoreItem xmlns:ds="http://schemas.openxmlformats.org/officeDocument/2006/customXml" ds:itemID="{C7E8B2AF-6118-4B80-9131-792887C259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4341125-eaf3-412a-9571-61dcf4ec5b42"/>
    <ds:schemaRef ds:uri="d3ae7aad-cf14-4d1d-8a7e-198f93a0f74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CDEE7A0-C0D0-492D-A4B8-7AEBD2DF7EE3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13150139-8E0C-4913-8379-71D796A0C78C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5CE597B9-F879-40F4-9968-CD98FBF742AC}">
  <ds:schemaRefs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elements/1.1/"/>
    <ds:schemaRef ds:uri="d4341125-eaf3-412a-9571-61dcf4ec5b42"/>
    <ds:schemaRef ds:uri="http://purl.org/dc/dcmitype/"/>
    <ds:schemaRef ds:uri="d3ae7aad-cf14-4d1d-8a7e-198f93a0f74a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10459</TotalTime>
  <Words>385</Words>
  <Application>Microsoft Office PowerPoint</Application>
  <PresentationFormat>Widescreen</PresentationFormat>
  <Paragraphs>45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Futura Medium</vt:lpstr>
      <vt:lpstr>Arial</vt:lpstr>
      <vt:lpstr>Wingdings</vt:lpstr>
      <vt:lpstr>Times New Roman</vt:lpstr>
      <vt:lpstr>Office Theme</vt:lpstr>
      <vt:lpstr>Project Title:  Fencing of Diesel dispensing unit, Saver Pit area and its Hazardous area classification at EPC</vt:lpstr>
    </vt:vector>
  </TitlesOfParts>
  <Company>Shell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presentation title  Second title line if required</dc:title>
  <dc:creator>Akadiri, Olabisi SPDC-FUP/OG</dc:creator>
  <cp:lastModifiedBy>Nwalozie, Collins O SPDC-UPO/G/ULR</cp:lastModifiedBy>
  <cp:revision>409</cp:revision>
  <cp:lastPrinted>2016-11-16T07:40:38Z</cp:lastPrinted>
  <dcterms:created xsi:type="dcterms:W3CDTF">2016-08-29T09:50:08Z</dcterms:created>
  <dcterms:modified xsi:type="dcterms:W3CDTF">2018-07-25T15:54:32Z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Widescreen</vt:lpwstr>
  </property>
  <property fmtid="{D5CDD505-2E9C-101B-9397-08002B2CF9AE}" pid="3" name="WizKit Template Version">
    <vt:i4>4</vt:i4>
  </property>
  <property fmtid="{D5CDD505-2E9C-101B-9397-08002B2CF9AE}" pid="4" name="ContentTypeId">
    <vt:lpwstr>0x010100C7B4F364366689499EE467B7ADEF399A</vt:lpwstr>
  </property>
  <property fmtid="{D5CDD505-2E9C-101B-9397-08002B2CF9AE}" pid="5" name="_dlc_DocIdItemGuid">
    <vt:lpwstr>669856ec-3974-4091-a161-8f32aa0ec5a1</vt:lpwstr>
  </property>
  <property fmtid="{D5CDD505-2E9C-101B-9397-08002B2CF9AE}" pid="6" name="Legal Entity">
    <vt:lpwstr>3;#Shell U.K. Exploration and Production|6bc3a6cc-d89c-4023-81e3-b5186c40f601</vt:lpwstr>
  </property>
  <property fmtid="{D5CDD505-2E9C-101B-9397-08002B2CF9AE}" pid="7" name="Label">
    <vt:lpwstr>277;#IM DV Templates|c9160906-78a1-4cce-808c-05a718e6c480</vt:lpwstr>
  </property>
  <property fmtid="{D5CDD505-2E9C-101B-9397-08002B2CF9AE}" pid="8" name="Security Classification">
    <vt:lpwstr>9;#Restricted|21aa7f98-4035-4019-a764-107acb7269af</vt:lpwstr>
  </property>
  <property fmtid="{D5CDD505-2E9C-101B-9397-08002B2CF9AE}" pid="9" name="Export Control">
    <vt:lpwstr>8;#Non-US content - Non Controlled|2ac8835e-0587-4096-a6e2-1f68da1e6cb3</vt:lpwstr>
  </property>
</Properties>
</file>