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3A2B6-EEC5-46A4-B436-3B59EC870B8F}" type="datetimeFigureOut">
              <a:rPr lang="en-US" smtClean="0"/>
              <a:t>8/13/2018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87E53-CE19-4130-BE32-3C198B6457CA}" type="slidenum">
              <a:rPr lang="en-US" smtClean="0"/>
              <a:t>‹#›</a:t>
            </a:fld>
            <a:endParaRPr lang="en-US"/>
          </a:p>
        </p:txBody>
      </p:sp>
    </p:spTree>
    <p:extLst>
      <p:ext uri="{BB962C8B-B14F-4D97-AF65-F5344CB8AC3E}">
        <p14:creationId xmlns:p14="http://schemas.microsoft.com/office/powerpoint/2010/main" val="5298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410389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E6FE-670F-4E10-A290-043889951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099D41-DC83-48B2-B482-6D0D8EBF03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84D5BC-2E66-4C40-9390-007FB3BA9CFF}"/>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5" name="Footer Placeholder 4">
            <a:extLst>
              <a:ext uri="{FF2B5EF4-FFF2-40B4-BE49-F238E27FC236}">
                <a16:creationId xmlns:a16="http://schemas.microsoft.com/office/drawing/2014/main" id="{C8289BDF-F57C-47FF-A5E5-07F488FE6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80BF5-A00A-4D1C-BEA5-136765AAEE4E}"/>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50324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244E-864A-4DCB-9A60-6E188FD6B8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ED6CC0-3F03-45DC-A6BE-7F647ECE99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6F04D-8D82-451B-98EA-FAC21FABCC4E}"/>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5" name="Footer Placeholder 4">
            <a:extLst>
              <a:ext uri="{FF2B5EF4-FFF2-40B4-BE49-F238E27FC236}">
                <a16:creationId xmlns:a16="http://schemas.microsoft.com/office/drawing/2014/main" id="{D58D6768-EFD8-4156-A4AD-CA04064E9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2C7E4-1B81-4305-9419-C597C964CC46}"/>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258633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39B6F-094F-4887-A41F-755D123D60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93BEBA-92C8-433F-8136-045A0ED803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43424-08AD-48D1-89F3-4DE76606A35B}"/>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5" name="Footer Placeholder 4">
            <a:extLst>
              <a:ext uri="{FF2B5EF4-FFF2-40B4-BE49-F238E27FC236}">
                <a16:creationId xmlns:a16="http://schemas.microsoft.com/office/drawing/2014/main" id="{E0A401CB-0529-4F67-A8B3-CB92BE04C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9E7F4-D1FC-4B7F-8AE2-716D50B5EC58}"/>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337065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68E0-2A11-430B-B4E8-0F54260F9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2EC8B-3E24-4CDA-B660-A6D62FC98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0BD08-C63F-4AD1-9825-1DB52178CD6D}"/>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5" name="Footer Placeholder 4">
            <a:extLst>
              <a:ext uri="{FF2B5EF4-FFF2-40B4-BE49-F238E27FC236}">
                <a16:creationId xmlns:a16="http://schemas.microsoft.com/office/drawing/2014/main" id="{430FF59E-A017-4063-8CA7-2BDAB7B5C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4D1FB-75A7-4291-8369-25035B31B608}"/>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395230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4B93-C7A2-4440-B322-065933679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57C83-D5CE-45CB-BEF9-1619F69A9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9C815D-8397-41F5-96C7-D8EE71FB0986}"/>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5" name="Footer Placeholder 4">
            <a:extLst>
              <a:ext uri="{FF2B5EF4-FFF2-40B4-BE49-F238E27FC236}">
                <a16:creationId xmlns:a16="http://schemas.microsoft.com/office/drawing/2014/main" id="{4FBBEA23-8CE7-4375-8309-4B6B7EA11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E3179-2E2D-4731-83BD-403D70B2E9DD}"/>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182436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FDA6-0190-4957-A5B8-97910A435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FE1BA-2742-4B68-8D75-B8E612B3A8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88EDF1-D0C3-41F9-A64D-F56C3E64AA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1D4B57-F3C5-4320-807E-23778874F528}"/>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6" name="Footer Placeholder 5">
            <a:extLst>
              <a:ext uri="{FF2B5EF4-FFF2-40B4-BE49-F238E27FC236}">
                <a16:creationId xmlns:a16="http://schemas.microsoft.com/office/drawing/2014/main" id="{A4381488-FE17-4E78-88B9-CED12A1DE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68937-A505-4929-B333-F23F7710AEE2}"/>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132933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21C0-A88E-4A02-A9FD-07B05681B6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DCDEAB-B5F5-4A87-BC3C-712A7D588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028AC-139E-4A7D-B238-7D8B324F60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CCB133-BD5E-47CA-B836-05A0E0CFB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D364E2-E4D8-4D63-96B5-A197D09A00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229FD4-373E-4F76-B0BC-1E999EEA5565}"/>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8" name="Footer Placeholder 7">
            <a:extLst>
              <a:ext uri="{FF2B5EF4-FFF2-40B4-BE49-F238E27FC236}">
                <a16:creationId xmlns:a16="http://schemas.microsoft.com/office/drawing/2014/main" id="{AD6877A7-45DB-4040-A5FB-D934CE510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0890C-1561-40E2-A3EA-9F5A7CA19642}"/>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305767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7609-FF22-4B39-B4FA-C71F05A440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8707C6-A79C-4D00-AC34-004D8E0F588C}"/>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4" name="Footer Placeholder 3">
            <a:extLst>
              <a:ext uri="{FF2B5EF4-FFF2-40B4-BE49-F238E27FC236}">
                <a16:creationId xmlns:a16="http://schemas.microsoft.com/office/drawing/2014/main" id="{D9DA6521-C1E7-47BD-B623-937FB00B04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61E4E-3B13-4481-A49C-758C81C8FCD2}"/>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67136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27F23-A2E4-4AFE-ADD8-BF5055B156C8}"/>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3" name="Footer Placeholder 2">
            <a:extLst>
              <a:ext uri="{FF2B5EF4-FFF2-40B4-BE49-F238E27FC236}">
                <a16:creationId xmlns:a16="http://schemas.microsoft.com/office/drawing/2014/main" id="{41E2AC48-F934-4E1E-ADEA-028484DB0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3DC60-7D4F-448F-BF04-EB0884B61B4B}"/>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168769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376A-BE3D-45E8-8626-77C0E434A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440E53-CF17-43D4-85BB-042E0C758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B49C5C-2EA5-4F49-98EF-FFD9A9D79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9FB963-9DB8-4C5C-9F51-F73DB4C353FD}"/>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6" name="Footer Placeholder 5">
            <a:extLst>
              <a:ext uri="{FF2B5EF4-FFF2-40B4-BE49-F238E27FC236}">
                <a16:creationId xmlns:a16="http://schemas.microsoft.com/office/drawing/2014/main" id="{97A75224-F3FF-49FC-BCB5-4B037EEED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A04BA-1B32-49B9-8867-77736E791749}"/>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408095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2BC5-7AD9-4618-BE9C-05CFBC38A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853DD2-93FD-4C8D-94A6-CA41AEB4A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B1E9F2-08A4-43CE-ACA7-3C5488E28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7CF5C-7E21-4B64-BB49-CD75EB4E78C6}"/>
              </a:ext>
            </a:extLst>
          </p:cNvPr>
          <p:cNvSpPr>
            <a:spLocks noGrp="1"/>
          </p:cNvSpPr>
          <p:nvPr>
            <p:ph type="dt" sz="half" idx="10"/>
          </p:nvPr>
        </p:nvSpPr>
        <p:spPr/>
        <p:txBody>
          <a:bodyPr/>
          <a:lstStyle/>
          <a:p>
            <a:fld id="{279B4BB5-41ED-415C-825D-C39FA52CFF75}" type="datetimeFigureOut">
              <a:rPr lang="en-US" smtClean="0"/>
              <a:t>8/13/2018</a:t>
            </a:fld>
            <a:endParaRPr lang="en-US"/>
          </a:p>
        </p:txBody>
      </p:sp>
      <p:sp>
        <p:nvSpPr>
          <p:cNvPr id="6" name="Footer Placeholder 5">
            <a:extLst>
              <a:ext uri="{FF2B5EF4-FFF2-40B4-BE49-F238E27FC236}">
                <a16:creationId xmlns:a16="http://schemas.microsoft.com/office/drawing/2014/main" id="{9914929B-E925-414C-B982-82985EE3A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57BC7-A4F8-4E90-8FF4-94E623E477B3}"/>
              </a:ext>
            </a:extLst>
          </p:cNvPr>
          <p:cNvSpPr>
            <a:spLocks noGrp="1"/>
          </p:cNvSpPr>
          <p:nvPr>
            <p:ph type="sldNum" sz="quarter" idx="12"/>
          </p:nvPr>
        </p:nvSpPr>
        <p:spPr/>
        <p:txBody>
          <a:bodyPr/>
          <a:lstStyle/>
          <a:p>
            <a:fld id="{00E6008C-6246-4503-A481-9629A94DEB6C}" type="slidenum">
              <a:rPr lang="en-US" smtClean="0"/>
              <a:t>‹#›</a:t>
            </a:fld>
            <a:endParaRPr lang="en-US"/>
          </a:p>
        </p:txBody>
      </p:sp>
    </p:spTree>
    <p:extLst>
      <p:ext uri="{BB962C8B-B14F-4D97-AF65-F5344CB8AC3E}">
        <p14:creationId xmlns:p14="http://schemas.microsoft.com/office/powerpoint/2010/main" val="168680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3331B-14CB-4551-A898-E2EA4D97D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AA47B2-870C-46F1-8C2C-27E90A323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C7689-1A21-484A-B6A2-33C4B1C46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B4BB5-41ED-415C-825D-C39FA52CFF75}" type="datetimeFigureOut">
              <a:rPr lang="en-US" smtClean="0"/>
              <a:t>8/13/2018</a:t>
            </a:fld>
            <a:endParaRPr lang="en-US"/>
          </a:p>
        </p:txBody>
      </p:sp>
      <p:sp>
        <p:nvSpPr>
          <p:cNvPr id="5" name="Footer Placeholder 4">
            <a:extLst>
              <a:ext uri="{FF2B5EF4-FFF2-40B4-BE49-F238E27FC236}">
                <a16:creationId xmlns:a16="http://schemas.microsoft.com/office/drawing/2014/main" id="{FF9D64D3-5F67-4169-B33A-194F2A6E6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C301B0-AD2A-4D66-BED7-54F3C9C74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6008C-6246-4503-A481-9629A94DEB6C}" type="slidenum">
              <a:rPr lang="en-US" smtClean="0"/>
              <a:t>‹#›</a:t>
            </a:fld>
            <a:endParaRPr lang="en-US"/>
          </a:p>
        </p:txBody>
      </p:sp>
    </p:spTree>
    <p:extLst>
      <p:ext uri="{BB962C8B-B14F-4D97-AF65-F5344CB8AC3E}">
        <p14:creationId xmlns:p14="http://schemas.microsoft.com/office/powerpoint/2010/main" val="3024913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 y="217317"/>
            <a:ext cx="11537072" cy="307975"/>
          </a:xfrm>
        </p:spPr>
        <p:txBody>
          <a:bodyPr>
            <a:normAutofit fontScale="90000"/>
          </a:bodyPr>
          <a:lstStyle/>
          <a:p>
            <a:pPr>
              <a:defRPr/>
            </a:pPr>
            <a:r>
              <a:rPr lang="en-US" sz="2000" b="1" dirty="0">
                <a:latin typeface="Futura Medium" panose="00000400000000000000" pitchFamily="2" charset="0"/>
              </a:rPr>
              <a:t>	AHIA FS IG TO IA UPGRADE PROJECT</a:t>
            </a:r>
            <a:endParaRPr lang="en-US" sz="1000" b="1" i="1" dirty="0">
              <a:solidFill>
                <a:srgbClr val="FF0000"/>
              </a:solidFill>
              <a:latin typeface="Futura Medium" panose="00000400000000000000" pitchFamily="2" charset="0"/>
              <a:ea typeface="+mn-ea"/>
              <a:cs typeface="+mn-cs"/>
            </a:endParaRPr>
          </a:p>
        </p:txBody>
      </p:sp>
      <p:sp>
        <p:nvSpPr>
          <p:cNvPr id="7" name="Text Placeholder 2"/>
          <p:cNvSpPr txBox="1">
            <a:spLocks/>
          </p:cNvSpPr>
          <p:nvPr/>
        </p:nvSpPr>
        <p:spPr>
          <a:xfrm>
            <a:off x="129119" y="783693"/>
            <a:ext cx="11893551" cy="2069243"/>
          </a:xfrm>
          <a:prstGeom prst="rect">
            <a:avLst/>
          </a:prstGeom>
          <a:noFill/>
          <a:ln>
            <a:solidFill>
              <a:schemeClr val="tx1">
                <a:lumMod val="75000"/>
              </a:schemeClr>
            </a:solidFill>
          </a:ln>
        </p:spPr>
        <p:txBody>
          <a:bodyPr/>
          <a:lstStyle/>
          <a:p>
            <a:pPr algn="just" defTabSz="914400">
              <a:spcAft>
                <a:spcPts val="500"/>
              </a:spcAft>
              <a:defRPr/>
            </a:pPr>
            <a:r>
              <a:rPr lang="en-GB" sz="1400" b="1" u="sng" dirty="0">
                <a:solidFill>
                  <a:schemeClr val="tx2">
                    <a:lumMod val="60000"/>
                    <a:lumOff val="40000"/>
                  </a:schemeClr>
                </a:solidFill>
                <a:latin typeface="Futura Medium" panose="00000400000000000000" pitchFamily="2" charset="0"/>
              </a:rPr>
              <a:t>Business Case/objectives</a:t>
            </a:r>
            <a:r>
              <a:rPr lang="en-GB" sz="1400" b="1" dirty="0">
                <a:solidFill>
                  <a:schemeClr val="tx2">
                    <a:lumMod val="60000"/>
                    <a:lumOff val="40000"/>
                  </a:schemeClr>
                </a:solidFill>
                <a:latin typeface="Futura Medium" pitchFamily="2" charset="0"/>
                <a:cs typeface="Arial" charset="0"/>
              </a:rPr>
              <a:t>: </a:t>
            </a:r>
          </a:p>
          <a:p>
            <a:pPr algn="just">
              <a:spcAft>
                <a:spcPts val="500"/>
              </a:spcAft>
              <a:defRPr/>
            </a:pPr>
            <a:r>
              <a:rPr lang="en-US" sz="1400" b="1" dirty="0">
                <a:latin typeface="Futura Medium" pitchFamily="2" charset="0"/>
                <a:cs typeface="Arial" charset="0"/>
              </a:rPr>
              <a:t>Process Control at </a:t>
            </a:r>
            <a:r>
              <a:rPr lang="en-US" sz="1400" b="1" dirty="0" err="1">
                <a:latin typeface="Futura Medium" pitchFamily="2" charset="0"/>
                <a:cs typeface="Arial" charset="0"/>
              </a:rPr>
              <a:t>Ahia</a:t>
            </a:r>
            <a:r>
              <a:rPr lang="en-US" sz="1400" b="1" dirty="0">
                <a:latin typeface="Futura Medium" pitchFamily="2" charset="0"/>
                <a:cs typeface="Arial" charset="0"/>
              </a:rPr>
              <a:t> FS is current achieved using instrument gas, with its associated drawbacks of wetting &amp; fouling instrument lines, equipment and venting which  is considered to be more harmful to the environment than flaring. Asset leadership is committed to eliminating process gas venting (routine and operational) in all her facilities. To achieve this, it is necessary that all facilities that are presently using instrument gas system should be converted to instrument air system.</a:t>
            </a:r>
          </a:p>
          <a:p>
            <a:pPr algn="just">
              <a:spcAft>
                <a:spcPts val="500"/>
              </a:spcAft>
              <a:defRPr/>
            </a:pPr>
            <a:r>
              <a:rPr lang="en-US" sz="1400" b="1" dirty="0">
                <a:latin typeface="Futura Medium" pitchFamily="2" charset="0"/>
                <a:cs typeface="Arial" charset="0"/>
              </a:rPr>
              <a:t>This conversion has also been necessitated by the higher reliability and leanness of air supply from instrument air system compared to instrument gas systems, which is required to support the equipment deployed as part of the recent drive to make SPDC operating facilities ROCI compliant (ROCI will rely mostly on Instrument Air in driving most of the end elements in our upgraded facilities).</a:t>
            </a:r>
          </a:p>
          <a:p>
            <a:pPr algn="just">
              <a:spcAft>
                <a:spcPts val="500"/>
              </a:spcAft>
              <a:defRPr/>
            </a:pPr>
            <a:endParaRPr lang="en-US" sz="1200" b="1" dirty="0">
              <a:solidFill>
                <a:srgbClr val="EEECE1">
                  <a:lumMod val="50000"/>
                </a:srgbClr>
              </a:solidFill>
              <a:latin typeface="Futura Medium" pitchFamily="2" charset="0"/>
              <a:cs typeface="Arial" charset="0"/>
            </a:endParaRPr>
          </a:p>
          <a:p>
            <a:pPr algn="just" defTabSz="914400">
              <a:spcAft>
                <a:spcPts val="500"/>
              </a:spcAft>
              <a:defRPr/>
            </a:pPr>
            <a:endParaRPr lang="en-US" sz="1100" b="1" dirty="0">
              <a:solidFill>
                <a:srgbClr val="EEECE1">
                  <a:lumMod val="50000"/>
                </a:srgbClr>
              </a:solidFill>
              <a:latin typeface="Futura Medium" panose="00000400000000000000" pitchFamily="2" charset="0"/>
            </a:endParaRPr>
          </a:p>
        </p:txBody>
      </p:sp>
      <p:sp>
        <p:nvSpPr>
          <p:cNvPr id="13" name="Text Placeholder 2"/>
          <p:cNvSpPr txBox="1">
            <a:spLocks/>
          </p:cNvSpPr>
          <p:nvPr/>
        </p:nvSpPr>
        <p:spPr>
          <a:xfrm>
            <a:off x="4194125" y="2852936"/>
            <a:ext cx="4832351" cy="1728192"/>
          </a:xfrm>
          <a:prstGeom prst="rect">
            <a:avLst/>
          </a:prstGeom>
          <a:ln>
            <a:solidFill>
              <a:schemeClr val="tx1">
                <a:lumMod val="75000"/>
              </a:schemeClr>
            </a:solidFill>
          </a:ln>
        </p:spPr>
        <p:txBody>
          <a:bodyPr/>
          <a:lstStyle/>
          <a:p>
            <a:pPr algn="just" defTabSz="914400">
              <a:spcAft>
                <a:spcPts val="500"/>
              </a:spcAft>
              <a:defRPr/>
            </a:pPr>
            <a:r>
              <a:rPr lang="en-US" sz="1600" b="1" u="sng" dirty="0">
                <a:solidFill>
                  <a:srgbClr val="EEECE1">
                    <a:lumMod val="50000"/>
                  </a:srgbClr>
                </a:solidFill>
                <a:latin typeface="Arial Narrow" panose="020B0606020202030204" pitchFamily="34" charset="0"/>
              </a:rPr>
              <a:t>Project Scope/Actions : </a:t>
            </a:r>
          </a:p>
          <a:p>
            <a:pPr marL="128588" indent="-128588" defTabSz="685800">
              <a:buFont typeface="Wingdings" pitchFamily="2" charset="2"/>
              <a:buChar char="§"/>
              <a:defRPr/>
            </a:pPr>
            <a:r>
              <a:rPr lang="en-US" sz="1400" b="1" dirty="0">
                <a:latin typeface="Arial Narrow" panose="020B0606020202030204" pitchFamily="34" charset="0"/>
              </a:rPr>
              <a:t>Data gathering, Site inspection &amp; physical assessment</a:t>
            </a:r>
          </a:p>
          <a:p>
            <a:pPr marL="128588" indent="-128588" defTabSz="685800">
              <a:buFont typeface="Wingdings" pitchFamily="2" charset="2"/>
              <a:buChar char="§"/>
              <a:defRPr/>
            </a:pPr>
            <a:r>
              <a:rPr lang="en-US" sz="1400" b="1" dirty="0">
                <a:latin typeface="Arial Narrow" panose="020B0606020202030204" pitchFamily="34" charset="0"/>
              </a:rPr>
              <a:t>Define Scope &amp; Raise Engineering Work Request</a:t>
            </a:r>
          </a:p>
          <a:p>
            <a:pPr marL="128588" indent="-128588" defTabSz="685800">
              <a:buFont typeface="Wingdings" pitchFamily="2" charset="2"/>
              <a:buChar char="§"/>
              <a:defRPr/>
            </a:pPr>
            <a:r>
              <a:rPr lang="en-US" sz="1400" b="1" dirty="0">
                <a:latin typeface="Arial Narrow" panose="020B0606020202030204" pitchFamily="34" charset="0"/>
              </a:rPr>
              <a:t>Seek for leadership approval</a:t>
            </a:r>
          </a:p>
          <a:p>
            <a:pPr marL="128588" indent="-128588" defTabSz="685800">
              <a:buFont typeface="Wingdings" pitchFamily="2" charset="2"/>
              <a:buChar char="§"/>
              <a:defRPr/>
            </a:pPr>
            <a:r>
              <a:rPr lang="en-US" sz="1400" b="1" dirty="0">
                <a:latin typeface="Arial Narrow" panose="020B0606020202030204" pitchFamily="34" charset="0"/>
              </a:rPr>
              <a:t>Detailed Design, Material Identification/Listing</a:t>
            </a:r>
          </a:p>
          <a:p>
            <a:pPr marL="128588" indent="-128588" defTabSz="685800">
              <a:buFont typeface="Wingdings" pitchFamily="2" charset="2"/>
              <a:buChar char="§"/>
              <a:defRPr/>
            </a:pPr>
            <a:r>
              <a:rPr lang="en-US" sz="1400" b="1" dirty="0">
                <a:latin typeface="Arial Narrow" panose="020B0606020202030204" pitchFamily="34" charset="0"/>
              </a:rPr>
              <a:t> Execution: Fabrication, Installation &amp; Hook up</a:t>
            </a:r>
          </a:p>
          <a:p>
            <a:pPr marL="128588" indent="-128588" defTabSz="685800">
              <a:buFont typeface="Wingdings" pitchFamily="2" charset="2"/>
              <a:buChar char="§"/>
              <a:defRPr/>
            </a:pPr>
            <a:r>
              <a:rPr lang="en-US" sz="1400" b="1" dirty="0">
                <a:latin typeface="Arial Narrow" panose="020B0606020202030204" pitchFamily="34" charset="0"/>
              </a:rPr>
              <a:t>Commission Units</a:t>
            </a:r>
          </a:p>
          <a:p>
            <a:pPr defTabSz="914400">
              <a:defRPr/>
            </a:pPr>
            <a:endParaRPr lang="en-GB" sz="900" b="1" i="1" dirty="0">
              <a:solidFill>
                <a:srgbClr val="FF0000"/>
              </a:solidFill>
              <a:latin typeface="Futura Medium" panose="00000400000000000000" pitchFamily="2" charset="0"/>
            </a:endParaRPr>
          </a:p>
        </p:txBody>
      </p:sp>
      <p:sp>
        <p:nvSpPr>
          <p:cNvPr id="22" name="Text Placeholder 2"/>
          <p:cNvSpPr txBox="1">
            <a:spLocks/>
          </p:cNvSpPr>
          <p:nvPr/>
        </p:nvSpPr>
        <p:spPr>
          <a:xfrm>
            <a:off x="9116487" y="4869160"/>
            <a:ext cx="2891367" cy="1988839"/>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latin typeface="Arial Narrow" panose="020B0606020202030204" pitchFamily="34" charset="0"/>
              </a:rPr>
              <a:t>Project Sponsor: </a:t>
            </a:r>
            <a:r>
              <a:rPr lang="en-US" altLang="en-US" sz="1400" b="1" dirty="0">
                <a:latin typeface="Arial Narrow" panose="020B0606020202030204" pitchFamily="34" charset="0"/>
              </a:rPr>
              <a:t>Wilcox  Emmanuel/Aniemeke Samuel</a:t>
            </a:r>
          </a:p>
          <a:p>
            <a:pPr marL="0" lvl="1" defTabSz="914400">
              <a:spcBef>
                <a:spcPts val="300"/>
              </a:spcBef>
              <a:spcAft>
                <a:spcPct val="0"/>
              </a:spcAft>
            </a:pPr>
            <a:r>
              <a:rPr lang="en-US" altLang="en-US" sz="1400" dirty="0">
                <a:latin typeface="Arial Narrow" panose="020B0606020202030204" pitchFamily="34" charset="0"/>
              </a:rPr>
              <a:t>Initiative owner: </a:t>
            </a:r>
            <a:r>
              <a:rPr lang="en-US" altLang="en-US" sz="1400" b="1" dirty="0">
                <a:latin typeface="Arial Narrow" panose="020B0606020202030204" pitchFamily="34" charset="0"/>
              </a:rPr>
              <a:t>John Nna-Okpabi</a:t>
            </a:r>
          </a:p>
          <a:p>
            <a:pPr marL="0" lvl="1" defTabSz="914400">
              <a:spcBef>
                <a:spcPts val="300"/>
              </a:spcBef>
              <a:spcAft>
                <a:spcPct val="0"/>
              </a:spcAft>
            </a:pPr>
            <a:r>
              <a:rPr lang="en-US" altLang="en-US" sz="1400" dirty="0">
                <a:latin typeface="Arial Narrow" panose="020B0606020202030204" pitchFamily="34" charset="0"/>
              </a:rPr>
              <a:t>Project Team members: </a:t>
            </a:r>
            <a:r>
              <a:rPr lang="en-US" altLang="en-US" sz="1400" b="1" dirty="0">
                <a:latin typeface="Arial Narrow" panose="020B0606020202030204" pitchFamily="34" charset="0"/>
              </a:rPr>
              <a:t>Opara </a:t>
            </a:r>
            <a:r>
              <a:rPr lang="en-US" altLang="en-US" sz="1400" b="1" dirty="0" err="1">
                <a:latin typeface="Arial Narrow" panose="020B0606020202030204" pitchFamily="34" charset="0"/>
              </a:rPr>
              <a:t>Darl</a:t>
            </a:r>
            <a:r>
              <a:rPr lang="en-US" altLang="en-US" sz="1400" dirty="0">
                <a:latin typeface="Arial Narrow" panose="020B0606020202030204" pitchFamily="34" charset="0"/>
              </a:rPr>
              <a:t>, </a:t>
            </a:r>
            <a:r>
              <a:rPr lang="en-US" altLang="en-US" sz="1400" b="1" dirty="0">
                <a:latin typeface="Arial Narrow" panose="020B0606020202030204" pitchFamily="34" charset="0"/>
              </a:rPr>
              <a:t>Adenuga Olufemi,  Innocent Ogbonna, Kehinde Odewole, Ajagbe Oluwasegun, Hart </a:t>
            </a:r>
            <a:r>
              <a:rPr lang="en-US" altLang="en-US" sz="1400" b="1" dirty="0" err="1">
                <a:latin typeface="Arial Narrow" panose="020B0606020202030204" pitchFamily="34" charset="0"/>
              </a:rPr>
              <a:t>Alaidanangie</a:t>
            </a:r>
            <a:r>
              <a:rPr lang="en-US" altLang="en-US" sz="1400" b="1" dirty="0">
                <a:latin typeface="Arial Narrow" panose="020B0606020202030204" pitchFamily="34" charset="0"/>
              </a:rPr>
              <a:t>, </a:t>
            </a:r>
            <a:r>
              <a:rPr lang="en-US" altLang="en-US" sz="1400" b="1" dirty="0" err="1">
                <a:latin typeface="Arial Narrow" panose="020B0606020202030204" pitchFamily="34" charset="0"/>
              </a:rPr>
              <a:t>Dienagha</a:t>
            </a:r>
            <a:r>
              <a:rPr lang="en-US" altLang="en-US" sz="1400" b="1" dirty="0">
                <a:latin typeface="Arial Narrow" panose="020B0606020202030204" pitchFamily="34" charset="0"/>
              </a:rPr>
              <a:t> </a:t>
            </a:r>
            <a:r>
              <a:rPr lang="en-US" altLang="en-US" sz="1400" b="1" dirty="0" err="1">
                <a:latin typeface="Arial Narrow" panose="020B0606020202030204" pitchFamily="34" charset="0"/>
              </a:rPr>
              <a:t>Iki</a:t>
            </a:r>
            <a:r>
              <a:rPr lang="en-US" altLang="en-US" sz="1400" b="1" dirty="0">
                <a:latin typeface="Arial Narrow" panose="020B0606020202030204" pitchFamily="34" charset="0"/>
              </a:rPr>
              <a:t>, </a:t>
            </a:r>
            <a:r>
              <a:rPr lang="en-US" altLang="en-US" sz="1400" b="1" dirty="0" err="1">
                <a:latin typeface="Arial Narrow" panose="020B0606020202030204" pitchFamily="34" charset="0"/>
              </a:rPr>
              <a:t>Igbodo</a:t>
            </a:r>
            <a:r>
              <a:rPr lang="en-US" altLang="en-US" sz="1400" b="1" dirty="0">
                <a:latin typeface="Arial Narrow" panose="020B0606020202030204" pitchFamily="34" charset="0"/>
              </a:rPr>
              <a:t> Joshua, </a:t>
            </a:r>
            <a:endParaRPr lang="en-GB" sz="1200" b="1"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74124" y="4725144"/>
            <a:ext cx="8897358" cy="2132856"/>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 </a:t>
            </a:r>
            <a:endParaRPr lang="en-GB" sz="900" i="1" dirty="0">
              <a:solidFill>
                <a:srgbClr val="FF0000"/>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a:t>
            </a:r>
            <a:r>
              <a:rPr lang="en-GB" sz="1400" dirty="0">
                <a:latin typeface="Futura Medium" panose="00000400000000000000" pitchFamily="2" charset="0"/>
              </a:rPr>
              <a:t> Initiative Development &amp; Refinement</a:t>
            </a:r>
            <a:endParaRPr lang="en-GB" sz="900" dirty="0">
              <a:latin typeface="Futura Medium" panose="00000400000000000000" pitchFamily="2" charset="0"/>
            </a:endParaRPr>
          </a:p>
          <a:p>
            <a:pPr marL="171450" indent="-17145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 </a:t>
            </a:r>
            <a:r>
              <a:rPr lang="en-GB" sz="1400" dirty="0">
                <a:latin typeface="Futura Medium" panose="00000400000000000000" pitchFamily="2" charset="0"/>
              </a:rPr>
              <a:t> Detailed Design &amp; MOC</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 L3: </a:t>
            </a:r>
            <a:r>
              <a:rPr lang="en-GB" sz="1400" dirty="0">
                <a:latin typeface="Futura Medium" panose="00000400000000000000" pitchFamily="2" charset="0"/>
              </a:rPr>
              <a:t>Engage Asset Engineering Team/Materials Identification &amp; Listing</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a:t>
            </a:r>
            <a:r>
              <a:rPr lang="en-GB" sz="1400" dirty="0">
                <a:latin typeface="Futura Medium" panose="00000400000000000000" pitchFamily="2" charset="0"/>
              </a:rPr>
              <a:t>Execution: Fabrication, Installation &amp; Hook up</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 </a:t>
            </a:r>
            <a:r>
              <a:rPr lang="en-US" sz="1400" dirty="0">
                <a:solidFill>
                  <a:srgbClr val="EEECE1">
                    <a:lumMod val="50000"/>
                  </a:srgbClr>
                </a:solidFill>
                <a:latin typeface="Futura Medium" panose="00000400000000000000" pitchFamily="2" charset="0"/>
              </a:rPr>
              <a:t>L5: </a:t>
            </a:r>
            <a:r>
              <a:rPr lang="en-US" sz="1400" dirty="0">
                <a:latin typeface="Futura Medium" panose="00000400000000000000" pitchFamily="2" charset="0"/>
              </a:rPr>
              <a:t>Commission Unit</a:t>
            </a:r>
            <a:endParaRPr lang="en-US" sz="1800" dirty="0">
              <a:latin typeface="Futura Medium" panose="00000400000000000000" pitchFamily="2" charset="0"/>
            </a:endParaRPr>
          </a:p>
        </p:txBody>
      </p:sp>
      <p:sp>
        <p:nvSpPr>
          <p:cNvPr id="11" name="Text Placeholder 2"/>
          <p:cNvSpPr txBox="1">
            <a:spLocks/>
          </p:cNvSpPr>
          <p:nvPr/>
        </p:nvSpPr>
        <p:spPr>
          <a:xfrm>
            <a:off x="9116487" y="2852937"/>
            <a:ext cx="2906183" cy="1872208"/>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400" b="1" u="sng" dirty="0">
                <a:solidFill>
                  <a:srgbClr val="EEECE1">
                    <a:lumMod val="50000"/>
                  </a:srgbClr>
                </a:solidFill>
                <a:latin typeface="Arial Narrow" panose="020B0606020202030204" pitchFamily="34" charset="0"/>
              </a:rPr>
              <a:t>Critical Success Factors:</a:t>
            </a:r>
            <a:endParaRPr lang="en-GB" sz="1400" dirty="0">
              <a:solidFill>
                <a:srgbClr val="EEECE1">
                  <a:lumMod val="50000"/>
                </a:srgbClr>
              </a:solidFill>
              <a:latin typeface="Arial Narrow" panose="020B0606020202030204" pitchFamily="34" charset="0"/>
            </a:endParaRPr>
          </a:p>
          <a:p>
            <a:pPr algn="just" defTabSz="914400">
              <a:spcBef>
                <a:spcPts val="300"/>
              </a:spcBef>
              <a:spcAft>
                <a:spcPts val="500"/>
              </a:spcAft>
              <a:defRPr/>
            </a:pPr>
            <a:r>
              <a:rPr lang="en-US" sz="1400" b="1" dirty="0">
                <a:latin typeface="Arial Narrow" panose="020B0606020202030204" pitchFamily="34" charset="0"/>
              </a:rPr>
              <a:t>Leadership support</a:t>
            </a:r>
          </a:p>
          <a:p>
            <a:pPr algn="just" defTabSz="914400">
              <a:spcBef>
                <a:spcPts val="300"/>
              </a:spcBef>
              <a:spcAft>
                <a:spcPts val="500"/>
              </a:spcAft>
              <a:defRPr/>
            </a:pPr>
            <a:r>
              <a:rPr lang="en-US" sz="1400" b="1" dirty="0">
                <a:latin typeface="Arial Narrow" panose="020B0606020202030204" pitchFamily="34" charset="0"/>
              </a:rPr>
              <a:t>Asset Engineering Support</a:t>
            </a:r>
          </a:p>
          <a:p>
            <a:pPr algn="just" defTabSz="914400">
              <a:spcBef>
                <a:spcPts val="300"/>
              </a:spcBef>
              <a:spcAft>
                <a:spcPts val="500"/>
              </a:spcAft>
              <a:defRPr/>
            </a:pPr>
            <a:r>
              <a:rPr lang="en-US" sz="1400" b="1" dirty="0">
                <a:latin typeface="Arial Narrow" panose="020B0606020202030204" pitchFamily="34" charset="0"/>
              </a:rPr>
              <a:t>Timely Delivery</a:t>
            </a:r>
          </a:p>
          <a:p>
            <a:pPr defTabSz="914400">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31699" y="2852936"/>
            <a:ext cx="3956049" cy="1728192"/>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600" b="1" u="sng" dirty="0">
                <a:solidFill>
                  <a:srgbClr val="EEECE1">
                    <a:lumMod val="50000"/>
                  </a:srgbClr>
                </a:solidFill>
                <a:latin typeface="Arial Narrow" panose="020B0606020202030204" pitchFamily="34" charset="0"/>
              </a:rPr>
              <a:t>Potential Benefits &amp; Measurement:</a:t>
            </a:r>
          </a:p>
          <a:p>
            <a:pPr marL="128588" indent="-128588" defTabSz="685800">
              <a:buFont typeface="Wingdings" pitchFamily="2" charset="2"/>
              <a:buChar char="§"/>
              <a:defRPr/>
            </a:pPr>
            <a:r>
              <a:rPr lang="en-US" sz="1400" b="1" dirty="0">
                <a:latin typeface="Arial Narrow" panose="020B0606020202030204" pitchFamily="34" charset="0"/>
              </a:rPr>
              <a:t>Ensure Effective Process Control</a:t>
            </a:r>
          </a:p>
          <a:p>
            <a:pPr marL="128588" indent="-128588" defTabSz="685800">
              <a:buFont typeface="Wingdings" pitchFamily="2" charset="2"/>
              <a:buChar char="§"/>
              <a:defRPr/>
            </a:pPr>
            <a:r>
              <a:rPr lang="en-US" sz="1400" b="1" dirty="0">
                <a:latin typeface="Arial Narrow" panose="020B0606020202030204" pitchFamily="34" charset="0"/>
              </a:rPr>
              <a:t>Safeguard Process integrity</a:t>
            </a:r>
          </a:p>
          <a:p>
            <a:pPr marL="128588" indent="-128588" defTabSz="685800">
              <a:buFont typeface="Wingdings" pitchFamily="2" charset="2"/>
              <a:buChar char="§"/>
              <a:defRPr/>
            </a:pPr>
            <a:r>
              <a:rPr lang="en-US" sz="1400" b="1" dirty="0">
                <a:latin typeface="Arial Narrow" panose="020B0606020202030204" pitchFamily="34" charset="0"/>
              </a:rPr>
              <a:t>Reduce GHG emissions from the facility</a:t>
            </a:r>
          </a:p>
          <a:p>
            <a:pPr marL="128588" indent="-128588" defTabSz="685800">
              <a:buFont typeface="Wingdings" pitchFamily="2" charset="2"/>
              <a:buChar char="§"/>
              <a:defRPr/>
            </a:pPr>
            <a:r>
              <a:rPr lang="en-US" sz="1400" b="1" dirty="0">
                <a:latin typeface="Arial Narrow" panose="020B0606020202030204" pitchFamily="34" charset="0"/>
              </a:rPr>
              <a:t>Ensure Operations within Operating Envelope.</a:t>
            </a:r>
          </a:p>
          <a:p>
            <a:pPr marL="128588" indent="-128588" defTabSz="685800">
              <a:buFont typeface="Wingdings" pitchFamily="2" charset="2"/>
              <a:buChar char="§"/>
              <a:defRPr/>
            </a:pPr>
            <a:endParaRPr lang="en-US" sz="1200" b="1" u="sng" dirty="0">
              <a:solidFill>
                <a:srgbClr val="EEECE1">
                  <a:lumMod val="50000"/>
                </a:srgbClr>
              </a:solidFill>
              <a:latin typeface="Futura Medium" panose="00000400000000000000" pitchFamily="2" charset="0"/>
            </a:endParaRPr>
          </a:p>
        </p:txBody>
      </p:sp>
    </p:spTree>
    <p:extLst>
      <p:ext uri="{BB962C8B-B14F-4D97-AF65-F5344CB8AC3E}">
        <p14:creationId xmlns:p14="http://schemas.microsoft.com/office/powerpoint/2010/main" val="3405708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305</Words>
  <Application>Microsoft Office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Calibri Light</vt:lpstr>
      <vt:lpstr>Futura Medium</vt:lpstr>
      <vt:lpstr>Wingdings</vt:lpstr>
      <vt:lpstr>Office Theme</vt:lpstr>
      <vt:lpstr> AHIA FS IG TO IA UPGRADE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Nna-Okpabi, John N SPDC-UPO/G/ULR</dc:creator>
  <cp:lastModifiedBy>Dahunsi, Olatunbosun A SPDC-UPO/G/PLK</cp:lastModifiedBy>
  <cp:revision>13</cp:revision>
  <dcterms:created xsi:type="dcterms:W3CDTF">2018-07-18T06:00:45Z</dcterms:created>
  <dcterms:modified xsi:type="dcterms:W3CDTF">2018-08-13T16:07:39Z</dcterms:modified>
</cp:coreProperties>
</file>