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6"/>
  </p:sldMasterIdLst>
  <p:notesMasterIdLst>
    <p:notesMasterId r:id="rId9"/>
  </p:notesMasterIdLst>
  <p:handoutMasterIdLst>
    <p:handoutMasterId r:id="rId10"/>
  </p:handoutMasterIdLst>
  <p:sldIdLst>
    <p:sldId id="467" r:id="rId7"/>
    <p:sldId id="469" r:id="rId8"/>
  </p:sldIdLst>
  <p:sldSz cx="12192000" cy="6858000"/>
  <p:notesSz cx="6797675" cy="9874250"/>
  <p:embeddedFontLst>
    <p:embeddedFont>
      <p:font typeface="Futura Medium" panose="00000400000000000000" pitchFamily="2" charset="0"/>
      <p:regular r:id="rId11"/>
      <p:bold r:id="rId12"/>
      <p:italic r:id="rId13"/>
      <p:boldItalic r:id="rId14"/>
    </p:embeddedFont>
    <p:embeddedFont>
      <p:font typeface="Calibri" panose="020F0502020204030204" pitchFamily="34" charset="0"/>
      <p:regular r:id="rId15"/>
      <p:bold r:id="rId16"/>
      <p:italic r:id="rId17"/>
      <p:boldItalic r:id="rId18"/>
    </p:embeddedFont>
  </p:embeddedFontLst>
  <p:custDataLst>
    <p:tags r:id="rId19"/>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10">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E9"/>
    <a:srgbClr val="339B6E"/>
    <a:srgbClr val="FFFFFF"/>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1551" autoAdjust="0"/>
  </p:normalViewPr>
  <p:slideViewPr>
    <p:cSldViewPr showGuides="1">
      <p:cViewPr varScale="1">
        <p:scale>
          <a:sx n="64" d="100"/>
          <a:sy n="64" d="100"/>
        </p:scale>
        <p:origin x="68" y="8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127"/>
        <p:guide pos="2141"/>
        <p:guide orient="horz" pos="3110"/>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font" Target="fonts/font1.fntdata"/><Relationship Id="rId5" Type="http://schemas.openxmlformats.org/officeDocument/2006/relationships/customXml" Target="../customXml/item5.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handoutMaster" Target="handoutMasters/handoutMaster1.xml"/><Relationship Id="rId19"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06/02/2019</a:t>
            </a:fld>
            <a:endParaRPr lang="en-GB" dirty="0">
              <a:latin typeface="Futura Medium" pitchFamily="2" charset="0"/>
            </a:endParaRPr>
          </a:p>
        </p:txBody>
      </p:sp>
      <p:sp>
        <p:nvSpPr>
          <p:cNvPr id="4" name="Footer Placeholder 3"/>
          <p:cNvSpPr>
            <a:spLocks noGrp="1"/>
          </p:cNvSpPr>
          <p:nvPr>
            <p:ph type="ftr" sz="quarter" idx="2"/>
          </p:nvPr>
        </p:nvSpPr>
        <p:spPr>
          <a:xfrm>
            <a:off x="1" y="9378823"/>
            <a:ext cx="2945659" cy="493713"/>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378823"/>
            <a:ext cx="2945659" cy="493713"/>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06/02/2019</a:t>
            </a:fld>
            <a:endParaRPr lang="en-GB" dirty="0"/>
          </a:p>
        </p:txBody>
      </p:sp>
      <p:sp>
        <p:nvSpPr>
          <p:cNvPr id="4" name="Slide Image Placeholder 3"/>
          <p:cNvSpPr>
            <a:spLocks noGrp="1" noRot="1" noChangeAspect="1"/>
          </p:cNvSpPr>
          <p:nvPr>
            <p:ph type="sldImg" idx="2"/>
          </p:nvPr>
        </p:nvSpPr>
        <p:spPr>
          <a:xfrm>
            <a:off x="107950" y="741363"/>
            <a:ext cx="6581775" cy="37020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378823"/>
            <a:ext cx="2945659" cy="493713"/>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378823"/>
            <a:ext cx="2945659" cy="493713"/>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283707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2/6/2019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2/6/2019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2/6/2019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2/6/2019</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81" y="662262"/>
            <a:ext cx="11537072" cy="307975"/>
          </a:xfrm>
        </p:spPr>
        <p:txBody>
          <a:bodyPr>
            <a:normAutofit fontScale="90000"/>
          </a:bodyPr>
          <a:lstStyle/>
          <a:p>
            <a:pPr>
              <a:defRPr/>
            </a:pPr>
            <a:r>
              <a:rPr lang="en-US" sz="2000" b="1" dirty="0">
                <a:latin typeface="Futura Medium" panose="00000400000000000000" pitchFamily="2" charset="0"/>
              </a:rPr>
              <a:t>REVAMPING AHIA FLOW STATION PERIMETER LIGHTING SYSTEM(DIY)</a:t>
            </a:r>
          </a:p>
        </p:txBody>
      </p:sp>
      <p:sp>
        <p:nvSpPr>
          <p:cNvPr id="7" name="Text Placeholder 2"/>
          <p:cNvSpPr txBox="1">
            <a:spLocks/>
          </p:cNvSpPr>
          <p:nvPr/>
        </p:nvSpPr>
        <p:spPr>
          <a:xfrm>
            <a:off x="129119" y="1110263"/>
            <a:ext cx="11893551" cy="1949607"/>
          </a:xfrm>
          <a:prstGeom prst="rect">
            <a:avLst/>
          </a:prstGeom>
          <a:no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Business Case/objectives</a:t>
            </a:r>
            <a:r>
              <a:rPr lang="en-GB" sz="1200" b="1" dirty="0">
                <a:solidFill>
                  <a:srgbClr val="EEECE1">
                    <a:lumMod val="50000"/>
                  </a:srgbClr>
                </a:solidFill>
                <a:latin typeface="Futura Medium" pitchFamily="2" charset="0"/>
                <a:cs typeface="Arial" charset="0"/>
              </a:rPr>
              <a:t>:</a:t>
            </a:r>
          </a:p>
          <a:p>
            <a:pPr algn="just" defTabSz="914400">
              <a:spcAft>
                <a:spcPts val="500"/>
              </a:spcAft>
              <a:defRPr/>
            </a:pPr>
            <a:r>
              <a:rPr lang="en-US" sz="1600" dirty="0"/>
              <a:t>Illumination of </a:t>
            </a:r>
            <a:r>
              <a:rPr lang="en-US" sz="1600" dirty="0" err="1"/>
              <a:t>Ahia</a:t>
            </a:r>
            <a:r>
              <a:rPr lang="en-US" sz="1600" dirty="0"/>
              <a:t> f/s is very poor due to the number of burnt light bulbs and defective lighting fittings in the facility. The poor illumination has made movement by facility wardens on night duty difficult. To get this poor illumination fault fixed, the Maintenance Execution Contractor submitted a quote of $20,134.50 =₦ 6,168,204.075 </a:t>
            </a:r>
          </a:p>
          <a:p>
            <a:pPr algn="just" defTabSz="914400">
              <a:spcAft>
                <a:spcPts val="500"/>
              </a:spcAft>
              <a:defRPr/>
            </a:pPr>
            <a:r>
              <a:rPr lang="en-US" sz="1600" dirty="0"/>
              <a:t>Total cost of repairs as assessed by Asset team, using P-card to order material is $2,573.53= ₦788,400.00</a:t>
            </a:r>
          </a:p>
          <a:p>
            <a:pPr algn="just" defTabSz="914400">
              <a:spcAft>
                <a:spcPts val="500"/>
              </a:spcAft>
              <a:defRPr/>
            </a:pPr>
            <a:r>
              <a:rPr lang="en-US" sz="1600" dirty="0"/>
              <a:t>Considering the </a:t>
            </a:r>
            <a:r>
              <a:rPr lang="en-US" sz="1600" dirty="0" err="1"/>
              <a:t>hugh</a:t>
            </a:r>
            <a:r>
              <a:rPr lang="en-US" sz="1600" dirty="0"/>
              <a:t> difference in costs submitted, this project seeks to revamping </a:t>
            </a:r>
            <a:r>
              <a:rPr lang="en-US" sz="1600" dirty="0" err="1"/>
              <a:t>Ahia</a:t>
            </a:r>
            <a:r>
              <a:rPr lang="en-US" sz="1600" dirty="0"/>
              <a:t> Flow station Perimeter lighting system as a DIY. </a:t>
            </a:r>
          </a:p>
          <a:p>
            <a:pPr algn="just" defTabSz="914400">
              <a:spcAft>
                <a:spcPts val="500"/>
              </a:spcAft>
              <a:defRPr/>
            </a:pPr>
            <a:endParaRPr lang="en-US" sz="1200" dirty="0">
              <a:latin typeface="Futura Medium" pitchFamily="2" charset="0"/>
              <a:cs typeface="Arial" charset="0"/>
            </a:endParaRPr>
          </a:p>
          <a:p>
            <a:pPr algn="just" defTabSz="914400">
              <a:spcAft>
                <a:spcPts val="500"/>
              </a:spcAft>
              <a:defRPr/>
            </a:pPr>
            <a:r>
              <a:rPr lang="en-GB" sz="1200" b="1" dirty="0">
                <a:solidFill>
                  <a:srgbClr val="EEECE1">
                    <a:lumMod val="50000"/>
                  </a:srgbClr>
                </a:solidFill>
                <a:latin typeface="Futura Medium" pitchFamily="2" charset="0"/>
                <a:cs typeface="Arial" charset="0"/>
              </a:rPr>
              <a:t>           </a:t>
            </a:r>
            <a:endParaRPr lang="en-US" sz="1100" b="1" dirty="0">
              <a:solidFill>
                <a:srgbClr val="EEECE1">
                  <a:lumMod val="50000"/>
                </a:srgbClr>
              </a:solidFill>
              <a:latin typeface="Futura Medium" panose="00000400000000000000" pitchFamily="2" charset="0"/>
            </a:endParaRPr>
          </a:p>
        </p:txBody>
      </p:sp>
      <p:sp>
        <p:nvSpPr>
          <p:cNvPr id="13" name="Text Placeholder 2"/>
          <p:cNvSpPr txBox="1">
            <a:spLocks/>
          </p:cNvSpPr>
          <p:nvPr/>
        </p:nvSpPr>
        <p:spPr>
          <a:xfrm>
            <a:off x="4085167" y="3211300"/>
            <a:ext cx="4941310" cy="3962116"/>
          </a:xfrm>
          <a:prstGeom prst="rect">
            <a:avLst/>
          </a:prstGeom>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Project Scope/Actions : </a:t>
            </a:r>
          </a:p>
          <a:p>
            <a:pPr marL="171450" indent="-171450" defTabSz="914400">
              <a:buFont typeface="Wingdings" pitchFamily="2" charset="2"/>
              <a:buChar char="§"/>
              <a:defRPr/>
            </a:pPr>
            <a:r>
              <a:rPr lang="en-US" sz="1400" dirty="0">
                <a:latin typeface="Futura Medium" panose="00000400000000000000" pitchFamily="2" charset="0"/>
              </a:rPr>
              <a:t> Scoping and Execution cost estimation by the Corporate maintenance team/ Contractors </a:t>
            </a:r>
          </a:p>
          <a:p>
            <a:pPr marL="171450" indent="-171450" defTabSz="914400">
              <a:buFont typeface="Wingdings" pitchFamily="2" charset="2"/>
              <a:buChar char="§"/>
              <a:defRPr/>
            </a:pPr>
            <a:endParaRPr lang="en-US" sz="1400" dirty="0">
              <a:latin typeface="Futura Medium" panose="00000400000000000000" pitchFamily="2" charset="0"/>
            </a:endParaRPr>
          </a:p>
          <a:p>
            <a:pPr marL="171450" indent="-171450" defTabSz="914400">
              <a:buFont typeface="Wingdings" pitchFamily="2" charset="2"/>
              <a:buChar char="§"/>
              <a:defRPr/>
            </a:pPr>
            <a:r>
              <a:rPr lang="en-US" sz="1400" dirty="0">
                <a:latin typeface="Futura Medium" panose="00000400000000000000" pitchFamily="2" charset="0"/>
              </a:rPr>
              <a:t> Scoping and Execution cost estimation by the Asset team</a:t>
            </a:r>
          </a:p>
          <a:p>
            <a:pPr defTabSz="914400">
              <a:defRPr/>
            </a:pPr>
            <a:endParaRPr lang="en-US" sz="1400" dirty="0">
              <a:latin typeface="Futura Medium" panose="00000400000000000000" pitchFamily="2" charset="0"/>
            </a:endParaRPr>
          </a:p>
          <a:p>
            <a:pPr marL="171450" indent="-171450" defTabSz="914400">
              <a:buFont typeface="Wingdings" pitchFamily="2" charset="2"/>
              <a:buChar char="§"/>
              <a:defRPr/>
            </a:pPr>
            <a:r>
              <a:rPr lang="en-US" sz="1400" dirty="0">
                <a:latin typeface="Futura Medium" panose="00000400000000000000" pitchFamily="2" charset="0"/>
              </a:rPr>
              <a:t> Costs Review/overview and decision making </a:t>
            </a:r>
          </a:p>
          <a:p>
            <a:pPr marL="171450" indent="-171450" defTabSz="914400">
              <a:buFont typeface="Wingdings" pitchFamily="2" charset="2"/>
              <a:buChar char="§"/>
              <a:defRPr/>
            </a:pPr>
            <a:endParaRPr lang="en-US" sz="1400" dirty="0">
              <a:latin typeface="Futura Medium" panose="00000400000000000000" pitchFamily="2" charset="0"/>
            </a:endParaRPr>
          </a:p>
          <a:p>
            <a:pPr marL="171450" indent="-171450" defTabSz="914400">
              <a:buFont typeface="Wingdings" pitchFamily="2" charset="2"/>
              <a:buChar char="§"/>
              <a:defRPr/>
            </a:pPr>
            <a:r>
              <a:rPr lang="en-US" sz="1400" dirty="0">
                <a:latin typeface="Futura Medium" panose="00000400000000000000" pitchFamily="2" charset="0"/>
              </a:rPr>
              <a:t> Development of work execution timeline/schedule</a:t>
            </a:r>
          </a:p>
          <a:p>
            <a:pPr marL="171450" indent="-171450" defTabSz="914400">
              <a:buFont typeface="Wingdings" pitchFamily="2" charset="2"/>
              <a:buChar char="§"/>
              <a:defRPr/>
            </a:pPr>
            <a:endParaRPr lang="en-US" sz="1400" dirty="0">
              <a:latin typeface="Futura Medium" panose="00000400000000000000" pitchFamily="2" charset="0"/>
            </a:endParaRPr>
          </a:p>
          <a:p>
            <a:pPr marL="171450" indent="-171450" defTabSz="914400">
              <a:buFont typeface="Wingdings" pitchFamily="2" charset="2"/>
              <a:buChar char="§"/>
              <a:defRPr/>
            </a:pPr>
            <a:r>
              <a:rPr lang="en-US" sz="1400" dirty="0">
                <a:latin typeface="Futura Medium" panose="00000400000000000000" pitchFamily="2" charset="0"/>
              </a:rPr>
              <a:t> Sourcing/Procurement of required materials for the project execution</a:t>
            </a:r>
          </a:p>
          <a:p>
            <a:pPr defTabSz="914400">
              <a:defRPr/>
            </a:pPr>
            <a:endParaRPr lang="en-US" sz="1400" dirty="0">
              <a:latin typeface="Futura Medium" panose="00000400000000000000" pitchFamily="2" charset="0"/>
            </a:endParaRPr>
          </a:p>
          <a:p>
            <a:pPr marL="171450" indent="-171450" defTabSz="914400">
              <a:buFont typeface="Wingdings" pitchFamily="2" charset="2"/>
              <a:buChar char="§"/>
              <a:defRPr/>
            </a:pPr>
            <a:r>
              <a:rPr lang="en-US" sz="1400" dirty="0">
                <a:latin typeface="Futura Medium" panose="00000400000000000000" pitchFamily="2" charset="0"/>
              </a:rPr>
              <a:t> Project/work execution and commissioning</a:t>
            </a:r>
          </a:p>
          <a:p>
            <a:pPr marL="171450" indent="-171450" defTabSz="914400">
              <a:buFont typeface="Wingdings" pitchFamily="2" charset="2"/>
              <a:buChar char="§"/>
              <a:defRPr/>
            </a:pPr>
            <a:endParaRPr lang="en-US" sz="1400" dirty="0">
              <a:latin typeface="Futura Medium" panose="00000400000000000000" pitchFamily="2" charset="0"/>
            </a:endParaRPr>
          </a:p>
          <a:p>
            <a:pPr marL="171450" indent="-171450" defTabSz="914400">
              <a:buFont typeface="Wingdings" pitchFamily="2" charset="2"/>
              <a:buChar char="§"/>
              <a:defRPr/>
            </a:pPr>
            <a:r>
              <a:rPr lang="en-US" sz="1400" dirty="0">
                <a:latin typeface="Futura Medium" panose="00000400000000000000" pitchFamily="2" charset="0"/>
              </a:rPr>
              <a:t> Demobilization</a:t>
            </a:r>
          </a:p>
          <a:p>
            <a:pPr defTabSz="914400">
              <a:defRPr/>
            </a:pPr>
            <a:endParaRPr lang="en-US" sz="1400" dirty="0">
              <a:solidFill>
                <a:srgbClr val="EEECE1">
                  <a:lumMod val="50000"/>
                </a:srgbClr>
              </a:solidFill>
              <a:latin typeface="Futura Medium" panose="00000400000000000000" pitchFamily="2" charset="0"/>
            </a:endParaRPr>
          </a:p>
        </p:txBody>
      </p:sp>
      <p:sp>
        <p:nvSpPr>
          <p:cNvPr id="22" name="Text Placeholder 2"/>
          <p:cNvSpPr txBox="1">
            <a:spLocks/>
          </p:cNvSpPr>
          <p:nvPr/>
        </p:nvSpPr>
        <p:spPr>
          <a:xfrm>
            <a:off x="9164741" y="5157191"/>
            <a:ext cx="2906183" cy="2016225"/>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100" dirty="0">
                <a:solidFill>
                  <a:srgbClr val="FF0000"/>
                </a:solidFill>
                <a:latin typeface="Futura Medium" panose="00000400000000000000" pitchFamily="2" charset="0"/>
              </a:rPr>
              <a:t>Project Sponsor</a:t>
            </a:r>
            <a:r>
              <a:rPr lang="en-US" altLang="en-US" sz="1100" dirty="0">
                <a:solidFill>
                  <a:srgbClr val="EEECE1">
                    <a:lumMod val="50000"/>
                  </a:srgbClr>
                </a:solidFill>
                <a:latin typeface="Futura Medium" panose="00000400000000000000" pitchFamily="2" charset="0"/>
              </a:rPr>
              <a:t>: </a:t>
            </a:r>
            <a:r>
              <a:rPr lang="en-US" altLang="en-US" sz="1100" dirty="0">
                <a:latin typeface="Futura Medium" panose="00000400000000000000" pitchFamily="2" charset="0"/>
              </a:rPr>
              <a:t>Wilcox Emmanuel 	/Aniemeke Samuel</a:t>
            </a:r>
          </a:p>
          <a:p>
            <a:pPr marL="0" lvl="1" defTabSz="914400">
              <a:spcBef>
                <a:spcPts val="300"/>
              </a:spcBef>
              <a:spcAft>
                <a:spcPct val="0"/>
              </a:spcAft>
            </a:pPr>
            <a:r>
              <a:rPr lang="en-US" altLang="en-US" sz="1100" dirty="0">
                <a:solidFill>
                  <a:srgbClr val="FF0000"/>
                </a:solidFill>
                <a:latin typeface="Futura Medium" panose="00000400000000000000" pitchFamily="2" charset="0"/>
              </a:rPr>
              <a:t>Implementation Lead: </a:t>
            </a:r>
            <a:r>
              <a:rPr lang="en-US" altLang="en-US" sz="1100" dirty="0">
                <a:latin typeface="Futura Medium" panose="00000400000000000000" pitchFamily="2" charset="0"/>
              </a:rPr>
              <a:t>Opara Darlington</a:t>
            </a:r>
          </a:p>
          <a:p>
            <a:pPr marL="0" lvl="1" defTabSz="914400">
              <a:spcBef>
                <a:spcPts val="300"/>
              </a:spcBef>
              <a:spcAft>
                <a:spcPct val="0"/>
              </a:spcAft>
            </a:pPr>
            <a:r>
              <a:rPr lang="en-US" altLang="en-US" sz="1100" dirty="0">
                <a:solidFill>
                  <a:srgbClr val="FF0000"/>
                </a:solidFill>
                <a:latin typeface="Futura Medium" panose="00000400000000000000" pitchFamily="2" charset="0"/>
              </a:rPr>
              <a:t>Project Team</a:t>
            </a:r>
            <a:r>
              <a:rPr lang="en-US" altLang="en-US" sz="1100" dirty="0">
                <a:solidFill>
                  <a:srgbClr val="EEECE1">
                    <a:lumMod val="50000"/>
                  </a:srgbClr>
                </a:solidFill>
                <a:latin typeface="Futura Medium" panose="00000400000000000000" pitchFamily="2" charset="0"/>
              </a:rPr>
              <a:t>: </a:t>
            </a:r>
            <a:r>
              <a:rPr lang="en-US" altLang="en-US" sz="1100" dirty="0">
                <a:latin typeface="Futura Medium" panose="00000400000000000000" pitchFamily="2" charset="0"/>
              </a:rPr>
              <a:t>Ogbonnaya</a:t>
            </a:r>
            <a:r>
              <a:rPr lang="en-US" altLang="en-US" sz="1100" dirty="0">
                <a:solidFill>
                  <a:srgbClr val="EEECE1">
                    <a:lumMod val="50000"/>
                  </a:srgbClr>
                </a:solidFill>
                <a:latin typeface="Futura Medium" panose="00000400000000000000" pitchFamily="2" charset="0"/>
              </a:rPr>
              <a:t> </a:t>
            </a:r>
            <a:r>
              <a:rPr lang="en-US" altLang="en-US" sz="1100" dirty="0">
                <a:latin typeface="Futura Medium" panose="00000400000000000000" pitchFamily="2" charset="0"/>
              </a:rPr>
              <a:t>Ariwodo</a:t>
            </a:r>
            <a:endParaRPr lang="en-GB" sz="1100" b="1" dirty="0">
              <a:solidFill>
                <a:srgbClr val="EEECE1">
                  <a:lumMod val="50000"/>
                </a:srgbClr>
              </a:solidFill>
              <a:latin typeface="Futura Medium" panose="00000400000000000000" pitchFamily="2" charset="0"/>
            </a:endParaRPr>
          </a:p>
          <a:p>
            <a:pPr defTabSz="914400">
              <a:defRPr/>
            </a:pPr>
            <a:r>
              <a:rPr lang="en-US" sz="1100" dirty="0">
                <a:latin typeface="Futura Medium" panose="00000400000000000000" pitchFamily="2" charset="0"/>
              </a:rPr>
              <a:t>Adedokun Rasaq; Hart Alaidanengia; Obi Fortune; Franklin </a:t>
            </a:r>
            <a:r>
              <a:rPr lang="en-US" sz="1100" dirty="0" err="1">
                <a:latin typeface="Futura Medium" panose="00000400000000000000" pitchFamily="2" charset="0"/>
              </a:rPr>
              <a:t>Okoronkwo</a:t>
            </a:r>
            <a:r>
              <a:rPr lang="en-US" sz="1100" dirty="0">
                <a:latin typeface="Futura Medium" panose="00000400000000000000" pitchFamily="2" charset="0"/>
              </a:rPr>
              <a:t>; Sampson James</a:t>
            </a: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0" name="Text Placeholder 2"/>
          <p:cNvSpPr txBox="1">
            <a:spLocks/>
          </p:cNvSpPr>
          <p:nvPr/>
        </p:nvSpPr>
        <p:spPr>
          <a:xfrm>
            <a:off x="121076" y="4948792"/>
            <a:ext cx="3956049" cy="224351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High-level Timeline:</a:t>
            </a:r>
            <a:endParaRPr lang="en-GB" sz="12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r>
              <a:rPr lang="en-GB" sz="1400" dirty="0">
                <a:solidFill>
                  <a:srgbClr val="EEECE1">
                    <a:lumMod val="50000"/>
                  </a:srgbClr>
                </a:solidFill>
                <a:latin typeface="Futura Medium" panose="00000400000000000000" pitchFamily="2" charset="0"/>
              </a:rPr>
              <a:t>L0-L1:  </a:t>
            </a:r>
            <a:r>
              <a:rPr lang="en-GB" sz="1200" dirty="0">
                <a:solidFill>
                  <a:srgbClr val="EEECE1">
                    <a:lumMod val="50000"/>
                  </a:srgbClr>
                </a:solidFill>
                <a:latin typeface="Futura Medium" panose="00000400000000000000" pitchFamily="2" charset="0"/>
              </a:rPr>
              <a:t>(See definition of L1 – L5 in the next slide)</a:t>
            </a:r>
            <a:endParaRPr lang="en-GB" sz="14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L2:</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L3: </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L4: June,2019</a:t>
            </a:r>
          </a:p>
          <a:p>
            <a:pPr marL="171450" indent="-171450" defTabSz="914400">
              <a:spcBef>
                <a:spcPts val="300"/>
              </a:spcBef>
              <a:buFont typeface="Wingdings" pitchFamily="2" charset="2"/>
              <a:buChar char="§"/>
              <a:defRPr/>
            </a:pPr>
            <a:r>
              <a:rPr lang="en-US" sz="1400" dirty="0">
                <a:solidFill>
                  <a:srgbClr val="EEECE1">
                    <a:lumMod val="50000"/>
                  </a:srgbClr>
                </a:solidFill>
                <a:latin typeface="Futura Medium" panose="00000400000000000000" pitchFamily="2" charset="0"/>
              </a:rPr>
              <a:t>L5:August,2019</a:t>
            </a:r>
          </a:p>
          <a:p>
            <a:pPr marL="171450" indent="-171450" defTabSz="914400">
              <a:spcBef>
                <a:spcPts val="300"/>
              </a:spcBef>
              <a:buFont typeface="Wingdings" pitchFamily="2" charset="2"/>
              <a:buChar char="§"/>
              <a:defRPr/>
            </a:pPr>
            <a:r>
              <a:rPr lang="en-US" sz="1400" dirty="0">
                <a:solidFill>
                  <a:srgbClr val="EEECE1">
                    <a:lumMod val="50000"/>
                  </a:srgbClr>
                </a:solidFill>
                <a:latin typeface="Futura Medium" panose="00000400000000000000" pitchFamily="2" charset="0"/>
              </a:rPr>
              <a:t>Initiative End</a:t>
            </a:r>
            <a:endParaRPr lang="en-GB" sz="1400" dirty="0">
              <a:solidFill>
                <a:srgbClr val="EEECE1">
                  <a:lumMod val="50000"/>
                </a:srgbClr>
              </a:solidFill>
              <a:latin typeface="Futura Medium" panose="00000400000000000000" pitchFamily="2" charset="0"/>
            </a:endParaRPr>
          </a:p>
          <a:p>
            <a:pPr algn="just" defTabSz="914400">
              <a:spcBef>
                <a:spcPts val="200"/>
              </a:spcBef>
              <a:spcAft>
                <a:spcPts val="200"/>
              </a:spcAft>
              <a:buClr>
                <a:srgbClr val="9BBB59">
                  <a:lumMod val="50000"/>
                </a:srgbClr>
              </a:buClr>
              <a:buSzPct val="125000"/>
              <a:defRPr/>
            </a:pPr>
            <a:endParaRPr lang="en-US" sz="1800" dirty="0">
              <a:solidFill>
                <a:srgbClr val="EEECE1">
                  <a:lumMod val="50000"/>
                </a:srgbClr>
              </a:solidFill>
              <a:latin typeface="Futura Medium" panose="00000400000000000000" pitchFamily="2" charset="0"/>
            </a:endParaRPr>
          </a:p>
        </p:txBody>
      </p:sp>
      <p:sp>
        <p:nvSpPr>
          <p:cNvPr id="11" name="Text Placeholder 2"/>
          <p:cNvSpPr txBox="1">
            <a:spLocks/>
          </p:cNvSpPr>
          <p:nvPr/>
        </p:nvSpPr>
        <p:spPr>
          <a:xfrm>
            <a:off x="9116487" y="3222704"/>
            <a:ext cx="2906183" cy="182913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Critical Success Factors:</a:t>
            </a:r>
            <a:endParaRPr lang="en-GB" sz="12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r>
              <a:rPr lang="en-GB" sz="1200" dirty="0">
                <a:latin typeface="Futura Medium" panose="00000400000000000000" pitchFamily="2" charset="0"/>
              </a:rPr>
              <a:t>Availability of Technical Know-how </a:t>
            </a:r>
          </a:p>
          <a:p>
            <a:pPr marL="171450" indent="-171450" defTabSz="914400">
              <a:spcBef>
                <a:spcPts val="300"/>
              </a:spcBef>
              <a:buFont typeface="Wingdings" pitchFamily="2" charset="2"/>
              <a:buChar char="§"/>
              <a:defRPr/>
            </a:pPr>
            <a:r>
              <a:rPr lang="en-GB" sz="1200" dirty="0">
                <a:latin typeface="Futura Medium" panose="00000400000000000000" pitchFamily="2" charset="0"/>
              </a:rPr>
              <a:t>Availability of funds</a:t>
            </a:r>
          </a:p>
          <a:p>
            <a:pPr marL="171450" indent="-171450" defTabSz="914400">
              <a:spcBef>
                <a:spcPts val="300"/>
              </a:spcBef>
              <a:buFont typeface="Wingdings" pitchFamily="2" charset="2"/>
              <a:buChar char="§"/>
              <a:defRPr/>
            </a:pPr>
            <a:r>
              <a:rPr lang="en-GB" sz="1200" dirty="0">
                <a:latin typeface="Futura Medium" panose="00000400000000000000" pitchFamily="2" charset="0"/>
              </a:rPr>
              <a:t>Locally sourced materials</a:t>
            </a:r>
          </a:p>
          <a:p>
            <a:pPr marL="171450" indent="-171450" defTabSz="914400">
              <a:spcBef>
                <a:spcPts val="300"/>
              </a:spcBef>
              <a:buFont typeface="Wingdings" pitchFamily="2" charset="2"/>
              <a:buChar char="§"/>
              <a:defRPr/>
            </a:pPr>
            <a:r>
              <a:rPr lang="en-GB" sz="1200" dirty="0">
                <a:latin typeface="Futura Medium" panose="00000400000000000000" pitchFamily="2" charset="0"/>
              </a:rPr>
              <a:t>Management Commitment and support</a:t>
            </a:r>
          </a:p>
          <a:p>
            <a:pPr marL="171450" indent="-171450" defTabSz="914400">
              <a:buFont typeface="Wingdings" pitchFamily="2" charset="2"/>
              <a:buChar char="§"/>
              <a:defRPr/>
            </a:pPr>
            <a:endParaRPr lang="en-GB" sz="1200" dirty="0">
              <a:solidFill>
                <a:srgbClr val="EEECE1">
                  <a:lumMod val="50000"/>
                </a:srgbClr>
              </a:solidFill>
              <a:latin typeface="Futura Medium" panose="00000400000000000000" pitchFamily="2" charset="0"/>
            </a:endParaRPr>
          </a:p>
          <a:p>
            <a:pPr marL="171450" indent="-171450" defTabSz="914400">
              <a:defRPr/>
            </a:pPr>
            <a:endParaRPr lang="en-GB" sz="1800" dirty="0">
              <a:solidFill>
                <a:srgbClr val="EEECE1">
                  <a:lumMod val="50000"/>
                </a:srgbClr>
              </a:solidFill>
              <a:latin typeface="Futura Medium" panose="00000400000000000000" pitchFamily="2" charset="0"/>
            </a:endParaRPr>
          </a:p>
        </p:txBody>
      </p:sp>
      <p:sp>
        <p:nvSpPr>
          <p:cNvPr id="12" name="Text Placeholder 2"/>
          <p:cNvSpPr txBox="1">
            <a:spLocks/>
          </p:cNvSpPr>
          <p:nvPr/>
        </p:nvSpPr>
        <p:spPr>
          <a:xfrm>
            <a:off x="129118" y="3304635"/>
            <a:ext cx="3956049" cy="155082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latin typeface="Futura Medium" panose="00000400000000000000" pitchFamily="2" charset="0"/>
              </a:rPr>
              <a:t>Potential Benefits &amp; Measurement:</a:t>
            </a:r>
          </a:p>
          <a:p>
            <a:pPr marL="171450" indent="-171450" defTabSz="914400">
              <a:buFont typeface="Wingdings" pitchFamily="2" charset="2"/>
              <a:buChar char="§"/>
              <a:defRPr/>
            </a:pPr>
            <a:r>
              <a:rPr lang="en-GB" sz="1200" dirty="0">
                <a:latin typeface="Futura Medium" panose="00000400000000000000" pitchFamily="2" charset="0"/>
              </a:rPr>
              <a:t>Improve Illumination level of the station</a:t>
            </a:r>
          </a:p>
          <a:p>
            <a:pPr marL="171450" indent="-171450" defTabSz="914400">
              <a:buFont typeface="Wingdings" pitchFamily="2" charset="2"/>
              <a:buChar char="§"/>
              <a:defRPr/>
            </a:pPr>
            <a:r>
              <a:rPr lang="en-US" sz="1200" dirty="0">
                <a:latin typeface="Futura Medium" panose="00000400000000000000" pitchFamily="2" charset="0"/>
              </a:rPr>
              <a:t>Reduce potential  for security exposures</a:t>
            </a:r>
          </a:p>
          <a:p>
            <a:pPr marL="171450" indent="-171450" defTabSz="914400">
              <a:buFont typeface="Wingdings" pitchFamily="2" charset="2"/>
              <a:buChar char="§"/>
              <a:defRPr/>
            </a:pPr>
            <a:r>
              <a:rPr lang="en-US" sz="1200" dirty="0">
                <a:latin typeface="Futura Medium" panose="00000400000000000000" pitchFamily="2" charset="0"/>
              </a:rPr>
              <a:t>Create safe and comfortable working environments                       </a:t>
            </a:r>
            <a:endParaRPr lang="en-GB" sz="1200" dirty="0">
              <a:latin typeface="Futura Medium" panose="00000400000000000000" pitchFamily="2" charset="0"/>
            </a:endParaRPr>
          </a:p>
          <a:p>
            <a:pPr marL="171450" indent="-171450" defTabSz="914400">
              <a:buFont typeface="Wingdings" pitchFamily="2" charset="2"/>
              <a:buChar char="§"/>
              <a:defRPr/>
            </a:pPr>
            <a:r>
              <a:rPr lang="en-US" sz="1200" dirty="0">
                <a:latin typeface="Futura Medium" panose="00000400000000000000" pitchFamily="2" charset="0"/>
              </a:rPr>
              <a:t>Cost Saving for the PU</a:t>
            </a:r>
            <a:endParaRPr lang="en-GB" sz="1200" dirty="0">
              <a:latin typeface="Futura Medium" panose="00000400000000000000" pitchFamily="2" charset="0"/>
            </a:endParaRPr>
          </a:p>
        </p:txBody>
      </p:sp>
      <p:sp>
        <p:nvSpPr>
          <p:cNvPr id="3" name="TextBox 2"/>
          <p:cNvSpPr txBox="1"/>
          <p:nvPr/>
        </p:nvSpPr>
        <p:spPr>
          <a:xfrm>
            <a:off x="9632085" y="43934"/>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Tree>
    <p:extLst>
      <p:ext uri="{BB962C8B-B14F-4D97-AF65-F5344CB8AC3E}">
        <p14:creationId xmlns:p14="http://schemas.microsoft.com/office/powerpoint/2010/main" val="340570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152400"/>
            <a:ext cx="11171239" cy="385762"/>
          </a:xfrm>
        </p:spPr>
        <p:txBody>
          <a:bodyPr>
            <a:noAutofit/>
          </a:bodyPr>
          <a:lstStyle/>
          <a:p>
            <a:r>
              <a:rPr lang="en-CA" sz="2800" dirty="0">
                <a:latin typeface="Futura Medium" panose="00000400000000000000" pitchFamily="2" charset="0"/>
              </a:rPr>
              <a:t>L1 – L5 Gates</a:t>
            </a:r>
          </a:p>
        </p:txBody>
      </p:sp>
      <p:sp>
        <p:nvSpPr>
          <p:cNvPr id="4" name="Slide Number Placeholder 3"/>
          <p:cNvSpPr>
            <a:spLocks noGrp="1"/>
          </p:cNvSpPr>
          <p:nvPr>
            <p:ph type="sldNum" sz="quarter" idx="12"/>
          </p:nvPr>
        </p:nvSpPr>
        <p:spPr/>
        <p:txBody>
          <a:bodyPr/>
          <a:lstStyle/>
          <a:p>
            <a:fld id="{D32BAE6A-B452-4007-8177-56DD051636F9}" type="slidenum">
              <a:rPr lang="en-GB">
                <a:solidFill>
                  <a:prstClr val="black">
                    <a:tint val="75000"/>
                  </a:prstClr>
                </a:solidFill>
              </a:rPr>
              <a:pPr/>
              <a:t>2</a:t>
            </a:fld>
            <a:endParaRPr lang="en-GB" dirty="0">
              <a:solidFill>
                <a:prstClr val="black">
                  <a:tint val="75000"/>
                </a:prstClr>
              </a:solidFill>
            </a:endParaRPr>
          </a:p>
        </p:txBody>
      </p:sp>
      <p:pic>
        <p:nvPicPr>
          <p:cNvPr id="206850"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3056"/>
            <a:ext cx="10769600" cy="613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872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4C9E4099BB40D419C271D8B4FFA2B5B" ma:contentTypeVersion="265" ma:contentTypeDescription="Shell Document Content Type" ma:contentTypeScope="" ma:versionID="51a0192ed02ba1772607e1c838599c1b">
  <xsd:schema xmlns:xsd="http://www.w3.org/2001/XMLSchema" xmlns:xs="http://www.w3.org/2001/XMLSchema" xmlns:p="http://schemas.microsoft.com/office/2006/metadata/properties" xmlns:ns1="http://schemas.microsoft.com/sharepoint/v3" xmlns:ns2="94fa94db-9f68-4db9-8aad-b353dd6cd207" xmlns:ns4="d37dc61e-6134-4f77-a092-981fcd794f3a" xmlns:ns5="http://schemas.microsoft.com/sharepoint/v4" targetNamespace="http://schemas.microsoft.com/office/2006/metadata/properties" ma:root="true" ma:fieldsID="cd74e9421e095a73aa722c0fc1815f2a" ns1:_="" ns2:_="" ns4:_="" ns5:_="">
    <xsd:import namespace="http://schemas.microsoft.com/sharepoint/v3"/>
    <xsd:import namespace="94fa94db-9f68-4db9-8aad-b353dd6cd207"/>
    <xsd:import namespace="d37dc61e-6134-4f77-a092-981fcd794f3a"/>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Issue_Date" minOccurs="0"/>
                <xsd:element ref="ns4:Review_Date" minOccurs="0"/>
                <xsd:element ref="ns4:Organisation" minOccurs="0"/>
                <xsd:element ref="ns4:Recipients" minOccurs="0"/>
                <xsd:element ref="ns4:Document_Numbers" minOccurs="0"/>
                <xsd:element ref="ns4:Cross_References" minOccurs="0"/>
                <xsd:element ref="ns4:Revision_Code" minOccurs="0"/>
                <xsd:element ref="ns4:Media" minOccurs="0"/>
                <xsd:element ref="ns4:Media_Location" minOccurs="0"/>
                <xsd:element ref="ns4:Language" minOccurs="0"/>
                <xsd:element ref="ns4:Volume_Number" minOccurs="0"/>
                <xsd:element ref="ns4:Records_x0020_Implicit_x0020_Declare_Origin" minOccurs="0"/>
                <xsd:element ref="ns4:Export_x0020_Control"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Asset Land 3 East"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4fa94db-9f68-4db9-8aad-b353dd6cd207"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2b6ef348-ff1b-4b7f-b0c1-bbd6950dd36a}" ma:internalName="TaxCatchAll" ma:showField="CatchAllData" ma:web="94fa94db-9f68-4db9-8aad-b353dd6cd207">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2b6ef348-ff1b-4b7f-b0c1-bbd6950dd36a}" ma:internalName="TaxCatchAllLabel" ma:readOnly="true" ma:showField="CatchAllDataLabel" ma:web="94fa94db-9f68-4db9-8aad-b353dd6cd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37dc61e-6134-4f77-a092-981fcd794f3a" elementFormDefault="qualified">
    <xsd:import namespace="http://schemas.microsoft.com/office/2006/documentManagement/types"/>
    <xsd:import namespace="http://schemas.microsoft.com/office/infopath/2007/PartnerControls"/>
    <xsd:element name="LivelinkID" ma:index="54" nillable="true" ma:displayName="LivelinkID" ma:indexed="true" ma:internalName="LivelinkID">
      <xsd:simpleType>
        <xsd:restriction base="dms:Text"/>
      </xsd:simpleType>
    </xsd:element>
    <xsd:element name="Folder_x0020_STRUCTURE" ma:index="55" nillable="true" ma:displayName="Folder STRUCTURE" ma:internalName="Folder_x0020_STRUCTURE">
      <xsd:simpleType>
        <xsd:restriction base="dms:Text"/>
      </xsd:simpleType>
    </xsd:element>
    <xsd:element name="Livelink_x0020_Instance_x0020_Column" ma:index="56" nillable="true" ma:displayName="Livelink Instance Column" ma:internalName="Livelink_x0020_Instance_x0020_Column">
      <xsd:simpleType>
        <xsd:restriction base="dms:Text"/>
      </xsd:simpleType>
    </xsd:element>
    <xsd:element name="Issue_Date" ma:index="57" nillable="true" ma:displayName="Issue_Date" ma:format="DateOnly" ma:internalName="Issue_Date">
      <xsd:simpleType>
        <xsd:restriction base="dms:DateTime"/>
      </xsd:simpleType>
    </xsd:element>
    <xsd:element name="Review_Date" ma:index="58" nillable="true" ma:displayName="Review_Date" ma:format="DateOnly" ma:internalName="Review_Date">
      <xsd:simpleType>
        <xsd:restriction base="dms:DateTime"/>
      </xsd:simpleType>
    </xsd:element>
    <xsd:element name="Organisation" ma:index="59" nillable="true" ma:displayName="Organisation" ma:internalName="Organisation">
      <xsd:simpleType>
        <xsd:restriction base="dms:Text"/>
      </xsd:simpleType>
    </xsd:element>
    <xsd:element name="Recipients" ma:index="60" nillable="true" ma:displayName="Recipients" ma:internalName="Recipients">
      <xsd:simpleType>
        <xsd:restriction base="dms:Note"/>
      </xsd:simpleType>
    </xsd:element>
    <xsd:element name="Document_Numbers" ma:index="61" nillable="true" ma:displayName="Document_Numbers" ma:internalName="Document_Numbers">
      <xsd:simpleType>
        <xsd:restriction base="dms:Note"/>
      </xsd:simpleType>
    </xsd:element>
    <xsd:element name="Cross_References" ma:index="62" nillable="true" ma:displayName="Cross_References" ma:internalName="Cross_References">
      <xsd:simpleType>
        <xsd:restriction base="dms:Note"/>
      </xsd:simpleType>
    </xsd:element>
    <xsd:element name="Revision_Code" ma:index="63" nillable="true" ma:displayName="Revision_Code" ma:internalName="Revision_Code">
      <xsd:simpleType>
        <xsd:restriction base="dms:Text"/>
      </xsd:simpleType>
    </xsd:element>
    <xsd:element name="Media" ma:index="64" nillable="true" ma:displayName="Media" ma:default="Electronic File" ma:internalName="Media">
      <xsd:simpleType>
        <xsd:restriction base="dms:Choice">
          <xsd:enumeration value="Audio"/>
          <xsd:enumeration value="Cassette"/>
          <xsd:enumeration value="CD-ROM"/>
          <xsd:enumeration value="Disk"/>
          <xsd:enumeration value="Film"/>
          <xsd:enumeration value="Electronic File"/>
          <xsd:enumeration value="Microform"/>
          <xsd:enumeration value="Paper"/>
          <xsd:enumeration value="Photograph"/>
          <xsd:enumeration value="Radiograph"/>
          <xsd:enumeration value="Tape"/>
          <xsd:enumeration value="Video"/>
          <xsd:enumeration value="?"/>
        </xsd:restriction>
      </xsd:simpleType>
    </xsd:element>
    <xsd:element name="Media_Location" ma:index="65" nillable="true" ma:displayName="Media_Location" ma:default="Livelink" ma:internalName="Media_Location">
      <xsd:simpleType>
        <xsd:restriction base="dms:Note"/>
      </xsd:simpleType>
    </xsd:element>
    <xsd:element name="Language" ma:index="66" nillable="true" ma:displayName="Language" ma:default="English" ma:internalName="Language">
      <xsd:simpleType>
        <xsd:restriction base="dms:Choice">
          <xsd:enumeration value="English"/>
          <xsd:enumeration value="French"/>
          <xsd:enumeration value="German"/>
          <xsd:enumeration value="Italian"/>
          <xsd:enumeration value="Spanish"/>
          <xsd:enumeration value="Dutch"/>
          <xsd:enumeration value="Norwegian"/>
          <xsd:enumeration value="Chinese"/>
          <xsd:enumeration value="Russian"/>
          <xsd:enumeration value="Finnish"/>
          <xsd:enumeration value="?"/>
        </xsd:restriction>
      </xsd:simpleType>
    </xsd:element>
    <xsd:element name="Volume_Number" ma:index="67" nillable="true" ma:displayName="Volume_Number" ma:internalName="Volume_Number">
      <xsd:simpleType>
        <xsd:restriction base="dms:Text"/>
      </xsd:simpleType>
    </xsd:element>
    <xsd:element name="Records_x0020_Implicit_x0020_Declare_Origin" ma:index="68" nillable="true" ma:displayName="Records Implicit Declare_Origin" ma:internalName="Records_x0020_Implicit_x0020_Declare_Origin">
      <xsd:simpleType>
        <xsd:restriction base="dms:Choice">
          <xsd:enumeration value="EPCatalog"/>
          <xsd:enumeration value="Orchestra"/>
          <xsd:enumeration value="Assai"/>
          <xsd:enumeration value="LivelinkImplicit"/>
          <xsd:enumeration value="?"/>
        </xsd:restriction>
      </xsd:simpleType>
    </xsd:element>
    <xsd:element name="Export_x0020_Control" ma:index="69" nillable="true" ma:displayName="Export Control" ma:internalName="Export_x0020_Control">
      <xsd:simpleType>
        <xsd:restriction base="dms:Choice">
          <xsd:enumeration value="Not Subject to EAR - no disclosure of technology"/>
          <xsd:enumeration value="Not Subject to EAR - publicly available"/>
          <xsd:enumeration value="Not Subject to EAR - no US content"/>
          <xsd:enumeration value="US de minimis rule"/>
          <xsd:enumeration value="EAR99"/>
          <xsd:enumeration value="Non-US controlled technology"/>
          <xsd:enumeration value="US Controlled technology"/>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7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94fa94db-9f68-4db9-8aad-b353dd6cd207">
      <Value>2</Value>
      <Value>11</Value>
      <Value>10</Value>
      <Value>9</Value>
      <Value>8</Value>
      <Value>7</Value>
      <Value>6</Value>
      <Value>5</Value>
      <Value>4</Value>
      <Value>3</Value>
      <Value>70</Value>
      <Value>1</Value>
    </TaxCatchAll>
    <_dlc_DocId xmlns="94fa94db-9f68-4db9-8aad-b353dd6cd207">AFFAA0624-1326894789-73294</_dlc_DocId>
    <_dlc_DocIdUrl xmlns="94fa94db-9f68-4db9-8aad-b353dd6cd207">
      <Url>https://nga001-sp.shell.com/sites/AFFAA0624/_layouts/15/DocIdRedir.aspx?ID=AFFAA0624-1326894789-73294</Url>
      <Description>AFFAA0624-1326894789-73294</Description>
    </_dlc_DocIdUrl>
    <Recipients xmlns="d37dc61e-6134-4f77-a092-981fcd794f3a" xsi:nil="true"/>
    <LivelinkID xmlns="d37dc61e-6134-4f77-a092-981fcd794f3a" xsi:nil="true"/>
    <Livelink_x0020_Instance_x0020_Column xmlns="d37dc61e-6134-4f77-a092-981fcd794f3a" xsi:nil="true"/>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Media_Location xmlns="d37dc61e-6134-4f77-a092-981fcd794f3a">Livelink</Media_Location>
    <Shell_x0020_SharePoint_x0020_SAEF_x0020_RecordStatus xmlns="http://schemas.microsoft.com/sharepoint/v3" xsi:nil="true"/>
    <Volume_Number xmlns="d37dc61e-6134-4f77-a092-981fcd794f3a"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IconOverlay xmlns="http://schemas.microsoft.com/sharepoint/v4" xsi:nil="true"/>
    <Shell_x0020_SharePoint_x0020_SAEF_x0020_FilePlanRecordType xmlns="http://schemas.microsoft.com/sharepoint/v3" xsi:nil="true"/>
    <Revision_Code xmlns="d37dc61e-6134-4f77-a092-981fcd794f3a"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Folder_x0020_STRUCTURE xmlns="d37dc61e-6134-4f77-a092-981fcd794f3a" xsi:nil="true"/>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Issue_Date xmlns="d37dc61e-6134-4f77-a092-981fcd794f3a"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Media xmlns="d37dc61e-6134-4f77-a092-981fcd794f3a">Electronic File</Media>
    <Language xmlns="d37dc61e-6134-4f77-a092-981fcd794f3a">English</Language>
    <Records_x0020_Implicit_x0020_Declare_Origin xmlns="d37dc61e-6134-4f77-a092-981fcd794f3a" xsi:nil="true"/>
    <Shell_x0020_SharePoint_x0020_SAEF_x0020_SiteOwner xmlns="http://schemas.microsoft.com/sharepoint/v3">i:0#.w|africa-me\bisi.t.banigbe</Shell_x0020_SharePoint_x0020_SAEF_x0020_SiteOwner>
    <Shell_x0020_SharePoint_x0020_SAEF_x0020_TRIMRecordNumber xmlns="http://schemas.microsoft.com/sharepoint/v3" xsi:nil="true"/>
    <Review_Date xmlns="d37dc61e-6134-4f77-a092-981fcd794f3a" xsi:nil="true"/>
    <Organisation xmlns="d37dc61e-6134-4f77-a092-981fcd794f3a" xsi:nil="true"/>
    <Cross_References xmlns="d37dc61e-6134-4f77-a092-981fcd794f3a"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Business Plans [ARM]</TermName>
          <TermId xmlns="http://schemas.microsoft.com/office/infopath/2007/PartnerControls">59d2480a-ae43-41cf-ab8c-fb8985b4f788</TermId>
        </TermInfo>
      </Terms>
    </Shell_x0020_SharePoint_x0020_SAEF_x0020_DocumentTypeTaxHTField0>
    <Shell_x0020_SharePoint_x0020_SAEF_x0020_SiteCollectionName xmlns="http://schemas.microsoft.com/sharepoint/v3">Asset Land 3 East</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Export_x0020_Control xmlns="d37dc61e-6134-4f77-a092-981fcd794f3a" xsi:nil="true"/>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hell_x0020_SharePoint_x0020_SAEF_x0020_GlobalFunctionTaxHTField0>
    <Shell_x0020_SharePoint_x0020_SAEF_x0020_Declarer xmlns="http://schemas.microsoft.com/sharepoint/v3" xsi:nil="true"/>
    <Document_Numbers xmlns="d37dc61e-6134-4f77-a092-981fcd794f3a" xsi:nil="true"/>
    <Shell_x0020_SharePoint_x0020_SAEF_x0020_AssetIdentifier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p:Policy xmlns:p="office.server.policy" id="" local="true">
  <p:Name>Shell Document Base</p:Name>
  <p:Description/>
  <p:Statement/>
  <p:PolicyItems/>
</p:Policy>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Props1.xml><?xml version="1.0" encoding="utf-8"?>
<ds:datastoreItem xmlns:ds="http://schemas.openxmlformats.org/officeDocument/2006/customXml" ds:itemID="{B6EC4025-A5C0-44FD-832A-79F024DB1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4fa94db-9f68-4db9-8aad-b353dd6cd207"/>
    <ds:schemaRef ds:uri="d37dc61e-6134-4f77-a092-981fcd794f3a"/>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E597B9-F879-40F4-9968-CD98FBF742AC}">
  <ds:schemaRefs>
    <ds:schemaRef ds:uri="94fa94db-9f68-4db9-8aad-b353dd6cd207"/>
    <ds:schemaRef ds:uri="http://purl.org/dc/elements/1.1/"/>
    <ds:schemaRef ds:uri="http://schemas.microsoft.com/office/2006/metadata/properties"/>
    <ds:schemaRef ds:uri="http://schemas.microsoft.com/sharepoint/v3"/>
    <ds:schemaRef ds:uri="http://schemas.microsoft.com/sharepoint/v4"/>
    <ds:schemaRef ds:uri="http://purl.org/dc/terms/"/>
    <ds:schemaRef ds:uri="d37dc61e-6134-4f77-a092-981fcd794f3a"/>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4.xml><?xml version="1.0" encoding="utf-8"?>
<ds:datastoreItem xmlns:ds="http://schemas.openxmlformats.org/officeDocument/2006/customXml" ds:itemID="{64612922-DC3B-4233-98D5-325946902152}">
  <ds:schemaRefs>
    <ds:schemaRef ds:uri="office.server.policy"/>
  </ds:schemaRefs>
</ds:datastoreItem>
</file>

<file path=customXml/itemProps5.xml><?xml version="1.0" encoding="utf-8"?>
<ds:datastoreItem xmlns:ds="http://schemas.openxmlformats.org/officeDocument/2006/customXml" ds:itemID="{711D8B8E-3ECA-410F-8007-9B409056E61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blank</Template>
  <TotalTime>1516</TotalTime>
  <Words>275</Words>
  <Application>Microsoft Office PowerPoint</Application>
  <PresentationFormat>Widescreen</PresentationFormat>
  <Paragraphs>46</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Futura Medium</vt:lpstr>
      <vt:lpstr>Calibri</vt:lpstr>
      <vt:lpstr>Wingdings</vt:lpstr>
      <vt:lpstr>Office Theme</vt:lpstr>
      <vt:lpstr>REVAMPING AHIA FLOW STATION PERIMETER LIGHTING SYSTEM(DIY)</vt:lpstr>
      <vt:lpstr>L1 – L5 Gates</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Cadence New Charter format</dc:title>
  <dc:creator>Akadiri, Olabisi SPDC-FUP/OG</dc:creator>
  <cp:lastModifiedBy>Dahunsi, Olatunbosun A SPDC-UPO/G/ULR</cp:lastModifiedBy>
  <cp:revision>352</cp:revision>
  <cp:lastPrinted>2016-11-16T07:40:38Z</cp:lastPrinted>
  <dcterms:created xsi:type="dcterms:W3CDTF">2016-08-29T09:50:08Z</dcterms:created>
  <dcterms:modified xsi:type="dcterms:W3CDTF">2019-02-06T15:38:15Z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0x0101006F0A470EEB1140E7AA14F4CE8A50B54C0001CB1477F4DD432AA86DD56CC3887AF40084C9E4099BB40D419C271D8B4FFA2B5B</vt:lpwstr>
  </property>
  <property fmtid="{D5CDD505-2E9C-101B-9397-08002B2CF9AE}" pid="5" name="_dlc_DocIdItemGuid">
    <vt:lpwstr>c7769902-8627-4293-b18f-8aa117760902</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_dlc_policyId">
    <vt:lpwstr/>
  </property>
  <property fmtid="{D5CDD505-2E9C-101B-9397-08002B2CF9AE}" pid="11" name="ItemRetentionFormula">
    <vt:lpwstr/>
  </property>
  <property fmtid="{D5CDD505-2E9C-101B-9397-08002B2CF9AE}" pid="12" name="Shell SharePoint SAEF SecurityClassification">
    <vt:lpwstr>8;#Restricted|21aa7f98-4035-4019-a764-107acb7269af</vt:lpwstr>
  </property>
  <property fmtid="{D5CDD505-2E9C-101B-9397-08002B2CF9AE}" pid="13" name="Shell SharePoint SAEF LegalEntity">
    <vt:lpwstr>4;#The Shell Petroleum Development Company Of Nigeria Limited|b482a97d-f8dd-41c8-ab1c-99b8408fd22e</vt:lpwstr>
  </property>
  <property fmtid="{D5CDD505-2E9C-101B-9397-08002B2CF9AE}" pid="14" name="Shell SharePoint SAEF BusinessUnitRegion">
    <vt:lpwstr>2;#Sub-Saharan Africa|9d13514c-804d-40ff-8e8a-f6825f62fb70</vt:lpwstr>
  </property>
  <property fmtid="{D5CDD505-2E9C-101B-9397-08002B2CF9AE}" pid="15" name="Shell SharePoint SAEF GlobalFunction">
    <vt:lpwstr>3;#Not Applicable|ddce64fb-3cb8-4cd9-8e3d-0fe554247fd1</vt:lpwstr>
  </property>
  <property fmtid="{D5CDD505-2E9C-101B-9397-08002B2CF9AE}" pid="16" name="Shell SharePoint SAEF WorkgroupID">
    <vt:lpwstr>5;#Upstream _ Single File Plan - 22022|d3ed65c1-761d-4a84-a678-924ffd6ed182</vt:lpwstr>
  </property>
  <property fmtid="{D5CDD505-2E9C-101B-9397-08002B2CF9AE}" pid="17" name="Shell SharePoint SAEF CountryOfJurisdiction">
    <vt:lpwstr>7;#NIGERIA|973e3eb3-a5f9-4712-a628-787e048af9f3</vt:lpwstr>
  </property>
  <property fmtid="{D5CDD505-2E9C-101B-9397-08002B2CF9AE}" pid="18" name="Shell SharePoint SAEF ExportControlClassification">
    <vt:lpwstr>9;#Non-US content - Non Controlled|2ac8835e-0587-4096-a6e2-1f68da1e6cb3</vt:lpwstr>
  </property>
  <property fmtid="{D5CDD505-2E9C-101B-9397-08002B2CF9AE}" pid="19" name="Shell SharePoint SAEF DocumentStatus">
    <vt:lpwstr>11;#Draft|1c86f377-7d91-4c95-bd5b-c18c83fe0aa5</vt:lpwstr>
  </property>
  <property fmtid="{D5CDD505-2E9C-101B-9397-08002B2CF9AE}" pid="20" name="Shell SharePoint SAEF Language">
    <vt:lpwstr>6;#English|bd3ad5ee-f0c3-40aa-8cc8-36ef09940af3</vt:lpwstr>
  </property>
  <property fmtid="{D5CDD505-2E9C-101B-9397-08002B2CF9AE}" pid="21" name="Shell SharePoint SAEF Business">
    <vt:lpwstr>1;#Upstream International|dabf15d9-4f75-4ed1-b8a1-a0c3e2a85888</vt:lpwstr>
  </property>
  <property fmtid="{D5CDD505-2E9C-101B-9397-08002B2CF9AE}" pid="22" name="Shell SharePoint SAEF BusinessProcess">
    <vt:lpwstr>10;#All - Records Management|1f68a0f2-47ab-4887-8df5-7c0616d5ad90</vt:lpwstr>
  </property>
  <property fmtid="{D5CDD505-2E9C-101B-9397-08002B2CF9AE}" pid="23" name="Shell SharePoint SAEF DocumentType">
    <vt:lpwstr>70;#Business Plans [ARM]|59d2480a-ae43-41cf-ab8c-fb8985b4f788</vt:lpwstr>
  </property>
</Properties>
</file>