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797675" cy="9874250"/>
  <p:embeddedFontLst>
    <p:embeddedFont>
      <p:font typeface="Calibri" panose="020F0502020204030204" pitchFamily="34" charset="0"/>
      <p:regular r:id="rId11"/>
      <p:bold r:id="rId12"/>
      <p:italic r:id="rId13"/>
      <p:boldItalic r:id="rId14"/>
    </p:embeddedFont>
    <p:embeddedFont>
      <p:font typeface="Futura Medium" panose="00000400000000000000" pitchFamily="2"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1551" autoAdjust="0"/>
  </p:normalViewPr>
  <p:slideViewPr>
    <p:cSldViewPr showGuides="1">
      <p:cViewPr varScale="1">
        <p:scale>
          <a:sx n="114" d="100"/>
          <a:sy n="114" d="100"/>
        </p:scale>
        <p:origin x="474"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12/02/2019</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12/02/2019</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2837074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2/12/2019</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2/12/2019</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RUMUAHIA - REVAMP AHIA FLOW STATION PERIMETER LIGHTING SYSTEM(DIY)</a:t>
            </a:r>
          </a:p>
        </p:txBody>
      </p:sp>
      <p:sp>
        <p:nvSpPr>
          <p:cNvPr id="7" name="Text Placeholder 2"/>
          <p:cNvSpPr txBox="1">
            <a:spLocks/>
          </p:cNvSpPr>
          <p:nvPr/>
        </p:nvSpPr>
        <p:spPr>
          <a:xfrm>
            <a:off x="129119" y="1110263"/>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a:t>
            </a:r>
          </a:p>
          <a:p>
            <a:pPr algn="just" defTabSz="914400">
              <a:spcAft>
                <a:spcPts val="500"/>
              </a:spcAft>
              <a:defRPr/>
            </a:pPr>
            <a:r>
              <a:rPr lang="en-US" sz="1600" dirty="0"/>
              <a:t>Illumination of </a:t>
            </a:r>
            <a:r>
              <a:rPr lang="en-US" sz="1600" dirty="0" err="1"/>
              <a:t>Ahia</a:t>
            </a:r>
            <a:r>
              <a:rPr lang="en-US" sz="1600" dirty="0"/>
              <a:t> f/s is very poor due to the number of burnt light bulbs and defective lighting fittings in the facility. The poor illumination has made movement by facility wardens on night duty difficult. To get this poor illumination fault fixed, the Maintenance Execution Contractor submitted a quote of $20,134.50 =₦ 6,168,204.075 </a:t>
            </a:r>
          </a:p>
          <a:p>
            <a:pPr algn="just" defTabSz="914400">
              <a:spcAft>
                <a:spcPts val="500"/>
              </a:spcAft>
              <a:defRPr/>
            </a:pPr>
            <a:r>
              <a:rPr lang="en-US" sz="1600" dirty="0"/>
              <a:t>Total cost of repairs as assessed by Asset team, using P-card to order material is $2,573.53= ₦788,400.00</a:t>
            </a:r>
          </a:p>
          <a:p>
            <a:pPr algn="just" defTabSz="914400">
              <a:spcAft>
                <a:spcPts val="500"/>
              </a:spcAft>
              <a:defRPr/>
            </a:pPr>
            <a:r>
              <a:rPr lang="en-US" sz="1600" dirty="0"/>
              <a:t>Considering the </a:t>
            </a:r>
            <a:r>
              <a:rPr lang="en-US" sz="1600" dirty="0" err="1"/>
              <a:t>hugh</a:t>
            </a:r>
            <a:r>
              <a:rPr lang="en-US" sz="1600" dirty="0"/>
              <a:t> difference in costs submitted, this project seeks to revamping </a:t>
            </a:r>
            <a:r>
              <a:rPr lang="en-US" sz="1600" dirty="0" err="1"/>
              <a:t>Ahia</a:t>
            </a:r>
            <a:r>
              <a:rPr lang="en-US" sz="1600" dirty="0"/>
              <a:t> Flow station Perimeter lighting system as a DIY. </a:t>
            </a:r>
          </a:p>
          <a:p>
            <a:pPr algn="just" defTabSz="914400">
              <a:spcAft>
                <a:spcPts val="500"/>
              </a:spcAft>
              <a:defRPr/>
            </a:pPr>
            <a:endParaRPr lang="en-US" sz="1200" dirty="0">
              <a:latin typeface="Futura Medium" pitchFamily="2" charset="0"/>
              <a:cs typeface="Arial" charset="0"/>
            </a:endParaRPr>
          </a:p>
          <a:p>
            <a:pPr algn="just" defTabSz="914400">
              <a:spcAft>
                <a:spcPts val="500"/>
              </a:spcAft>
              <a:defRPr/>
            </a:pPr>
            <a:r>
              <a:rPr lang="en-GB" sz="1200" b="1" dirty="0">
                <a:solidFill>
                  <a:srgbClr val="EEECE1">
                    <a:lumMod val="50000"/>
                  </a:srgbClr>
                </a:solidFill>
                <a:latin typeface="Futura Medium" pitchFamily="2" charset="0"/>
                <a:cs typeface="Arial" charset="0"/>
              </a:rPr>
              <a:t>           </a:t>
            </a: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085167" y="3235278"/>
            <a:ext cx="4941310" cy="3578098"/>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171450" indent="-171450" defTabSz="914400">
              <a:buFont typeface="Wingdings" pitchFamily="2" charset="2"/>
              <a:buChar char="§"/>
              <a:defRPr/>
            </a:pPr>
            <a:r>
              <a:rPr lang="en-US" sz="1400" dirty="0">
                <a:latin typeface="Futura Medium" panose="00000400000000000000" pitchFamily="2" charset="0"/>
              </a:rPr>
              <a:t> Scoping and Execution cost estimation by the Corporate maintenance team/ Contractors </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Scoping and Execution cost estimation by the Asset team</a:t>
            </a:r>
          </a:p>
          <a:p>
            <a:pPr defTabSz="914400">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Costs Review/overview and decision making </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Development of work execution timeline/schedule</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Sourcing/Procurement of required materials for the project execution</a:t>
            </a:r>
          </a:p>
          <a:p>
            <a:pPr defTabSz="914400">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Project/work execution and commissioning</a:t>
            </a:r>
          </a:p>
          <a:p>
            <a:pPr marL="171450" indent="-171450" defTabSz="914400">
              <a:buFont typeface="Wingdings" pitchFamily="2" charset="2"/>
              <a:buChar char="§"/>
              <a:defRPr/>
            </a:pPr>
            <a:endParaRPr lang="en-US" sz="1400" dirty="0">
              <a:latin typeface="Futura Medium" panose="00000400000000000000" pitchFamily="2" charset="0"/>
            </a:endParaRPr>
          </a:p>
          <a:p>
            <a:pPr marL="171450" indent="-171450" defTabSz="914400">
              <a:buFont typeface="Wingdings" pitchFamily="2" charset="2"/>
              <a:buChar char="§"/>
              <a:defRPr/>
            </a:pPr>
            <a:r>
              <a:rPr lang="en-US" sz="1400" dirty="0">
                <a:latin typeface="Futura Medium" panose="00000400000000000000" pitchFamily="2" charset="0"/>
              </a:rPr>
              <a:t> Demobilization</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33708" y="5157202"/>
            <a:ext cx="2906183" cy="14401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100" dirty="0">
                <a:solidFill>
                  <a:srgbClr val="FF0000"/>
                </a:solidFill>
                <a:latin typeface="Futura Medium" panose="00000400000000000000" pitchFamily="2" charset="0"/>
              </a:rPr>
              <a:t>Project Sponsor</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Wilcox Emmanuel 	/Aniemeke Samuel</a:t>
            </a:r>
          </a:p>
          <a:p>
            <a:pPr marL="0" lvl="1" defTabSz="914400">
              <a:spcBef>
                <a:spcPts val="300"/>
              </a:spcBef>
              <a:spcAft>
                <a:spcPct val="0"/>
              </a:spcAft>
            </a:pPr>
            <a:r>
              <a:rPr lang="en-US" altLang="en-US" sz="1100" dirty="0">
                <a:solidFill>
                  <a:srgbClr val="FF0000"/>
                </a:solidFill>
                <a:latin typeface="Futura Medium" panose="00000400000000000000" pitchFamily="2" charset="0"/>
              </a:rPr>
              <a:t>Implementation Lead: </a:t>
            </a:r>
            <a:r>
              <a:rPr lang="en-US" altLang="en-US" sz="1100" dirty="0">
                <a:latin typeface="Futura Medium" panose="00000400000000000000" pitchFamily="2" charset="0"/>
              </a:rPr>
              <a:t>Opara Darlington</a:t>
            </a:r>
          </a:p>
          <a:p>
            <a:pPr marL="0" lvl="1" defTabSz="914400">
              <a:spcBef>
                <a:spcPts val="300"/>
              </a:spcBef>
              <a:spcAft>
                <a:spcPct val="0"/>
              </a:spcAft>
            </a:pPr>
            <a:r>
              <a:rPr lang="en-US" altLang="en-US" sz="1100" dirty="0">
                <a:solidFill>
                  <a:srgbClr val="FF0000"/>
                </a:solidFill>
                <a:latin typeface="Futura Medium" panose="00000400000000000000" pitchFamily="2" charset="0"/>
              </a:rPr>
              <a:t>Project Team</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Ogbonnaya</a:t>
            </a:r>
            <a:r>
              <a:rPr lang="en-US" altLang="en-US" sz="1100" dirty="0">
                <a:solidFill>
                  <a:srgbClr val="EEECE1">
                    <a:lumMod val="50000"/>
                  </a:srgbClr>
                </a:solidFill>
                <a:latin typeface="Futura Medium" panose="00000400000000000000" pitchFamily="2" charset="0"/>
              </a:rPr>
              <a:t> </a:t>
            </a:r>
            <a:r>
              <a:rPr lang="en-US" altLang="en-US" sz="1100" dirty="0">
                <a:latin typeface="Futura Medium" panose="00000400000000000000" pitchFamily="2" charset="0"/>
              </a:rPr>
              <a:t>Ariwodo</a:t>
            </a:r>
            <a:endParaRPr lang="en-GB" sz="1100" b="1" dirty="0">
              <a:solidFill>
                <a:srgbClr val="EEECE1">
                  <a:lumMod val="50000"/>
                </a:srgbClr>
              </a:solidFill>
              <a:latin typeface="Futura Medium" panose="00000400000000000000" pitchFamily="2" charset="0"/>
            </a:endParaRPr>
          </a:p>
          <a:p>
            <a:pPr defTabSz="914400">
              <a:defRPr/>
            </a:pPr>
            <a:r>
              <a:rPr lang="en-US" sz="1100" dirty="0">
                <a:latin typeface="Futura Medium" panose="00000400000000000000" pitchFamily="2" charset="0"/>
              </a:rPr>
              <a:t>Adedokun Rasaq; Hart Alaidanengia; Obi Fortune; Franklin </a:t>
            </a:r>
            <a:r>
              <a:rPr lang="en-US" sz="1100" dirty="0" err="1">
                <a:latin typeface="Futura Medium" panose="00000400000000000000" pitchFamily="2" charset="0"/>
              </a:rPr>
              <a:t>Okoronkwo</a:t>
            </a:r>
            <a:r>
              <a:rPr lang="en-US" sz="1100" dirty="0">
                <a:latin typeface="Futura Medium" panose="00000400000000000000" pitchFamily="2" charset="0"/>
              </a:rPr>
              <a:t>; Sampson James and Olatunbosun Dahunsi</a:t>
            </a: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8" y="4896472"/>
            <a:ext cx="3956049" cy="181908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a:t>
            </a:r>
            <a:r>
              <a:rPr lang="en-GB" sz="1200" dirty="0">
                <a:solidFill>
                  <a:srgbClr val="EEECE1">
                    <a:lumMod val="50000"/>
                  </a:srgbClr>
                </a:solidFill>
                <a:latin typeface="Futura Medium" panose="00000400000000000000" pitchFamily="2" charset="0"/>
              </a:rPr>
              <a:t>(See definition of L1 – L5 in the next slide)</a:t>
            </a:r>
            <a:endParaRPr lang="en-GB" sz="14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June,2019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L5:August,2019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latin typeface="Futura Medium" panose="00000400000000000000" pitchFamily="2" charset="0"/>
              </a:rPr>
              <a:t>Availability of Technical Know-how </a:t>
            </a:r>
          </a:p>
          <a:p>
            <a:pPr marL="171450" indent="-171450" defTabSz="914400">
              <a:spcBef>
                <a:spcPts val="300"/>
              </a:spcBef>
              <a:buFont typeface="Wingdings" pitchFamily="2" charset="2"/>
              <a:buChar char="§"/>
              <a:defRPr/>
            </a:pPr>
            <a:r>
              <a:rPr lang="en-GB" sz="1200" dirty="0">
                <a:latin typeface="Futura Medium" panose="00000400000000000000" pitchFamily="2" charset="0"/>
              </a:rPr>
              <a:t>Availability of funds</a:t>
            </a:r>
          </a:p>
          <a:p>
            <a:pPr marL="171450" indent="-171450" defTabSz="914400">
              <a:spcBef>
                <a:spcPts val="300"/>
              </a:spcBef>
              <a:buFont typeface="Wingdings" pitchFamily="2" charset="2"/>
              <a:buChar char="§"/>
              <a:defRPr/>
            </a:pPr>
            <a:r>
              <a:rPr lang="en-GB" sz="1200" dirty="0">
                <a:latin typeface="Futura Medium" panose="00000400000000000000" pitchFamily="2" charset="0"/>
              </a:rPr>
              <a:t>Locally sourced materials</a:t>
            </a:r>
          </a:p>
          <a:p>
            <a:pPr marL="171450" indent="-171450" defTabSz="914400">
              <a:spcBef>
                <a:spcPts val="300"/>
              </a:spcBef>
              <a:buFont typeface="Wingdings" pitchFamily="2" charset="2"/>
              <a:buChar char="§"/>
              <a:defRPr/>
            </a:pPr>
            <a:r>
              <a:rPr lang="en-GB" sz="1200" dirty="0">
                <a:latin typeface="Futura Medium" panose="00000400000000000000" pitchFamily="2" charset="0"/>
              </a:rPr>
              <a:t>Management Commitment and support</a:t>
            </a:r>
          </a:p>
          <a:p>
            <a:pPr marL="171450" indent="-171450" defTabSz="914400">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304635"/>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Potential Benefits &amp; Measurement:</a:t>
            </a:r>
          </a:p>
          <a:p>
            <a:pPr marL="171450" indent="-171450" defTabSz="914400">
              <a:buFont typeface="Wingdings" pitchFamily="2" charset="2"/>
              <a:buChar char="§"/>
              <a:defRPr/>
            </a:pPr>
            <a:r>
              <a:rPr lang="en-GB" sz="1200" dirty="0">
                <a:latin typeface="Futura Medium" panose="00000400000000000000" pitchFamily="2" charset="0"/>
              </a:rPr>
              <a:t>Improve Illumination level of the station</a:t>
            </a:r>
          </a:p>
          <a:p>
            <a:pPr marL="171450" indent="-171450" defTabSz="914400">
              <a:buFont typeface="Wingdings" pitchFamily="2" charset="2"/>
              <a:buChar char="§"/>
              <a:defRPr/>
            </a:pPr>
            <a:r>
              <a:rPr lang="en-US" sz="1200" dirty="0">
                <a:latin typeface="Futura Medium" panose="00000400000000000000" pitchFamily="2" charset="0"/>
              </a:rPr>
              <a:t>Reduce potential  for security exposures</a:t>
            </a:r>
          </a:p>
          <a:p>
            <a:pPr marL="171450" indent="-171450" defTabSz="914400">
              <a:buFont typeface="Wingdings" pitchFamily="2" charset="2"/>
              <a:buChar char="§"/>
              <a:defRPr/>
            </a:pPr>
            <a:r>
              <a:rPr lang="en-US" sz="1200" dirty="0">
                <a:latin typeface="Futura Medium" panose="00000400000000000000" pitchFamily="2" charset="0"/>
              </a:rPr>
              <a:t>Create safe and comfortable working environments                       </a:t>
            </a:r>
            <a:endParaRPr lang="en-GB" sz="1200" dirty="0">
              <a:latin typeface="Futura Medium" panose="00000400000000000000" pitchFamily="2" charset="0"/>
            </a:endParaRPr>
          </a:p>
          <a:p>
            <a:pPr marL="171450" indent="-171450" defTabSz="914400">
              <a:buFont typeface="Wingdings" pitchFamily="2" charset="2"/>
              <a:buChar char="§"/>
              <a:defRPr/>
            </a:pPr>
            <a:r>
              <a:rPr lang="en-US" sz="1200" dirty="0">
                <a:latin typeface="Futura Medium" panose="00000400000000000000" pitchFamily="2" charset="0"/>
              </a:rPr>
              <a:t>Cost Saving for the PU</a:t>
            </a:r>
            <a:endParaRPr lang="en-GB" sz="1200" dirty="0">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mso-contentType ?>
<p:Policy xmlns:p="office.server.policy" id="" local="true">
  <p:Name>Shell Document Base</p:Name>
  <p:Description/>
  <p:Statement/>
  <p:PolicyItems/>
</p:Policy>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64612922-DC3B-4233-98D5-325946902152}">
  <ds:schemaRefs>
    <ds:schemaRef ds:uri="office.server.policy"/>
  </ds:schemaRefs>
</ds:datastoreItem>
</file>

<file path=customXml/itemProps3.xml><?xml version="1.0" encoding="utf-8"?>
<ds:datastoreItem xmlns:ds="http://schemas.openxmlformats.org/officeDocument/2006/customXml" ds:itemID="{711D8B8E-3ECA-410F-8007-9B409056E610}">
  <ds:schemaRefs>
    <ds:schemaRef ds:uri="http://schemas.microsoft.com/sharepoint/events"/>
  </ds:schemaRefs>
</ds:datastoreItem>
</file>

<file path=customXml/itemProps4.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5CE597B9-F879-40F4-9968-CD98FBF742AC}">
  <ds:schemaRefs>
    <ds:schemaRef ds:uri="http://schemas.microsoft.com/sharepoint/v3"/>
    <ds:schemaRef ds:uri="http://schemas.microsoft.com/sharepoint/v4"/>
    <ds:schemaRef ds:uri="http://purl.org/dc/terms/"/>
    <ds:schemaRef ds:uri="d37dc61e-6134-4f77-a092-981fcd794f3a"/>
    <ds:schemaRef ds:uri="http://schemas.microsoft.com/office/2006/documentManagement/types"/>
    <ds:schemaRef ds:uri="http://schemas.microsoft.com/office/infopath/2007/PartnerControls"/>
    <ds:schemaRef ds:uri="94fa94db-9f68-4db9-8aad-b353dd6cd207"/>
    <ds:schemaRef ds:uri="http://purl.org/dc/elements/1.1/"/>
    <ds:schemaRef ds:uri="http://schemas.microsoft.com/office/2006/metadata/properti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1518</TotalTime>
  <Words>277</Words>
  <Application>Microsoft Office PowerPoint</Application>
  <PresentationFormat>Widescreen</PresentationFormat>
  <Paragraphs>46</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Calibri</vt:lpstr>
      <vt:lpstr>Wingdings</vt:lpstr>
      <vt:lpstr>Arial</vt:lpstr>
      <vt:lpstr>Futura Medium</vt:lpstr>
      <vt:lpstr>Office Theme</vt:lpstr>
      <vt:lpstr>RUMUAHIA - REVAMP AHIA FLOW STATION PERIMETER LIGHTING SYSTEM(DIY)</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Adoga, Elomense L SPDC-UPO/G/UL</cp:lastModifiedBy>
  <cp:revision>353</cp:revision>
  <cp:lastPrinted>2016-11-16T07:40:38Z</cp:lastPrinted>
  <dcterms:created xsi:type="dcterms:W3CDTF">2016-08-29T09:50:08Z</dcterms:created>
  <dcterms:modified xsi:type="dcterms:W3CDTF">2019-02-12T06:58:00Z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