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01" r:id="rId6"/>
  </p:sldMasterIdLst>
  <p:notesMasterIdLst>
    <p:notesMasterId r:id="rId9"/>
  </p:notesMasterIdLst>
  <p:handoutMasterIdLst>
    <p:handoutMasterId r:id="rId10"/>
  </p:handoutMasterIdLst>
  <p:sldIdLst>
    <p:sldId id="467" r:id="rId7"/>
    <p:sldId id="469" r:id="rId8"/>
  </p:sldIdLst>
  <p:sldSz cx="12192000" cy="6858000"/>
  <p:notesSz cx="7010400" cy="9296400"/>
  <p:embeddedFontLst>
    <p:embeddedFont>
      <p:font typeface="Futura Medium" panose="00000400000000000000" pitchFamily="2" charset="0"/>
      <p:regular r:id="rId11"/>
      <p:bold r:id="rId12"/>
      <p:italic r:id="rId13"/>
      <p:boldItalic r:id="rId14"/>
    </p:embeddedFont>
    <p:embeddedFont>
      <p:font typeface="Calibri" panose="020F0502020204030204" pitchFamily="34" charset="0"/>
      <p:regular r:id="rId15"/>
      <p:bold r:id="rId16"/>
      <p:italic r:id="rId17"/>
      <p:boldItalic r:id="rId18"/>
    </p:embeddedFont>
  </p:embeddedFontLst>
  <p:custDataLst>
    <p:tags r:id="rId19"/>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44" userDrawn="1">
          <p15:clr>
            <a:srgbClr val="A4A3A4"/>
          </p15:clr>
        </p15:guide>
        <p15:guide id="2" pos="2208" userDrawn="1">
          <p15:clr>
            <a:srgbClr val="A4A3A4"/>
          </p15:clr>
        </p15:guide>
        <p15:guide id="3" orient="horz" pos="2928" userDrawn="1">
          <p15:clr>
            <a:srgbClr val="A4A3A4"/>
          </p15:clr>
        </p15:guide>
        <p15:guide id="4" pos="220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FFE9"/>
    <a:srgbClr val="339B6E"/>
    <a:srgbClr val="FFFFFF"/>
    <a:srgbClr val="CCE9DB"/>
    <a:srgbClr val="99CDB7"/>
    <a:srgbClr val="66B492"/>
    <a:srgbClr val="DFD1DE"/>
    <a:srgbClr val="C0A2BD"/>
    <a:srgbClr val="A0749B"/>
    <a:srgbClr val="8145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9080" autoAdjust="0"/>
    <p:restoredTop sz="94849" autoAdjust="0"/>
  </p:normalViewPr>
  <p:slideViewPr>
    <p:cSldViewPr showGuides="1">
      <p:cViewPr varScale="1">
        <p:scale>
          <a:sx n="105" d="100"/>
          <a:sy n="105" d="100"/>
        </p:scale>
        <p:origin x="858" y="7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3" d="100"/>
        <a:sy n="73" d="100"/>
      </p:scale>
      <p:origin x="0" y="0"/>
    </p:cViewPr>
  </p:sorterViewPr>
  <p:notesViewPr>
    <p:cSldViewPr showGuides="1">
      <p:cViewPr varScale="1">
        <p:scale>
          <a:sx n="64" d="100"/>
          <a:sy n="64" d="100"/>
        </p:scale>
        <p:origin x="2160" y="72"/>
      </p:cViewPr>
      <p:guideLst>
        <p:guide orient="horz" pos="2944"/>
        <p:guide pos="2208"/>
        <p:guide orient="horz" pos="2928"/>
        <p:guide pos="220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customXml" Target="../customXml/item2.xml"/><Relationship Id="rId16" Type="http://schemas.openxmlformats.org/officeDocument/2006/relationships/font" Target="fonts/font6.fntdata"/><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font" Target="fonts/font1.fntdata"/><Relationship Id="rId5" Type="http://schemas.openxmlformats.org/officeDocument/2006/relationships/customXml" Target="../customXml/item5.xml"/><Relationship Id="rId15" Type="http://schemas.openxmlformats.org/officeDocument/2006/relationships/font" Target="fonts/font5.fntdata"/><Relationship Id="rId23" Type="http://schemas.openxmlformats.org/officeDocument/2006/relationships/tableStyles" Target="tableStyles.xml"/><Relationship Id="rId10" Type="http://schemas.openxmlformats.org/officeDocument/2006/relationships/handoutMaster" Target="handoutMasters/handoutMaster1.xml"/><Relationship Id="rId19"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notesMaster" Target="notesMasters/notesMaster1.xml"/><Relationship Id="rId14" Type="http://schemas.openxmlformats.org/officeDocument/2006/relationships/font" Target="fonts/font4.fntdata"/><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37840" cy="464820"/>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970939" y="1"/>
            <a:ext cx="3037840" cy="464820"/>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26/07/2018</a:t>
            </a:fld>
            <a:endParaRPr lang="en-GB" dirty="0">
              <a:latin typeface="Futura Medium" pitchFamily="2" charset="0"/>
            </a:endParaRPr>
          </a:p>
        </p:txBody>
      </p:sp>
      <p:sp>
        <p:nvSpPr>
          <p:cNvPr id="4" name="Footer Placeholder 3"/>
          <p:cNvSpPr>
            <a:spLocks noGrp="1"/>
          </p:cNvSpPr>
          <p:nvPr>
            <p:ph type="ftr" sz="quarter" idx="2"/>
          </p:nvPr>
        </p:nvSpPr>
        <p:spPr>
          <a:xfrm>
            <a:off x="1" y="8829967"/>
            <a:ext cx="3037840" cy="464820"/>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970939" y="8829967"/>
            <a:ext cx="3037840" cy="464820"/>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37840" cy="464820"/>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970939" y="1"/>
            <a:ext cx="3037840" cy="464820"/>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26/07/2018</a:t>
            </a:fld>
            <a:endParaRPr lang="en-GB" dirty="0"/>
          </a:p>
        </p:txBody>
      </p:sp>
      <p:sp>
        <p:nvSpPr>
          <p:cNvPr id="4" name="Slide Image Placeholder 3"/>
          <p:cNvSpPr>
            <a:spLocks noGrp="1" noRot="1" noChangeAspect="1"/>
          </p:cNvSpPr>
          <p:nvPr>
            <p:ph type="sldImg" idx="2"/>
          </p:nvPr>
        </p:nvSpPr>
        <p:spPr>
          <a:xfrm>
            <a:off x="407988" y="698500"/>
            <a:ext cx="6194425" cy="3484563"/>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701041" y="4415790"/>
            <a:ext cx="5608320" cy="4183380"/>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1" y="8829967"/>
            <a:ext cx="3037840" cy="464820"/>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970939" y="8829967"/>
            <a:ext cx="3037840" cy="464820"/>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Futura Medium" pitchFamily="2" charset="0"/>
        <a:ea typeface="+mn-ea"/>
        <a:cs typeface="+mn-cs"/>
      </a:defRPr>
    </a:lvl1pPr>
    <a:lvl2pPr marL="609585" algn="l" defTabSz="1219170" rtl="0" eaLnBrk="1" latinLnBrk="0" hangingPunct="1">
      <a:defRPr sz="1600" kern="1200">
        <a:solidFill>
          <a:schemeClr val="tx1"/>
        </a:solidFill>
        <a:latin typeface="Futura Medium"/>
        <a:ea typeface="+mn-ea"/>
        <a:cs typeface="+mn-cs"/>
      </a:defRPr>
    </a:lvl2pPr>
    <a:lvl3pPr marL="1219170" algn="l" defTabSz="1219170" rtl="0" eaLnBrk="1" latinLnBrk="0" hangingPunct="1">
      <a:defRPr sz="1600" kern="1200">
        <a:solidFill>
          <a:schemeClr val="tx1"/>
        </a:solidFill>
        <a:latin typeface="Futura Medium"/>
        <a:ea typeface="+mn-ea"/>
        <a:cs typeface="+mn-cs"/>
      </a:defRPr>
    </a:lvl3pPr>
    <a:lvl4pPr marL="1828754" algn="l" defTabSz="1219170" rtl="0" eaLnBrk="1" latinLnBrk="0" hangingPunct="1">
      <a:defRPr sz="1600" kern="1200">
        <a:solidFill>
          <a:schemeClr val="tx1"/>
        </a:solidFill>
        <a:latin typeface="Futura Medium"/>
        <a:ea typeface="+mn-ea"/>
        <a:cs typeface="+mn-cs"/>
      </a:defRPr>
    </a:lvl4pPr>
    <a:lvl5pPr marL="2438339" algn="l" defTabSz="1219170" rtl="0" eaLnBrk="1" latinLnBrk="0" hangingPunct="1">
      <a:defRPr sz="1600" kern="1200">
        <a:solidFill>
          <a:schemeClr val="tx1"/>
        </a:solidFill>
        <a:latin typeface="Futura Medium"/>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7/26/2018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66972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7/26/2018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9236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7/26/2018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20368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7/26/2018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6895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7/26/2018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98403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7/26/2018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7425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66BC10-884D-4E57-8643-7E1FA7D1F91C}" type="datetimeFigureOut">
              <a:rPr lang="en-US">
                <a:solidFill>
                  <a:prstClr val="black">
                    <a:tint val="75000"/>
                  </a:prstClr>
                </a:solidFill>
              </a:rPr>
              <a:pPr/>
              <a:t>7/26/2018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362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366BC10-884D-4E57-8643-7E1FA7D1F91C}" type="datetimeFigureOut">
              <a:rPr lang="en-US">
                <a:solidFill>
                  <a:prstClr val="black">
                    <a:tint val="75000"/>
                  </a:prstClr>
                </a:solidFill>
              </a:rPr>
              <a:pPr/>
              <a:t>7/26/2018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82944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6BC10-884D-4E57-8643-7E1FA7D1F91C}" type="datetimeFigureOut">
              <a:rPr lang="en-US">
                <a:solidFill>
                  <a:prstClr val="black">
                    <a:tint val="75000"/>
                  </a:prstClr>
                </a:solidFill>
              </a:rPr>
              <a:pPr/>
              <a:t>7/26/2018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92742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7/26/2018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55547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7/26/2018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33953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B366BC10-884D-4E57-8643-7E1FA7D1F91C}" type="datetimeFigureOut">
              <a:rPr lang="en-US" smtClean="0">
                <a:solidFill>
                  <a:prstClr val="black">
                    <a:tint val="75000"/>
                  </a:prstClr>
                </a:solidFill>
              </a:rPr>
              <a:pPr defTabSz="914400"/>
              <a:t>7/26/2018</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A0EAC093-3AB5-49B9-A23D-D5B211A269C2}"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334989453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710" y="539675"/>
            <a:ext cx="11537072" cy="307975"/>
          </a:xfrm>
        </p:spPr>
        <p:txBody>
          <a:bodyPr>
            <a:normAutofit fontScale="90000"/>
          </a:bodyPr>
          <a:lstStyle/>
          <a:p>
            <a:pPr>
              <a:defRPr/>
            </a:pPr>
            <a:r>
              <a:rPr lang="en-US" sz="2000" b="1" dirty="0">
                <a:latin typeface="Futura Medium" panose="00000400000000000000" pitchFamily="2" charset="0"/>
              </a:rPr>
              <a:t>Project Title</a:t>
            </a:r>
            <a:r>
              <a:rPr lang="en-US" sz="2000" b="1">
                <a:latin typeface="Futura Medium" panose="00000400000000000000" pitchFamily="2" charset="0"/>
              </a:rPr>
              <a:t>: DIY-Drilling </a:t>
            </a:r>
            <a:r>
              <a:rPr lang="en-US" sz="2000" b="1" dirty="0">
                <a:latin typeface="Futura Medium" panose="00000400000000000000" pitchFamily="2" charset="0"/>
              </a:rPr>
              <a:t>of Additional Borehole for EPC</a:t>
            </a:r>
          </a:p>
        </p:txBody>
      </p:sp>
      <p:sp>
        <p:nvSpPr>
          <p:cNvPr id="7" name="Text Placeholder 2"/>
          <p:cNvSpPr txBox="1">
            <a:spLocks/>
          </p:cNvSpPr>
          <p:nvPr/>
        </p:nvSpPr>
        <p:spPr>
          <a:xfrm>
            <a:off x="102481" y="836711"/>
            <a:ext cx="11893551" cy="2771421"/>
          </a:xfrm>
          <a:prstGeom prst="rect">
            <a:avLst/>
          </a:prstGeom>
          <a:noFill/>
          <a:ln>
            <a:solidFill>
              <a:schemeClr val="tx1">
                <a:lumMod val="75000"/>
              </a:schemeClr>
            </a:solidFill>
          </a:ln>
        </p:spPr>
        <p:txBody>
          <a:bodyPr/>
          <a:lstStyle/>
          <a:p>
            <a:pPr algn="just" defTabSz="914400">
              <a:spcAft>
                <a:spcPts val="500"/>
              </a:spcAft>
              <a:defRPr/>
            </a:pPr>
            <a:r>
              <a:rPr lang="en-GB" sz="1200" b="1" u="sng" dirty="0">
                <a:solidFill>
                  <a:srgbClr val="FF0000"/>
                </a:solidFill>
                <a:latin typeface="Futura Medium" panose="00000400000000000000" pitchFamily="2" charset="0"/>
              </a:rPr>
              <a:t>Business Case/objectives</a:t>
            </a:r>
            <a:r>
              <a:rPr lang="en-GB" sz="1200" b="1" dirty="0">
                <a:solidFill>
                  <a:srgbClr val="FF0000"/>
                </a:solidFill>
                <a:latin typeface="Futura Medium" pitchFamily="2" charset="0"/>
                <a:cs typeface="Arial" charset="0"/>
              </a:rPr>
              <a:t>:   </a:t>
            </a:r>
          </a:p>
          <a:p>
            <a:pPr algn="just" defTabSz="914400">
              <a:spcAft>
                <a:spcPts val="500"/>
              </a:spcAft>
              <a:defRPr/>
            </a:pPr>
            <a:r>
              <a:rPr lang="en-GB" sz="1200" dirty="0">
                <a:latin typeface="Futura Medium" pitchFamily="2" charset="0"/>
                <a:cs typeface="Arial" charset="0"/>
              </a:rPr>
              <a:t>Egbema Production </a:t>
            </a:r>
            <a:r>
              <a:rPr lang="en-GB" sz="1200" dirty="0" err="1">
                <a:latin typeface="Futura Medium" pitchFamily="2" charset="0"/>
                <a:cs typeface="Arial" charset="0"/>
              </a:rPr>
              <a:t>Center</a:t>
            </a:r>
            <a:r>
              <a:rPr lang="en-GB" sz="1200" dirty="0">
                <a:latin typeface="Futura Medium" pitchFamily="2" charset="0"/>
                <a:cs typeface="Arial" charset="0"/>
              </a:rPr>
              <a:t> (EPC) accommodates over 80 personnel on a daily basis. Water supply in EPC is from one functional borehole, water supplied from the borehole is used in EPC and piped to the nearby community. Failure of the Sumo pump in the borehole meant that the facility will be trucking water from </a:t>
            </a:r>
            <a:r>
              <a:rPr lang="en-GB" sz="1200" dirty="0" err="1">
                <a:latin typeface="Futura Medium" pitchFamily="2" charset="0"/>
                <a:cs typeface="Arial" charset="0"/>
              </a:rPr>
              <a:t>Agip</a:t>
            </a:r>
            <a:r>
              <a:rPr lang="en-GB" sz="1200" dirty="0">
                <a:latin typeface="Futura Medium" pitchFamily="2" charset="0"/>
                <a:cs typeface="Arial" charset="0"/>
              </a:rPr>
              <a:t> facility in </a:t>
            </a:r>
            <a:r>
              <a:rPr lang="en-GB" sz="1200" dirty="0" err="1">
                <a:latin typeface="Futura Medium" pitchFamily="2" charset="0"/>
                <a:cs typeface="Arial" charset="0"/>
              </a:rPr>
              <a:t>Ebocha</a:t>
            </a:r>
            <a:r>
              <a:rPr lang="en-GB" sz="1200" dirty="0">
                <a:latin typeface="Futura Medium" pitchFamily="2" charset="0"/>
                <a:cs typeface="Arial" charset="0"/>
              </a:rPr>
              <a:t> until the Sumo pump is changed out. The restoration of the only borehole to service after failure often take days. The unavailability of utility water supply in the EPC has exposed residents and visitors to hazards and hardship. There is an urgent need to drill another borehole to argument the only functional borehole.</a:t>
            </a:r>
          </a:p>
          <a:p>
            <a:pPr algn="just" defTabSz="914400">
              <a:spcAft>
                <a:spcPts val="500"/>
              </a:spcAft>
              <a:defRPr/>
            </a:pPr>
            <a:r>
              <a:rPr lang="en-US" sz="1200" dirty="0">
                <a:latin typeface="Futura Medium" panose="00000400000000000000" pitchFamily="2" charset="0"/>
              </a:rPr>
              <a:t>Contract Cost for provision of 195m deep borehole  by Water Facility is </a:t>
            </a:r>
            <a:r>
              <a:rPr lang="en-US" sz="1200" b="1" u="sng" dirty="0">
                <a:latin typeface="Futura Medium" panose="00000400000000000000" pitchFamily="2" charset="0"/>
              </a:rPr>
              <a:t>N8,343,500 plus $106,796.15. </a:t>
            </a:r>
            <a:r>
              <a:rPr lang="en-US" sz="1200" dirty="0">
                <a:latin typeface="Futura Medium" panose="00000400000000000000" pitchFamily="2" charset="0"/>
              </a:rPr>
              <a:t>Findings from engagement with other Borehole contractors suggest that the team could get the borehole drilled at a cost less than N3M.</a:t>
            </a:r>
          </a:p>
          <a:p>
            <a:pPr algn="just" defTabSz="914400">
              <a:spcAft>
                <a:spcPts val="500"/>
              </a:spcAft>
              <a:defRPr/>
            </a:pPr>
            <a:r>
              <a:rPr lang="en-US" sz="1200" dirty="0">
                <a:latin typeface="Futura Medium" panose="00000400000000000000" pitchFamily="2" charset="0"/>
              </a:rPr>
              <a:t>This initiative seek to drill the borehole for EPC using other competent contractors at a lower cost.</a:t>
            </a:r>
          </a:p>
          <a:p>
            <a:pPr algn="just" defTabSz="914400">
              <a:spcAft>
                <a:spcPts val="500"/>
              </a:spcAft>
              <a:defRPr/>
            </a:pPr>
            <a:r>
              <a:rPr lang="en-US" sz="1200" dirty="0">
                <a:latin typeface="Futura Medium" panose="00000400000000000000" pitchFamily="2" charset="0"/>
              </a:rPr>
              <a:t>The difference in cost is about N40M.</a:t>
            </a:r>
          </a:p>
          <a:p>
            <a:pPr algn="just" defTabSz="914400">
              <a:spcAft>
                <a:spcPts val="500"/>
              </a:spcAft>
              <a:defRPr/>
            </a:pPr>
            <a:endParaRPr lang="en-GB" sz="1200" dirty="0">
              <a:latin typeface="Futura Medium" pitchFamily="2" charset="0"/>
              <a:cs typeface="Arial" charset="0"/>
            </a:endParaRPr>
          </a:p>
        </p:txBody>
      </p:sp>
      <p:sp>
        <p:nvSpPr>
          <p:cNvPr id="13" name="Text Placeholder 2"/>
          <p:cNvSpPr txBox="1">
            <a:spLocks/>
          </p:cNvSpPr>
          <p:nvPr/>
        </p:nvSpPr>
        <p:spPr>
          <a:xfrm>
            <a:off x="4194125" y="3933056"/>
            <a:ext cx="4832351" cy="2808311"/>
          </a:xfrm>
          <a:prstGeom prst="rect">
            <a:avLst/>
          </a:prstGeom>
          <a:ln>
            <a:solidFill>
              <a:schemeClr val="tx1">
                <a:lumMod val="75000"/>
              </a:schemeClr>
            </a:solidFill>
          </a:ln>
        </p:spPr>
        <p:txBody>
          <a:bodyPr/>
          <a:lstStyle/>
          <a:p>
            <a:pPr algn="just" defTabSz="914400">
              <a:spcAft>
                <a:spcPts val="500"/>
              </a:spcAft>
              <a:defRPr/>
            </a:pPr>
            <a:r>
              <a:rPr lang="en-US" sz="1200" b="1" u="sng" dirty="0">
                <a:solidFill>
                  <a:srgbClr val="FF0000"/>
                </a:solidFill>
                <a:latin typeface="Futura Medium" panose="00000400000000000000" pitchFamily="2" charset="0"/>
              </a:rPr>
              <a:t>Project Scope/Actions : </a:t>
            </a:r>
          </a:p>
          <a:p>
            <a:pPr marL="171450" indent="-171450" defTabSz="914400">
              <a:buFont typeface="Wingdings" pitchFamily="2" charset="2"/>
              <a:buChar char="§"/>
              <a:defRPr/>
            </a:pPr>
            <a:r>
              <a:rPr lang="en-US" sz="1200" dirty="0">
                <a:latin typeface="Futura Medium" panose="00000400000000000000" pitchFamily="2" charset="0"/>
              </a:rPr>
              <a:t>Carry out site evaluation for Borehole drilling</a:t>
            </a:r>
          </a:p>
          <a:p>
            <a:pPr marL="171450" indent="-171450" defTabSz="914400">
              <a:buFont typeface="Wingdings" pitchFamily="2" charset="2"/>
              <a:buChar char="§"/>
              <a:defRPr/>
            </a:pPr>
            <a:r>
              <a:rPr lang="en-US" sz="1200" dirty="0">
                <a:latin typeface="Futura Medium" panose="00000400000000000000" pitchFamily="2" charset="0"/>
              </a:rPr>
              <a:t>Scope Initiative</a:t>
            </a:r>
          </a:p>
          <a:p>
            <a:pPr marL="171450" indent="-171450" defTabSz="914400">
              <a:buFont typeface="Wingdings" pitchFamily="2" charset="2"/>
              <a:buChar char="§"/>
              <a:defRPr/>
            </a:pPr>
            <a:r>
              <a:rPr lang="en-US" sz="1200" dirty="0">
                <a:latin typeface="Futura Medium" panose="00000400000000000000" pitchFamily="2" charset="0"/>
              </a:rPr>
              <a:t>Secure approval and budget for Borehole drilling</a:t>
            </a:r>
          </a:p>
          <a:p>
            <a:pPr marL="171450" indent="-171450" defTabSz="914400">
              <a:buFont typeface="Wingdings" pitchFamily="2" charset="2"/>
              <a:buChar char="§"/>
              <a:defRPr/>
            </a:pPr>
            <a:r>
              <a:rPr lang="en-US" sz="1200" dirty="0">
                <a:latin typeface="Futura Medium" panose="00000400000000000000" pitchFamily="2" charset="0"/>
              </a:rPr>
              <a:t>Execute project</a:t>
            </a:r>
          </a:p>
          <a:p>
            <a:pPr marL="171450" indent="-171450" defTabSz="914400">
              <a:buFont typeface="Wingdings" pitchFamily="2" charset="2"/>
              <a:buChar char="§"/>
              <a:defRPr/>
            </a:pPr>
            <a:r>
              <a:rPr lang="en-US" sz="1200" dirty="0">
                <a:latin typeface="Futura Medium" panose="00000400000000000000" pitchFamily="2" charset="0"/>
              </a:rPr>
              <a:t>Commission</a:t>
            </a:r>
          </a:p>
          <a:p>
            <a:pPr defTabSz="914400">
              <a:defRPr/>
            </a:pPr>
            <a:endParaRPr lang="en-US" sz="1400" dirty="0">
              <a:solidFill>
                <a:srgbClr val="EEECE1">
                  <a:lumMod val="50000"/>
                </a:srgbClr>
              </a:solidFill>
              <a:latin typeface="Futura Medium" panose="00000400000000000000" pitchFamily="2" charset="0"/>
            </a:endParaRPr>
          </a:p>
        </p:txBody>
      </p:sp>
      <p:sp>
        <p:nvSpPr>
          <p:cNvPr id="22" name="Text Placeholder 2"/>
          <p:cNvSpPr txBox="1">
            <a:spLocks/>
          </p:cNvSpPr>
          <p:nvPr/>
        </p:nvSpPr>
        <p:spPr>
          <a:xfrm>
            <a:off x="9104665" y="5208823"/>
            <a:ext cx="2891367" cy="1532544"/>
          </a:xfrm>
          <a:prstGeom prst="rect">
            <a:avLst/>
          </a:prstGeom>
          <a:ln>
            <a:solidFill>
              <a:schemeClr val="tx1">
                <a:lumMod val="75000"/>
              </a:schemeClr>
            </a:solidFill>
          </a:ln>
        </p:spPr>
        <p:txBody>
          <a:bodyPr/>
          <a:lstStyle/>
          <a:p>
            <a:pPr marL="0" lvl="1" defTabSz="914400">
              <a:spcBef>
                <a:spcPts val="300"/>
              </a:spcBef>
              <a:spcAft>
                <a:spcPct val="0"/>
              </a:spcAft>
            </a:pPr>
            <a:r>
              <a:rPr lang="en-US" altLang="en-US" sz="1200" b="1" dirty="0">
                <a:latin typeface="Futura Medium" panose="00000400000000000000" pitchFamily="2" charset="0"/>
              </a:rPr>
              <a:t>Project Sponsor: </a:t>
            </a:r>
            <a:r>
              <a:rPr lang="en-US" altLang="en-US" sz="1200" dirty="0" err="1">
                <a:latin typeface="Futura Medium" panose="00000400000000000000" pitchFamily="2" charset="0"/>
              </a:rPr>
              <a:t>Aniemeke</a:t>
            </a:r>
            <a:r>
              <a:rPr lang="en-US" altLang="en-US" sz="1200" dirty="0">
                <a:latin typeface="Futura Medium" panose="00000400000000000000" pitchFamily="2" charset="0"/>
              </a:rPr>
              <a:t> Samuel</a:t>
            </a:r>
          </a:p>
          <a:p>
            <a:pPr marL="0" lvl="1" defTabSz="914400">
              <a:spcBef>
                <a:spcPts val="300"/>
              </a:spcBef>
              <a:spcAft>
                <a:spcPct val="0"/>
              </a:spcAft>
            </a:pPr>
            <a:r>
              <a:rPr lang="en-US" altLang="en-US" sz="1200" b="1" dirty="0">
                <a:latin typeface="Futura Medium" panose="00000400000000000000" pitchFamily="2" charset="0"/>
              </a:rPr>
              <a:t>Implementation Lead:</a:t>
            </a:r>
            <a:r>
              <a:rPr lang="en-US" altLang="en-US" sz="1200" dirty="0">
                <a:solidFill>
                  <a:srgbClr val="EEECE1">
                    <a:lumMod val="50000"/>
                  </a:srgbClr>
                </a:solidFill>
                <a:latin typeface="Futura Medium" panose="00000400000000000000" pitchFamily="2" charset="0"/>
              </a:rPr>
              <a:t> </a:t>
            </a:r>
            <a:r>
              <a:rPr lang="en-US" altLang="en-US" sz="1200" dirty="0">
                <a:latin typeface="Futura Medium" panose="00000400000000000000" pitchFamily="2" charset="0"/>
              </a:rPr>
              <a:t>Digbani, Tamunofiri/Opara Darlington</a:t>
            </a:r>
          </a:p>
          <a:p>
            <a:pPr marL="0" lvl="1" defTabSz="914400">
              <a:spcBef>
                <a:spcPts val="300"/>
              </a:spcBef>
              <a:spcAft>
                <a:spcPct val="0"/>
              </a:spcAft>
            </a:pPr>
            <a:r>
              <a:rPr lang="en-US" altLang="en-US" sz="1200" b="1" dirty="0">
                <a:latin typeface="Futura Medium" panose="00000400000000000000" pitchFamily="2" charset="0"/>
              </a:rPr>
              <a:t>Project Team: </a:t>
            </a:r>
            <a:r>
              <a:rPr lang="en-US" altLang="en-US" sz="1200" dirty="0">
                <a:latin typeface="Futura Medium" panose="00000400000000000000" pitchFamily="2" charset="0"/>
              </a:rPr>
              <a:t>Nwalozie Collins, </a:t>
            </a:r>
            <a:r>
              <a:rPr lang="en-US" altLang="en-US" sz="1200" dirty="0" err="1">
                <a:latin typeface="Futura Medium" panose="00000400000000000000" pitchFamily="2" charset="0"/>
              </a:rPr>
              <a:t>Dahunsi</a:t>
            </a:r>
            <a:r>
              <a:rPr lang="en-US" altLang="en-US" sz="1200" dirty="0">
                <a:latin typeface="Futura Medium" panose="00000400000000000000" pitchFamily="2" charset="0"/>
              </a:rPr>
              <a:t> Olatunbosun, Adedokun </a:t>
            </a:r>
            <a:r>
              <a:rPr lang="en-US" altLang="en-US" sz="1200" dirty="0" err="1">
                <a:latin typeface="Futura Medium" panose="00000400000000000000" pitchFamily="2" charset="0"/>
              </a:rPr>
              <a:t>Rasaq,Ruth</a:t>
            </a:r>
            <a:r>
              <a:rPr lang="en-US" altLang="en-US" sz="1200" dirty="0">
                <a:latin typeface="Futura Medium" panose="00000400000000000000" pitchFamily="2" charset="0"/>
              </a:rPr>
              <a:t> </a:t>
            </a:r>
            <a:r>
              <a:rPr lang="en-US" altLang="en-US" sz="1200" dirty="0" err="1">
                <a:latin typeface="Futura Medium" panose="00000400000000000000" pitchFamily="2" charset="0"/>
              </a:rPr>
              <a:t>Micheal</a:t>
            </a:r>
            <a:r>
              <a:rPr lang="en-US" altLang="en-US" sz="1200" dirty="0">
                <a:latin typeface="Futura Medium" panose="00000400000000000000" pitchFamily="2" charset="0"/>
              </a:rPr>
              <a:t>, </a:t>
            </a:r>
            <a:r>
              <a:rPr lang="en-US" altLang="en-US" sz="1200" dirty="0" err="1">
                <a:latin typeface="Futura Medium" panose="00000400000000000000" pitchFamily="2" charset="0"/>
              </a:rPr>
              <a:t>Okpeze</a:t>
            </a:r>
            <a:r>
              <a:rPr lang="en-US" altLang="en-US" sz="1200" dirty="0">
                <a:latin typeface="Futura Medium" panose="00000400000000000000" pitchFamily="2" charset="0"/>
              </a:rPr>
              <a:t> Tina, </a:t>
            </a:r>
            <a:r>
              <a:rPr lang="en-US" altLang="en-US" sz="1200" dirty="0" err="1">
                <a:latin typeface="Futura Medium" panose="00000400000000000000" pitchFamily="2" charset="0"/>
              </a:rPr>
              <a:t>Scholarstica</a:t>
            </a:r>
            <a:r>
              <a:rPr lang="en-US" altLang="en-US" sz="1200" dirty="0">
                <a:latin typeface="Futura Medium" panose="00000400000000000000" pitchFamily="2" charset="0"/>
              </a:rPr>
              <a:t>, Nduka, Hart</a:t>
            </a:r>
          </a:p>
          <a:p>
            <a:pPr marL="342900" lvl="1" indent="-342900" defTabSz="914400">
              <a:spcBef>
                <a:spcPts val="300"/>
              </a:spcBef>
              <a:spcAft>
                <a:spcPct val="0"/>
              </a:spcAft>
              <a:buAutoNum type="arabicPeriod"/>
            </a:pPr>
            <a:endParaRPr lang="en-US" altLang="en-US" sz="1200" dirty="0">
              <a:solidFill>
                <a:srgbClr val="FF0000"/>
              </a:solidFill>
              <a:latin typeface="Futura Medium" panose="00000400000000000000" pitchFamily="2" charset="0"/>
            </a:endParaRPr>
          </a:p>
          <a:p>
            <a:pPr marL="171450" indent="-171450" defTabSz="914400">
              <a:defRPr/>
            </a:pPr>
            <a:endParaRPr lang="en-GB" sz="1200" b="1" dirty="0">
              <a:solidFill>
                <a:srgbClr val="EEECE1">
                  <a:lumMod val="50000"/>
                </a:srgbClr>
              </a:solidFill>
              <a:latin typeface="Futura Medium" panose="00000400000000000000" pitchFamily="2" charset="0"/>
            </a:endParaRPr>
          </a:p>
          <a:p>
            <a:pPr defTabSz="914400">
              <a:defRPr/>
            </a:pPr>
            <a:endParaRPr lang="en-US" sz="1800" dirty="0">
              <a:solidFill>
                <a:srgbClr val="EEECE1">
                  <a:lumMod val="50000"/>
                </a:srgbClr>
              </a:solidFill>
              <a:latin typeface="Futura Medium" panose="00000400000000000000" pitchFamily="2" charset="0"/>
            </a:endParaRPr>
          </a:p>
          <a:p>
            <a:pPr marL="171450" indent="-171450" algn="just" defTabSz="914400">
              <a:spcBef>
                <a:spcPts val="200"/>
              </a:spcBef>
              <a:spcAft>
                <a:spcPts val="200"/>
              </a:spcAft>
              <a:buClr>
                <a:srgbClr val="9BBB59">
                  <a:lumMod val="50000"/>
                </a:srgbClr>
              </a:buClr>
              <a:buSzPct val="125000"/>
              <a:buFont typeface="Wingdings" pitchFamily="2" charset="2"/>
              <a:buChar char="§"/>
              <a:defRPr/>
            </a:pPr>
            <a:endParaRPr lang="en-US" sz="1800" dirty="0">
              <a:solidFill>
                <a:srgbClr val="EEECE1">
                  <a:lumMod val="50000"/>
                </a:srgbClr>
              </a:solidFill>
              <a:latin typeface="Futura Medium" panose="00000400000000000000" pitchFamily="2" charset="0"/>
            </a:endParaRPr>
          </a:p>
        </p:txBody>
      </p:sp>
      <p:sp>
        <p:nvSpPr>
          <p:cNvPr id="10" name="Text Placeholder 2"/>
          <p:cNvSpPr txBox="1">
            <a:spLocks/>
          </p:cNvSpPr>
          <p:nvPr/>
        </p:nvSpPr>
        <p:spPr>
          <a:xfrm>
            <a:off x="129119" y="5301208"/>
            <a:ext cx="3956049" cy="1440159"/>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GB" sz="1200" b="1" u="sng" dirty="0">
                <a:latin typeface="Futura Medium" panose="00000400000000000000" pitchFamily="2" charset="0"/>
              </a:rPr>
              <a:t>High-level Timeline:</a:t>
            </a:r>
            <a:endParaRPr lang="en-GB" sz="1200" b="1" dirty="0">
              <a:latin typeface="Futura Medium" panose="00000400000000000000" pitchFamily="2" charset="0"/>
            </a:endParaRPr>
          </a:p>
          <a:p>
            <a:pPr marL="171450" indent="-171450" defTabSz="914400">
              <a:buFont typeface="Wingdings" pitchFamily="2" charset="2"/>
              <a:buChar char="§"/>
              <a:defRPr/>
            </a:pPr>
            <a:r>
              <a:rPr lang="en-GB" sz="1200" dirty="0">
                <a:latin typeface="Futura Medium" panose="00000400000000000000" pitchFamily="2" charset="0"/>
              </a:rPr>
              <a:t>L0-L1: </a:t>
            </a:r>
            <a:r>
              <a:rPr lang="en-GB" sz="1200" dirty="0">
                <a:solidFill>
                  <a:srgbClr val="FF0000"/>
                </a:solidFill>
                <a:latin typeface="Futura Medium" panose="00000400000000000000" pitchFamily="2" charset="0"/>
              </a:rPr>
              <a:t>July 2018</a:t>
            </a:r>
          </a:p>
          <a:p>
            <a:pPr marL="171450" indent="-171450" defTabSz="914400">
              <a:spcBef>
                <a:spcPts val="300"/>
              </a:spcBef>
              <a:buFont typeface="Wingdings" pitchFamily="2" charset="2"/>
              <a:buChar char="§"/>
              <a:defRPr/>
            </a:pPr>
            <a:r>
              <a:rPr lang="en-GB" sz="1200" dirty="0">
                <a:latin typeface="Futura Medium" panose="00000400000000000000" pitchFamily="2" charset="0"/>
              </a:rPr>
              <a:t>L2: </a:t>
            </a:r>
            <a:endParaRPr lang="en-GB" sz="1200" dirty="0">
              <a:solidFill>
                <a:srgbClr val="FF0000"/>
              </a:solidFill>
              <a:latin typeface="Futura Medium" panose="00000400000000000000" pitchFamily="2" charset="0"/>
            </a:endParaRPr>
          </a:p>
          <a:p>
            <a:pPr marL="171450" indent="-171450" defTabSz="914400">
              <a:spcBef>
                <a:spcPts val="300"/>
              </a:spcBef>
              <a:buFont typeface="Wingdings" pitchFamily="2" charset="2"/>
              <a:buChar char="§"/>
              <a:defRPr/>
            </a:pPr>
            <a:r>
              <a:rPr lang="en-GB" sz="1200" dirty="0">
                <a:latin typeface="Futura Medium" panose="00000400000000000000" pitchFamily="2" charset="0"/>
              </a:rPr>
              <a:t>L3: </a:t>
            </a:r>
            <a:endParaRPr lang="en-GB" sz="1200" dirty="0">
              <a:solidFill>
                <a:srgbClr val="FF0000"/>
              </a:solidFill>
              <a:latin typeface="Futura Medium" panose="00000400000000000000" pitchFamily="2" charset="0"/>
            </a:endParaRPr>
          </a:p>
          <a:p>
            <a:pPr marL="171450" indent="-171450" defTabSz="914400">
              <a:spcBef>
                <a:spcPts val="300"/>
              </a:spcBef>
              <a:buFont typeface="Wingdings" pitchFamily="2" charset="2"/>
              <a:buChar char="§"/>
              <a:defRPr/>
            </a:pPr>
            <a:r>
              <a:rPr lang="en-GB" sz="1200" dirty="0">
                <a:latin typeface="Futura Medium" panose="00000400000000000000" pitchFamily="2" charset="0"/>
              </a:rPr>
              <a:t>L4: </a:t>
            </a:r>
            <a:endParaRPr lang="en-GB" sz="1200" dirty="0">
              <a:solidFill>
                <a:srgbClr val="FF0000"/>
              </a:solidFill>
              <a:latin typeface="Futura Medium" panose="00000400000000000000" pitchFamily="2" charset="0"/>
            </a:endParaRPr>
          </a:p>
          <a:p>
            <a:pPr marL="171450" indent="-171450" defTabSz="914400">
              <a:spcBef>
                <a:spcPts val="300"/>
              </a:spcBef>
              <a:buFont typeface="Wingdings" pitchFamily="2" charset="2"/>
              <a:buChar char="§"/>
              <a:defRPr/>
            </a:pPr>
            <a:r>
              <a:rPr lang="en-US" sz="1200" dirty="0">
                <a:latin typeface="Futura Medium" panose="00000400000000000000" pitchFamily="2" charset="0"/>
              </a:rPr>
              <a:t>L5: </a:t>
            </a:r>
            <a:r>
              <a:rPr lang="en-US" sz="1200" b="1" dirty="0">
                <a:latin typeface="Futura Medium" panose="00000400000000000000" pitchFamily="2" charset="0"/>
              </a:rPr>
              <a:t>September 2018</a:t>
            </a:r>
            <a:endParaRPr lang="en-US" sz="1200" b="1" dirty="0">
              <a:solidFill>
                <a:srgbClr val="FF0000"/>
              </a:solidFill>
              <a:latin typeface="Futura Medium" panose="00000400000000000000" pitchFamily="2" charset="0"/>
            </a:endParaRPr>
          </a:p>
          <a:p>
            <a:pPr marL="171450" indent="-171450" defTabSz="914400">
              <a:spcBef>
                <a:spcPts val="300"/>
              </a:spcBef>
              <a:buFont typeface="Wingdings" pitchFamily="2" charset="2"/>
              <a:buChar char="§"/>
              <a:defRPr/>
            </a:pPr>
            <a:r>
              <a:rPr lang="en-US" sz="1200" dirty="0">
                <a:latin typeface="Futura Medium" panose="00000400000000000000" pitchFamily="2" charset="0"/>
              </a:rPr>
              <a:t>Initiative End</a:t>
            </a:r>
            <a:endParaRPr lang="en-US" sz="1800" dirty="0">
              <a:solidFill>
                <a:srgbClr val="EEECE1">
                  <a:lumMod val="50000"/>
                </a:srgbClr>
              </a:solidFill>
              <a:latin typeface="Futura Medium" panose="00000400000000000000" pitchFamily="2" charset="0"/>
            </a:endParaRPr>
          </a:p>
        </p:txBody>
      </p:sp>
      <p:sp>
        <p:nvSpPr>
          <p:cNvPr id="11" name="Text Placeholder 2"/>
          <p:cNvSpPr txBox="1">
            <a:spLocks/>
          </p:cNvSpPr>
          <p:nvPr/>
        </p:nvSpPr>
        <p:spPr>
          <a:xfrm>
            <a:off x="9116487" y="3933056"/>
            <a:ext cx="2906183" cy="1112328"/>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US" sz="1200" b="1" u="sng" dirty="0">
                <a:solidFill>
                  <a:srgbClr val="FF0000"/>
                </a:solidFill>
                <a:latin typeface="Futura Medium" panose="00000400000000000000" pitchFamily="2" charset="0"/>
              </a:rPr>
              <a:t>Critical Success Factors:</a:t>
            </a:r>
            <a:endParaRPr lang="en-GB" sz="1200" b="1" dirty="0">
              <a:solidFill>
                <a:srgbClr val="FF0000"/>
              </a:solidFill>
              <a:latin typeface="Futura Medium" panose="00000400000000000000" pitchFamily="2" charset="0"/>
            </a:endParaRPr>
          </a:p>
          <a:p>
            <a:pPr marL="171450" indent="-171450" defTabSz="914400">
              <a:spcBef>
                <a:spcPts val="300"/>
              </a:spcBef>
              <a:buFont typeface="Arial" panose="020B0604020202020204" pitchFamily="34" charset="0"/>
              <a:buChar char="•"/>
              <a:defRPr/>
            </a:pPr>
            <a:r>
              <a:rPr lang="en-GB" sz="1200" dirty="0">
                <a:latin typeface="Futura Medium" panose="00000400000000000000" pitchFamily="2" charset="0"/>
              </a:rPr>
              <a:t>Budget/Funds availability</a:t>
            </a:r>
          </a:p>
          <a:p>
            <a:pPr marL="171450" indent="-171450" defTabSz="914400">
              <a:spcBef>
                <a:spcPts val="300"/>
              </a:spcBef>
              <a:buFont typeface="Arial" panose="020B0604020202020204" pitchFamily="34" charset="0"/>
              <a:buChar char="•"/>
              <a:defRPr/>
            </a:pPr>
            <a:r>
              <a:rPr lang="en-GB" sz="1200" dirty="0">
                <a:latin typeface="Futura Medium" panose="00000400000000000000" pitchFamily="2" charset="0"/>
              </a:rPr>
              <a:t>Asset Leadership Support</a:t>
            </a:r>
          </a:p>
          <a:p>
            <a:pPr marL="171450" indent="-171450" defTabSz="914400">
              <a:spcBef>
                <a:spcPts val="300"/>
              </a:spcBef>
              <a:buFont typeface="Arial" panose="020B0604020202020204" pitchFamily="34" charset="0"/>
              <a:buChar char="•"/>
              <a:defRPr/>
            </a:pPr>
            <a:r>
              <a:rPr lang="en-GB" sz="1200" dirty="0">
                <a:latin typeface="Futura Medium" panose="00000400000000000000" pitchFamily="2" charset="0"/>
              </a:rPr>
              <a:t>Manpower availability</a:t>
            </a:r>
            <a:endParaRPr lang="en-US" sz="1800" dirty="0">
              <a:latin typeface="Futura Medium" panose="00000400000000000000" pitchFamily="2" charset="0"/>
            </a:endParaRPr>
          </a:p>
        </p:txBody>
      </p:sp>
      <p:sp>
        <p:nvSpPr>
          <p:cNvPr id="12" name="Text Placeholder 2"/>
          <p:cNvSpPr txBox="1">
            <a:spLocks/>
          </p:cNvSpPr>
          <p:nvPr/>
        </p:nvSpPr>
        <p:spPr>
          <a:xfrm>
            <a:off x="129118" y="3933056"/>
            <a:ext cx="3956049" cy="1296144"/>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US" sz="1200" b="1" u="sng" dirty="0">
                <a:solidFill>
                  <a:srgbClr val="FF0000"/>
                </a:solidFill>
                <a:latin typeface="Futura Medium" panose="00000400000000000000" pitchFamily="2" charset="0"/>
              </a:rPr>
              <a:t>Potential Benefits &amp; Measurement:</a:t>
            </a:r>
          </a:p>
          <a:p>
            <a:pPr defTabSz="914400">
              <a:defRPr/>
            </a:pPr>
            <a:r>
              <a:rPr lang="en-GB" sz="1200" dirty="0">
                <a:latin typeface="Futura Medium" panose="00000400000000000000" pitchFamily="2" charset="0"/>
              </a:rPr>
              <a:t>The execution of this project will bring about the following benefits:</a:t>
            </a:r>
          </a:p>
          <a:p>
            <a:pPr defTabSz="914400">
              <a:defRPr/>
            </a:pPr>
            <a:r>
              <a:rPr lang="en-GB" sz="1200" dirty="0">
                <a:latin typeface="Futura Medium" panose="00000400000000000000" pitchFamily="2" charset="0"/>
              </a:rPr>
              <a:t>1. Improved availability of water supply in EPC</a:t>
            </a:r>
          </a:p>
          <a:p>
            <a:pPr defTabSz="914400">
              <a:defRPr/>
            </a:pPr>
            <a:r>
              <a:rPr lang="en-GB" sz="1200" dirty="0">
                <a:latin typeface="Futura Medium" panose="00000400000000000000" pitchFamily="2" charset="0"/>
              </a:rPr>
              <a:t>2. Eliminate/reduce trucking of water from other facilities</a:t>
            </a:r>
          </a:p>
          <a:p>
            <a:pPr defTabSz="914400">
              <a:defRPr/>
            </a:pPr>
            <a:r>
              <a:rPr lang="en-GB" sz="1200" dirty="0">
                <a:latin typeface="Futura Medium" panose="00000400000000000000" pitchFamily="2" charset="0"/>
              </a:rPr>
              <a:t>3. </a:t>
            </a:r>
          </a:p>
          <a:p>
            <a:pPr defTabSz="914400">
              <a:defRPr/>
            </a:pPr>
            <a:endParaRPr lang="en-GB" sz="1200" dirty="0">
              <a:solidFill>
                <a:srgbClr val="FF0000"/>
              </a:solidFill>
              <a:latin typeface="Futura Medium" panose="00000400000000000000" pitchFamily="2" charset="0"/>
            </a:endParaRPr>
          </a:p>
        </p:txBody>
      </p:sp>
      <p:sp>
        <p:nvSpPr>
          <p:cNvPr id="3" name="TextBox 2"/>
          <p:cNvSpPr txBox="1"/>
          <p:nvPr/>
        </p:nvSpPr>
        <p:spPr>
          <a:xfrm>
            <a:off x="9632085" y="43934"/>
            <a:ext cx="1836528" cy="369332"/>
          </a:xfrm>
          <a:prstGeom prst="rect">
            <a:avLst/>
          </a:prstGeom>
          <a:solidFill>
            <a:srgbClr val="FFC000"/>
          </a:solidFill>
        </p:spPr>
        <p:txBody>
          <a:bodyPr wrap="none" rtlCol="0">
            <a:spAutoFit/>
          </a:bodyPr>
          <a:lstStyle/>
          <a:p>
            <a:pPr defTabSz="914400"/>
            <a:r>
              <a:rPr lang="en-US" sz="1800" dirty="0">
                <a:solidFill>
                  <a:prstClr val="black"/>
                </a:solidFill>
                <a:latin typeface="Futura Medium" panose="00000400000000000000" pitchFamily="2" charset="0"/>
              </a:rPr>
              <a:t>Charter Template</a:t>
            </a:r>
          </a:p>
        </p:txBody>
      </p:sp>
    </p:spTree>
    <p:extLst>
      <p:ext uri="{BB962C8B-B14F-4D97-AF65-F5344CB8AC3E}">
        <p14:creationId xmlns:p14="http://schemas.microsoft.com/office/powerpoint/2010/main" val="3405708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2" y="152400"/>
            <a:ext cx="11171239" cy="385762"/>
          </a:xfrm>
        </p:spPr>
        <p:txBody>
          <a:bodyPr>
            <a:noAutofit/>
          </a:bodyPr>
          <a:lstStyle/>
          <a:p>
            <a:r>
              <a:rPr lang="en-CA" sz="2800" dirty="0">
                <a:latin typeface="Futura Medium" panose="00000400000000000000" pitchFamily="2" charset="0"/>
              </a:rPr>
              <a:t>L1 – L5 Gates</a:t>
            </a:r>
          </a:p>
        </p:txBody>
      </p:sp>
      <p:sp>
        <p:nvSpPr>
          <p:cNvPr id="4" name="Slide Number Placeholder 3"/>
          <p:cNvSpPr>
            <a:spLocks noGrp="1"/>
          </p:cNvSpPr>
          <p:nvPr>
            <p:ph type="sldNum" sz="quarter" idx="12"/>
          </p:nvPr>
        </p:nvSpPr>
        <p:spPr/>
        <p:txBody>
          <a:bodyPr/>
          <a:lstStyle/>
          <a:p>
            <a:fld id="{D32BAE6A-B452-4007-8177-56DD051636F9}" type="slidenum">
              <a:rPr lang="en-GB">
                <a:solidFill>
                  <a:prstClr val="black">
                    <a:tint val="75000"/>
                  </a:prstClr>
                </a:solidFill>
              </a:rPr>
              <a:pPr/>
              <a:t>2</a:t>
            </a:fld>
            <a:endParaRPr lang="en-GB" dirty="0">
              <a:solidFill>
                <a:prstClr val="black">
                  <a:tint val="75000"/>
                </a:prstClr>
              </a:solidFill>
            </a:endParaRPr>
          </a:p>
        </p:txBody>
      </p:sp>
      <p:pic>
        <p:nvPicPr>
          <p:cNvPr id="206850" name="Picture 1"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503056"/>
            <a:ext cx="10769600" cy="6135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48723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5090&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13&quot;&gt;&lt;elem m_fUsage=&quot;3.49063974154627576496E+00&quot;&gt;&lt;m_msothmcolidx val=&quot;0&quot;/&gt;&lt;m_rgb r=&quot;00&quot; g=&quot;70&quot; b=&quot;F9&quot;/&gt;&lt;m_nBrightness val=&quot;0&quot;/&gt;&lt;/elem&gt;&lt;elem m_fUsage=&quot;1.77914565010000025325E+00&quot;&gt;&lt;m_msothmcolidx val=&quot;0&quot;/&gt;&lt;m_rgb r=&quot;48&quot; g=&quot;FF&quot; b=&quot;A4&quot;/&gt;&lt;m_nBrightness val=&quot;0&quot;/&gt;&lt;/elem&gt;&lt;elem m_fUsage=&quot;8.65717389000000170363E-01&quot;&gt;&lt;m_msothmcolidx val=&quot;0&quot;/&gt;&lt;m_rgb r=&quot;EB&quot; g=&quot;6D&quot; b=&quot;71&quot;/&gt;&lt;m_nBrightness val=&quot;0&quot;/&gt;&lt;/elem&gt;&lt;elem m_fUsage=&quot;7.96381132094649113462E-01&quot;&gt;&lt;m_msothmcolidx val=&quot;0&quot;/&gt;&lt;m_rgb r=&quot;3C&quot; g=&quot;FF&quot; b=&quot;9D&quot;/&gt;&lt;m_nBrightness val=&quot;0&quot;/&gt;&lt;/elem&gt;&lt;elem m_fUsage=&quot;5.31441000000000163261E-01&quot;&gt;&lt;m_msothmcolidx val=&quot;0&quot;/&gt;&lt;m_rgb r=&quot;F1&quot; g=&quot;96&quot; b=&quot;98&quot;/&gt;&lt;m_nBrightness val=&quot;0&quot;/&gt;&lt;/elem&gt;&lt;elem m_fUsage=&quot;4.09016571849008470085E-01&quot;&gt;&lt;m_msothmcolidx val=&quot;0&quot;/&gt;&lt;m_rgb r=&quot;1C&quot; g=&quot;83&quot; b=&quot;F4&quot;/&gt;&lt;m_nBrightness val=&quot;0&quot;/&gt;&lt;/elem&gt;&lt;elem m_fUsage=&quot;3.13810596090000171188E-01&quot;&gt;&lt;m_msothmcolidx val=&quot;0&quot;/&gt;&lt;m_rgb r=&quot;B7&quot; g=&quot;FF&quot; b=&quot;DB&quot;/&gt;&lt;m_nBrightness val=&quot;0&quot;/&gt;&lt;/elem&gt;&lt;elem m_fUsage=&quot;2.82429536481000165171E-01&quot;&gt;&lt;m_msothmcolidx val=&quot;0&quot;/&gt;&lt;m_rgb r=&quot;F5&quot; g=&quot;B8&quot; b=&quot;B9&quot;/&gt;&lt;m_nBrightness val=&quot;0&quot;/&gt;&lt;/elem&gt;&lt;elem m_fUsage=&quot;2.71671289887568501165E-01&quot;&gt;&lt;m_msothmcolidx val=&quot;0&quot;/&gt;&lt;m_rgb r=&quot;7B&quot; g=&quot;1C&quot; b=&quot;93&quot;/&gt;&lt;m_nBrightness val=&quot;0&quot;/&gt;&lt;/elem&gt;&lt;elem m_fUsage=&quot;2.54186582832900132001E-01&quot;&gt;&lt;m_msothmcolidx val=&quot;0&quot;/&gt;&lt;m_rgb r=&quot;F8&quot; g=&quot;C2&quot; b=&quot;C4&quot;/&gt;&lt;m_nBrightness val=&quot;0&quot;/&gt;&lt;/elem&gt;&lt;elem m_fUsage=&quot;2.19903489437288629516E-01&quot;&gt;&lt;m_msothmcolidx val=&quot;0&quot;/&gt;&lt;m_rgb r=&quot;FD&quot; g=&quot;E4&quot; b=&quot;71&quot;/&gt;&lt;m_nBrightness val=&quot;0&quot;/&gt;&lt;/elem&gt;&lt;elem m_fUsage=&quot;2.16167060738324673386E-01&quot;&gt;&lt;m_msothmcolidx val=&quot;0&quot;/&gt;&lt;m_rgb r=&quot;FE&quot; g=&quot;F5&quot; b=&quot;CD&quot;/&gt;&lt;m_nBrightness val=&quot;0&quot;/&gt;&lt;/elem&gt;&lt;elem m_fUsage=&quot;9.84770902183611934744E-02&quot;&gt;&lt;m_msothmcolidx val=&quot;0&quot;/&gt;&lt;m_rgb r=&quot;09&quot; g=&quot;5E&quot; b=&quot;BB&quot;/&gt;&lt;m_nBrightness val=&quot;0&quot;/&gt;&lt;/elem&gt;&lt;/m_vecMRU&gt;&lt;/m_mruColor&gt;&lt;m_eweekdayFirstOfWeek val=&quot;2&quot;/&gt;&lt;m_eweekdayFirstOfWorkweek val=&quot;2&quot;/&gt;&lt;m_eweekdayFirstOfWeekend val=&quot;7&quot;/&gt;&lt;/CPresentation&gt;&lt;/root&gt;"/>
  <p:tag name="THINKCELLUNDODONOTDELETE"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p:Policy xmlns:p="office.server.policy" id="" local="true">
  <p:Name>Shell Document Base</p:Name>
  <p:Description/>
  <p:Statement/>
  <p:PolicyItems/>
</p:Policy>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94fa94db-9f68-4db9-8aad-b353dd6cd207">
      <Value>2</Value>
      <Value>11</Value>
      <Value>10</Value>
      <Value>9</Value>
      <Value>8</Value>
      <Value>7</Value>
      <Value>6</Value>
      <Value>5</Value>
      <Value>4</Value>
      <Value>3</Value>
      <Value>70</Value>
      <Value>1</Value>
    </TaxCatchAll>
    <_dlc_DocId xmlns="94fa94db-9f68-4db9-8aad-b353dd6cd207">AFFAA0624-1326894789-73294</_dlc_DocId>
    <_dlc_DocIdUrl xmlns="94fa94db-9f68-4db9-8aad-b353dd6cd207">
      <Url>https://nga001-sp.shell.com/sites/AFFAA0624/_layouts/15/DocIdRedir.aspx?ID=AFFAA0624-1326894789-73294</Url>
      <Description>AFFAA0624-1326894789-73294</Description>
    </_dlc_DocIdUrl>
    <Recipients xmlns="d37dc61e-6134-4f77-a092-981fcd794f3a" xsi:nil="true"/>
    <LivelinkID xmlns="d37dc61e-6134-4f77-a092-981fcd794f3a" xsi:nil="true"/>
    <Livelink_x0020_Instance_x0020_Column xmlns="d37dc61e-6134-4f77-a092-981fcd794f3a" xsi:nil="true"/>
    <Shell_x0020_SharePoint_x0020_SAEF_x0020_LegalEntityTaxHTField0 xmlns="http://schemas.microsoft.com/sharepoint/v3">
      <Terms xmlns="http://schemas.microsoft.com/office/infopath/2007/PartnerControls">
        <TermInfo xmlns="http://schemas.microsoft.com/office/infopath/2007/PartnerControls">
          <TermName xmlns="http://schemas.microsoft.com/office/infopath/2007/PartnerControls">The Shell Petroleum Development Company Of Nigeria Limited</TermName>
          <TermId xmlns="http://schemas.microsoft.com/office/infopath/2007/PartnerControls">b482a97d-f8dd-41c8-ab1c-99b8408fd22e</TermId>
        </TermInfo>
      </Terms>
    </Shell_x0020_SharePoint_x0020_SAEF_x0020_LegalEntityTaxHTField0>
    <Shell_x0020_SharePoint_x0020_SAEF_x0020_CountryOfJurisdictionTaxHTField0 xmlns="http://schemas.microsoft.com/sharepoint/v3">
      <Terms xmlns="http://schemas.microsoft.com/office/infopath/2007/PartnerControls">
        <TermInfo xmlns="http://schemas.microsoft.com/office/infopath/2007/PartnerControls">
          <TermName xmlns="http://schemas.microsoft.com/office/infopath/2007/PartnerControls">NIGERIA</TermName>
          <TermId xmlns="http://schemas.microsoft.com/office/infopath/2007/PartnerControls">973e3eb3-a5f9-4712-a628-787e048af9f3</TermId>
        </TermInfo>
      </Terms>
    </Shell_x0020_SharePoint_x0020_SAEF_x0020_CountryOfJurisdictionTaxHTField0>
    <Shell_x0020_SharePoint_x0020_SAEF_x0020_BusinessTaxHTField0 xmlns="http://schemas.microsoft.com/sharepoint/v3">
      <Terms xmlns="http://schemas.microsoft.com/office/infopath/2007/PartnerControls">
        <TermInfo xmlns="http://schemas.microsoft.com/office/infopath/2007/PartnerControls">
          <TermName xmlns="http://schemas.microsoft.com/office/infopath/2007/PartnerControls">Upstream International</TermName>
          <TermId xmlns="http://schemas.microsoft.com/office/infopath/2007/PartnerControls">dabf15d9-4f75-4ed1-b8a1-a0c3e2a85888</TermId>
        </TermInfo>
      </Terms>
    </Shell_x0020_SharePoint_x0020_SAEF_x0020_BusinessTaxHTField0>
    <Shell_x0020_SharePoint_x0020_SAEF_x0020_Collection xmlns="http://schemas.microsoft.com/sharepoint/v3">false</Shell_x0020_SharePoint_x0020_SAEF_x0020_Collection>
    <Media_Location xmlns="d37dc61e-6134-4f77-a092-981fcd794f3a">Livelink</Media_Location>
    <Shell_x0020_SharePoint_x0020_SAEF_x0020_RecordStatus xmlns="http://schemas.microsoft.com/sharepoint/v3" xsi:nil="true"/>
    <Volume_Number xmlns="d37dc61e-6134-4f77-a092-981fcd794f3a" xsi:nil="true"/>
    <Shell_x0020_SharePoint_x0020_SAEF_x0020_ExportControlClassificationTaxHTField0 xmlns="http://schemas.microsoft.com/sharepoint/v3">
      <Terms xmlns="http://schemas.microsoft.com/office/infopath/2007/PartnerControls">
        <TermInfo xmlns="http://schemas.microsoft.com/office/infopath/2007/PartnerControls">
          <TermName xmlns="http://schemas.microsoft.com/office/infopath/2007/PartnerControls">Non-US content - Non Controlled</TermName>
          <TermId xmlns="http://schemas.microsoft.com/office/infopath/2007/PartnerControls">2ac8835e-0587-4096-a6e2-1f68da1e6cb3</TermId>
        </TermInfo>
      </Terms>
    </Shell_x0020_SharePoint_x0020_SAEF_x0020_ExportControlClassificationTaxHTField0>
    <Shell_x0020_SharePoint_x0020_SAEF_x0020_WorkgroupIDTaxHTField0 xmlns="http://schemas.microsoft.com/sharepoint/v3">
      <Terms xmlns="http://schemas.microsoft.com/office/infopath/2007/PartnerControls">
        <TermInfo xmlns="http://schemas.microsoft.com/office/infopath/2007/PartnerControls">
          <TermName xmlns="http://schemas.microsoft.com/office/infopath/2007/PartnerControls">Upstream _ Single File Plan - 22022</TermName>
          <TermId xmlns="http://schemas.microsoft.com/office/infopath/2007/PartnerControls">d3ed65c1-761d-4a84-a678-924ffd6ed182</TermId>
        </TermInfo>
      </Terms>
    </Shell_x0020_SharePoint_x0020_SAEF_x0020_WorkgroupIDTaxHTField0>
    <IconOverlay xmlns="http://schemas.microsoft.com/sharepoint/v4" xsi:nil="true"/>
    <Shell_x0020_SharePoint_x0020_SAEF_x0020_FilePlanRecordType xmlns="http://schemas.microsoft.com/sharepoint/v3" xsi:nil="true"/>
    <Revision_Code xmlns="d37dc61e-6134-4f77-a092-981fcd794f3a" xsi:nil="true"/>
    <Shell_x0020_SharePoint_x0020_SAEF_x0020_BusinessUnitRegionTaxHTField0 xmlns="http://schemas.microsoft.com/sharepoint/v3">
      <Terms xmlns="http://schemas.microsoft.com/office/infopath/2007/PartnerControls">
        <TermInfo xmlns="http://schemas.microsoft.com/office/infopath/2007/PartnerControls">
          <TermName xmlns="http://schemas.microsoft.com/office/infopath/2007/PartnerControls">Sub-Saharan Africa</TermName>
          <TermId xmlns="http://schemas.microsoft.com/office/infopath/2007/PartnerControls">9d13514c-804d-40ff-8e8a-f6825f62fb70</TermId>
        </TermInfo>
      </Terms>
    </Shell_x0020_SharePoint_x0020_SAEF_x0020_BusinessUnitRegionTaxHTField0>
    <Shell_x0020_SharePoint_x0020_SAEF_x0020_BusinessProcessTaxHTField0 xmlns="http://schemas.microsoft.com/sharepoint/v3">
      <Terms xmlns="http://schemas.microsoft.com/office/infopath/2007/PartnerControls">
        <TermInfo xmlns="http://schemas.microsoft.com/office/infopath/2007/PartnerControls">
          <TermName xmlns="http://schemas.microsoft.com/office/infopath/2007/PartnerControls">All - Records Management</TermName>
          <TermId xmlns="http://schemas.microsoft.com/office/infopath/2007/PartnerControls">1f68a0f2-47ab-4887-8df5-7c0616d5ad90</TermId>
        </TermInfo>
      </Terms>
    </Shell_x0020_SharePoint_x0020_SAEF_x0020_BusinessProcessTaxHTField0>
    <Shell_x0020_SharePoint_x0020_SAEF_x0020_KeepFileLocal xmlns="http://schemas.microsoft.com/sharepoint/v3">false</Shell_x0020_SharePoint_x0020_SAEF_x0020_KeepFileLocal>
    <Folder_x0020_STRUCTURE xmlns="d37dc61e-6134-4f77-a092-981fcd794f3a" xsi:nil="true"/>
    <Shell_x0020_SharePoint_x0020_SAEF_x0020_DocumentStatusTaxHTField0 xmlns="http://schemas.microsoft.com/sharepoint/v3">
      <Terms xmlns="http://schemas.microsoft.com/office/infopath/2007/PartnerControls">
        <TermInfo xmlns="http://schemas.microsoft.com/office/infopath/2007/PartnerControls">
          <TermName xmlns="http://schemas.microsoft.com/office/infopath/2007/PartnerControls">Draft</TermName>
          <TermId xmlns="http://schemas.microsoft.com/office/infopath/2007/PartnerControls">1c86f377-7d91-4c95-bd5b-c18c83fe0aa5</TermId>
        </TermInfo>
      </Terms>
    </Shell_x0020_SharePoint_x0020_SAEF_x0020_DocumentStatusTaxHTField0>
    <Issue_Date xmlns="d37dc61e-6134-4f77-a092-981fcd794f3a" xsi:nil="true"/>
    <Shell_x0020_SharePoint_x0020_SAEF_x0020_LanguageTaxHTField0 xmlns="http://schemas.microsoft.com/sharepoint/v3">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bd3ad5ee-f0c3-40aa-8cc8-36ef09940af3</TermId>
        </TermInfo>
      </Terms>
    </Shell_x0020_SharePoint_x0020_SAEF_x0020_LanguageTaxHTField0>
    <Media xmlns="d37dc61e-6134-4f77-a092-981fcd794f3a">Electronic File</Media>
    <Language xmlns="d37dc61e-6134-4f77-a092-981fcd794f3a">English</Language>
    <Records_x0020_Implicit_x0020_Declare_Origin xmlns="d37dc61e-6134-4f77-a092-981fcd794f3a" xsi:nil="true"/>
    <Shell_x0020_SharePoint_x0020_SAEF_x0020_SiteOwner xmlns="http://schemas.microsoft.com/sharepoint/v3">i:0#.w|africa-me\bisi.t.banigbe</Shell_x0020_SharePoint_x0020_SAEF_x0020_SiteOwner>
    <Shell_x0020_SharePoint_x0020_SAEF_x0020_TRIMRecordNumber xmlns="http://schemas.microsoft.com/sharepoint/v3" xsi:nil="true"/>
    <Review_Date xmlns="d37dc61e-6134-4f77-a092-981fcd794f3a" xsi:nil="true"/>
    <Organisation xmlns="d37dc61e-6134-4f77-a092-981fcd794f3a" xsi:nil="true"/>
    <Cross_References xmlns="d37dc61e-6134-4f77-a092-981fcd794f3a" xsi:nil="true"/>
    <Shell_x0020_SharePoint_x0020_SAEF_x0020_IsRecord xmlns="http://schemas.microsoft.com/sharepoint/v3" xsi:nil="true"/>
    <Shell_x0020_SharePoint_x0020_SAEF_x0020_DocumentTypeTaxHTField0 xmlns="http://schemas.microsoft.com/sharepoint/v3">
      <Terms xmlns="http://schemas.microsoft.com/office/infopath/2007/PartnerControls">
        <TermInfo xmlns="http://schemas.microsoft.com/office/infopath/2007/PartnerControls">
          <TermName xmlns="http://schemas.microsoft.com/office/infopath/2007/PartnerControls">Business Plans [ARM]</TermName>
          <TermId xmlns="http://schemas.microsoft.com/office/infopath/2007/PartnerControls">59d2480a-ae43-41cf-ab8c-fb8985b4f788</TermId>
        </TermInfo>
      </Terms>
    </Shell_x0020_SharePoint_x0020_SAEF_x0020_DocumentTypeTaxHTField0>
    <Shell_x0020_SharePoint_x0020_SAEF_x0020_SiteCollectionName xmlns="http://schemas.microsoft.com/sharepoint/v3">Asset Land 3 East</Shell_x0020_SharePoint_x0020_SAEF_x0020_SiteCollectionName>
    <Shell_x0020_SharePoint_x0020_SAEF_x0020_SecurityClassificationTaxHTField0 xmlns="http://schemas.microsoft.com/sharepoint/v3">
      <Terms xmlns="http://schemas.microsoft.com/office/infopath/2007/PartnerControls">
        <TermInfo xmlns="http://schemas.microsoft.com/office/infopath/2007/PartnerControls">
          <TermName xmlns="http://schemas.microsoft.com/office/infopath/2007/PartnerControls">Restricted</TermName>
          <TermId xmlns="http://schemas.microsoft.com/office/infopath/2007/PartnerControls">21aa7f98-4035-4019-a764-107acb7269af</TermId>
        </TermInfo>
      </Terms>
    </Shell_x0020_SharePoint_x0020_SAEF_x0020_SecurityClassificationTaxHTField0>
    <Export_x0020_Control xmlns="d37dc61e-6134-4f77-a092-981fcd794f3a" xsi:nil="true"/>
    <Shell_x0020_SharePoint_x0020_SAEF_x0020_Owner xmlns="http://schemas.microsoft.com/sharepoint/v3" xsi:nil="true"/>
    <Shell_x0020_SharePoint_x0020_SAEF_x0020_GlobalFunctionTaxHTField0 xmlns="http://schemas.microsoft.com/sharepoint/v3">
      <Terms xmlns="http://schemas.microsoft.com/office/infopath/2007/PartnerControls">
        <TermInfo xmlns="http://schemas.microsoft.com/office/infopath/2007/PartnerControls">
          <TermName xmlns="http://schemas.microsoft.com/office/infopath/2007/PartnerControls">Not Applicable</TermName>
          <TermId xmlns="http://schemas.microsoft.com/office/infopath/2007/PartnerControls">ddce64fb-3cb8-4cd9-8e3d-0fe554247fd1</TermId>
        </TermInfo>
      </Terms>
    </Shell_x0020_SharePoint_x0020_SAEF_x0020_GlobalFunctionTaxHTField0>
    <Shell_x0020_SharePoint_x0020_SAEF_x0020_Declarer xmlns="http://schemas.microsoft.com/sharepoint/v3" xsi:nil="true"/>
    <Document_Numbers xmlns="d37dc61e-6134-4f77-a092-981fcd794f3a" xsi:nil="true"/>
    <Shell_x0020_SharePoint_x0020_SAEF_x0020_AssetIdentifier xmlns="http://schemas.microsoft.com/sharepoint/v3" xsi:nil="true"/>
  </documentManagement>
</p:properties>
</file>

<file path=customXml/item4.xml><?xml version="1.0" encoding="utf-8"?>
<ct:contentTypeSchema xmlns:ct="http://schemas.microsoft.com/office/2006/metadata/contentType" xmlns:ma="http://schemas.microsoft.com/office/2006/metadata/properties/metaAttributes" ct:_="" ma:_="" ma:contentTypeName="Shell Document" ma:contentTypeID="0x0101006F0A470EEB1140E7AA14F4CE8A50B54C0001CB1477F4DD432AA86DD56CC3887AF40084C9E4099BB40D419C271D8B4FFA2B5B" ma:contentTypeVersion="265" ma:contentTypeDescription="Shell Document Content Type" ma:contentTypeScope="" ma:versionID="51a0192ed02ba1772607e1c838599c1b">
  <xsd:schema xmlns:xsd="http://www.w3.org/2001/XMLSchema" xmlns:xs="http://www.w3.org/2001/XMLSchema" xmlns:p="http://schemas.microsoft.com/office/2006/metadata/properties" xmlns:ns1="http://schemas.microsoft.com/sharepoint/v3" xmlns:ns2="94fa94db-9f68-4db9-8aad-b353dd6cd207" xmlns:ns4="d37dc61e-6134-4f77-a092-981fcd794f3a" xmlns:ns5="http://schemas.microsoft.com/sharepoint/v4" targetNamespace="http://schemas.microsoft.com/office/2006/metadata/properties" ma:root="true" ma:fieldsID="cd74e9421e095a73aa722c0fc1815f2a" ns1:_="" ns2:_="" ns4:_="" ns5:_="">
    <xsd:import namespace="http://schemas.microsoft.com/sharepoint/v3"/>
    <xsd:import namespace="94fa94db-9f68-4db9-8aad-b353dd6cd207"/>
    <xsd:import namespace="d37dc61e-6134-4f77-a092-981fcd794f3a"/>
    <xsd:import namespace="http://schemas.microsoft.com/sharepoint/v4"/>
    <xsd:element name="properties">
      <xsd:complexType>
        <xsd:sequence>
          <xsd:element name="documentManagement">
            <xsd:complexType>
              <xsd:all>
                <xsd:element ref="ns2:_dlc_DocIdUrl" minOccurs="0"/>
                <xsd:element ref="ns1:Shell_x0020_SharePoint_x0020_SAEF_x0020_SecurityClassificationTaxHTField0" minOccurs="0"/>
                <xsd:element ref="ns1:Shell_x0020_SharePoint_x0020_SAEF_x0020_ExportControlClassificationTaxHTField0" minOccurs="0"/>
                <xsd:element ref="ns1:Shell_x0020_SharePoint_x0020_SAEF_x0020_DocumentStatusTaxHTField0" minOccurs="0"/>
                <xsd:element ref="ns1:Shell_x0020_SharePoint_x0020_SAEF_x0020_DocumentTypeTaxHTField0" minOccurs="0"/>
                <xsd:element ref="ns1:Shell_x0020_SharePoint_x0020_SAEF_x0020_Owner" minOccurs="0"/>
                <xsd:element ref="ns1:Shell_x0020_SharePoint_x0020_SAEF_x0020_BusinessTaxHTField0" minOccurs="0"/>
                <xsd:element ref="ns1:Shell_x0020_SharePoint_x0020_SAEF_x0020_BusinessUnitRegionTaxHTField0" minOccurs="0"/>
                <xsd:element ref="ns1:Shell_x0020_SharePoint_x0020_SAEF_x0020_GlobalFunctionTaxHTField0" minOccurs="0"/>
                <xsd:element ref="ns1:Shell_x0020_SharePoint_x0020_SAEF_x0020_BusinessProcessTaxHTField0" minOccurs="0"/>
                <xsd:element ref="ns1:Shell_x0020_SharePoint_x0020_SAEF_x0020_LegalEntityTaxHTField0" minOccurs="0"/>
                <xsd:element ref="ns1:Shell_x0020_SharePoint_x0020_SAEF_x0020_WorkgroupIDTaxHTField0" minOccurs="0"/>
                <xsd:element ref="ns1:Shell_x0020_SharePoint_x0020_SAEF_x0020_SiteCollectionName"/>
                <xsd:element ref="ns1:Shell_x0020_SharePoint_x0020_SAEF_x0020_SiteOwner"/>
                <xsd:element ref="ns1:Shell_x0020_SharePoint_x0020_SAEF_x0020_LanguageTaxHTField0" minOccurs="0"/>
                <xsd:element ref="ns1:Shell_x0020_SharePoint_x0020_SAEF_x0020_CountryOfJurisdictionTaxHTField0" minOccurs="0"/>
                <xsd:element ref="ns1:Shell_x0020_SharePoint_x0020_SAEF_x0020_Collection"/>
                <xsd:element ref="ns1:Shell_x0020_SharePoint_x0020_SAEF_x0020_KeepFileLocal"/>
                <xsd:element ref="ns1:Shell_x0020_SharePoint_x0020_SAEF_x0020_AssetIdentifier" minOccurs="0"/>
                <xsd:element ref="ns2:_dlc_DocId" minOccurs="0"/>
                <xsd:element ref="ns2:_dlc_DocIdPersistId" minOccurs="0"/>
                <xsd:element ref="ns1:Shell_x0020_SharePoint_x0020_SAEF_x0020_FilePlanRecordType" minOccurs="0"/>
                <xsd:element ref="ns1:Shell_x0020_SharePoint_x0020_SAEF_x0020_RecordStatus" minOccurs="0"/>
                <xsd:element ref="ns1:Shell_x0020_SharePoint_x0020_SAEF_x0020_Declarer" minOccurs="0"/>
                <xsd:element ref="ns1:Shell_x0020_SharePoint_x0020_SAEF_x0020_IsRecord" minOccurs="0"/>
                <xsd:element ref="ns1:Shell_x0020_SharePoint_x0020_SAEF_x0020_TRIMRecordNumber" minOccurs="0"/>
                <xsd:element ref="ns1:_dlc_Exempt" minOccurs="0"/>
                <xsd:element ref="ns1:_dlc_ExpireDateSaved" minOccurs="0"/>
                <xsd:element ref="ns1:_dlc_ExpireDate" minOccurs="0"/>
                <xsd:element ref="ns2:TaxCatchAll" minOccurs="0"/>
                <xsd:element ref="ns2:TaxCatchAllLabel" minOccurs="0"/>
                <xsd:element ref="ns1:AverageRating" minOccurs="0"/>
                <xsd:element ref="ns1:RatingCount" minOccurs="0"/>
                <xsd:element ref="ns4:LivelinkID" minOccurs="0"/>
                <xsd:element ref="ns4:Folder_x0020_STRUCTURE" minOccurs="0"/>
                <xsd:element ref="ns4:Livelink_x0020_Instance_x0020_Column" minOccurs="0"/>
                <xsd:element ref="ns4:Issue_Date" minOccurs="0"/>
                <xsd:element ref="ns4:Review_Date" minOccurs="0"/>
                <xsd:element ref="ns4:Organisation" minOccurs="0"/>
                <xsd:element ref="ns4:Recipients" minOccurs="0"/>
                <xsd:element ref="ns4:Document_Numbers" minOccurs="0"/>
                <xsd:element ref="ns4:Cross_References" minOccurs="0"/>
                <xsd:element ref="ns4:Revision_Code" minOccurs="0"/>
                <xsd:element ref="ns4:Media" minOccurs="0"/>
                <xsd:element ref="ns4:Media_Location" minOccurs="0"/>
                <xsd:element ref="ns4:Language" minOccurs="0"/>
                <xsd:element ref="ns4:Volume_Number" minOccurs="0"/>
                <xsd:element ref="ns4:Records_x0020_Implicit_x0020_Declare_Origin" minOccurs="0"/>
                <xsd:element ref="ns4:Export_x0020_Control" minOccurs="0"/>
                <xsd:element ref="ns5: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hell_x0020_SharePoint_x0020_SAEF_x0020_SecurityClassificationTaxHTField0" ma:index="3" ma:taxonomy="true" ma:internalName="Shell_x0020_SharePoint_x0020_SAEF_x0020_SecurityClassificationTaxHTField0" ma:taxonomyFieldName="Shell_x0020_SharePoint_x0020_SAEF_x0020_SecurityClassification" ma:displayName="Security Classification" ma:default="8;#Restricted|21aa7f98-4035-4019-a764-107acb7269af" ma:fieldId="{2ce2f798-4e95-48f9-a317-73f854109466}" ma:sspId="b9f46dd1-24cc-42ee-81c0-d22fe755409c" ma:termSetId="daf890f0-167e-4ee2-a9fd-a81536ed8167" ma:anchorId="00000000-0000-0000-0000-000000000000" ma:open="false" ma:isKeyword="false">
      <xsd:complexType>
        <xsd:sequence>
          <xsd:element ref="pc:Terms" minOccurs="0" maxOccurs="1"/>
        </xsd:sequence>
      </xsd:complexType>
    </xsd:element>
    <xsd:element name="Shell_x0020_SharePoint_x0020_SAEF_x0020_ExportControlClassificationTaxHTField0" ma:index="5" nillable="true" ma:taxonomy="true" ma:internalName="Shell_x0020_SharePoint_x0020_SAEF_x0020_ExportControlClassificationTaxHTField0" ma:taxonomyFieldName="Shell_x0020_SharePoint_x0020_SAEF_x0020_ExportControlClassification" ma:displayName="Export Control" ma:default="9;#Non-US content - Non Controlled|2ac8835e-0587-4096-a6e2-1f68da1e6cb3" ma:fieldId="{334f96ae-8e6f-4bca-bd92-9698e8369ad6}" ma:sspId="b9f46dd1-24cc-42ee-81c0-d22fe755409c" ma:termSetId="0a37200c-155d-4bd2-8a71-6ee4023d1aad" ma:anchorId="00000000-0000-0000-0000-000000000000" ma:open="false" ma:isKeyword="false">
      <xsd:complexType>
        <xsd:sequence>
          <xsd:element ref="pc:Terms" minOccurs="0" maxOccurs="1"/>
        </xsd:sequence>
      </xsd:complexType>
    </xsd:element>
    <xsd:element name="Shell_x0020_SharePoint_x0020_SAEF_x0020_DocumentStatusTaxHTField0" ma:index="7" ma:taxonomy="true" ma:internalName="Shell_x0020_SharePoint_x0020_SAEF_x0020_DocumentStatusTaxHTField0" ma:taxonomyFieldName="Shell_x0020_SharePoint_x0020_SAEF_x0020_DocumentStatus" ma:displayName="Document Status" ma:default="11;#Draft|1c86f377-7d91-4c95-bd5b-c18c83fe0aa5" ma:fieldId="{627a77c6-2170-43dd-a0ef-eb6a3870ea75}" ma:sspId="b9f46dd1-24cc-42ee-81c0-d22fe755409c" ma:termSetId="935aba77-d2cb-414d-bb70-87b73a0515d8" ma:anchorId="00000000-0000-0000-0000-000000000000" ma:open="false" ma:isKeyword="false">
      <xsd:complexType>
        <xsd:sequence>
          <xsd:element ref="pc:Terms" minOccurs="0" maxOccurs="1"/>
        </xsd:sequence>
      </xsd:complexType>
    </xsd:element>
    <xsd:element name="Shell_x0020_SharePoint_x0020_SAEF_x0020_DocumentTypeTaxHTField0" ma:index="9" ma:taxonomy="true" ma:internalName="Shell_x0020_SharePoint_x0020_SAEF_x0020_DocumentTypeTaxHTField0" ma:taxonomyFieldName="Shell_x0020_SharePoint_x0020_SAEF_x0020_DocumentType" ma:displayName="Document Type" ma:default="" ma:fieldId="{566fdc14-b4fa-46ee-a88e-e2aac7ad2eac}" ma:sspId="b9f46dd1-24cc-42ee-81c0-d22fe755409c" ma:termSetId="c44bbaaa-530b-481e-814c-1a89fe9de40e" ma:anchorId="352dd3f6-c8ee-4c48-93af-e62c944275c3" ma:open="false" ma:isKeyword="false">
      <xsd:complexType>
        <xsd:sequence>
          <xsd:element ref="pc:Terms" minOccurs="0" maxOccurs="1"/>
        </xsd:sequence>
      </xsd:complexType>
    </xsd:element>
    <xsd:element name="Shell_x0020_SharePoint_x0020_SAEF_x0020_Owner" ma:index="12" nillable="true" ma:displayName="Owner" ma:internalName="Shell_x0020_SharePoint_x0020_SAEF_x0020_Owner">
      <xsd:simpleType>
        <xsd:restriction base="dms:Text"/>
      </xsd:simpleType>
    </xsd:element>
    <xsd:element name="Shell_x0020_SharePoint_x0020_SAEF_x0020_BusinessTaxHTField0" ma:index="13" ma:taxonomy="true" ma:internalName="Shell_x0020_SharePoint_x0020_SAEF_x0020_BusinessTaxHTField0" ma:taxonomyFieldName="Shell_x0020_SharePoint_x0020_SAEF_x0020_Business" ma:displayName="Business" ma:default="1;#Upstream International|dabf15d9-4f75-4ed1-b8a1-a0c3e2a85888" ma:fieldId="{0d7acb72-5c17-4ee6-b184-d60d15597f6a}"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BusinessUnitRegionTaxHTField0" ma:index="15" ma:taxonomy="true" ma:internalName="Shell_x0020_SharePoint_x0020_SAEF_x0020_BusinessUnitRegionTaxHTField0" ma:taxonomyFieldName="Shell_x0020_SharePoint_x0020_SAEF_x0020_BusinessUnitRegion" ma:displayName="Business Unit/Region" ma:default="2;#Sub-Saharan Africa|9d13514c-804d-40ff-8e8a-f6825f62fb70" ma:fieldId="{98984985-015b-4079-8918-b5a01b45e4b3}"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GlobalFunctionTaxHTField0" ma:index="17" ma:taxonomy="true" ma:internalName="Shell_x0020_SharePoint_x0020_SAEF_x0020_GlobalFunctionTaxHTField0" ma:taxonomyFieldName="Shell_x0020_SharePoint_x0020_SAEF_x0020_GlobalFunction" ma:displayName="Business Function" ma:default="3;#Not Applicable|ddce64fb-3cb8-4cd9-8e3d-0fe554247fd1" ma:fieldId="{1284211f-8330-48b1-a5cc-ec1f0d9b0f7a}" ma:sspId="b9f46dd1-24cc-42ee-81c0-d22fe755409c" ma:termSetId="354c4cc3-2d4b-4608-9bbd-a538d7fca2d9" ma:anchorId="00000000-0000-0000-0000-000000000000" ma:open="false" ma:isKeyword="false">
      <xsd:complexType>
        <xsd:sequence>
          <xsd:element ref="pc:Terms" minOccurs="0" maxOccurs="1"/>
        </xsd:sequence>
      </xsd:complexType>
    </xsd:element>
    <xsd:element name="Shell_x0020_SharePoint_x0020_SAEF_x0020_BusinessProcessTaxHTField0" ma:index="19" nillable="true" ma:taxonomy="true" ma:internalName="Shell_x0020_SharePoint_x0020_SAEF_x0020_BusinessProcessTaxHTField0" ma:taxonomyFieldName="Shell_x0020_SharePoint_x0020_SAEF_x0020_BusinessProcess" ma:displayName="Business Process" ma:default="10;#All - Records Management|1f68a0f2-47ab-4887-8df5-7c0616d5ad90" ma:fieldId="{f7493bb9-5348-44de-a787-5c9f505950a2}" ma:sspId="b9f46dd1-24cc-42ee-81c0-d22fe755409c" ma:termSetId="f105a133-66fc-4406-afa4-8b472c9cdbbb" ma:anchorId="00000000-0000-0000-0000-000000000000" ma:open="false" ma:isKeyword="false">
      <xsd:complexType>
        <xsd:sequence>
          <xsd:element ref="pc:Terms" minOccurs="0" maxOccurs="1"/>
        </xsd:sequence>
      </xsd:complexType>
    </xsd:element>
    <xsd:element name="Shell_x0020_SharePoint_x0020_SAEF_x0020_LegalEntityTaxHTField0" ma:index="21" ma:taxonomy="true" ma:internalName="Shell_x0020_SharePoint_x0020_SAEF_x0020_LegalEntityTaxHTField0" ma:taxonomyFieldName="Shell_x0020_SharePoint_x0020_SAEF_x0020_LegalEntity" ma:displayName="Legal Entity" ma:default="4;#The Shell Petroleum Development Company Of Nigeria Limited|b482a97d-f8dd-41c8-ab1c-99b8408fd22e" ma:fieldId="{529dd253-148e-4d10-9b8c-1444f6695d3b}" ma:sspId="b9f46dd1-24cc-42ee-81c0-d22fe755409c" ma:termSetId="94b6dd6e-4329-4f68-907b-ed5bdd50f8ac" ma:anchorId="00000000-0000-0000-0000-000000000000" ma:open="false" ma:isKeyword="false">
      <xsd:complexType>
        <xsd:sequence>
          <xsd:element ref="pc:Terms" minOccurs="0" maxOccurs="1"/>
        </xsd:sequence>
      </xsd:complexType>
    </xsd:element>
    <xsd:element name="Shell_x0020_SharePoint_x0020_SAEF_x0020_WorkgroupIDTaxHTField0" ma:index="23" ma:taxonomy="true" ma:internalName="Shell_x0020_SharePoint_x0020_SAEF_x0020_WorkgroupIDTaxHTField0" ma:taxonomyFieldName="Shell_x0020_SharePoint_x0020_SAEF_x0020_WorkgroupID" ma:displayName="TRIM Workgroup" ma:default="5;#Upstream _ Single File Plan - 22022|d3ed65c1-761d-4a84-a678-924ffd6ed182" ma:fieldId="{c47cabfe-a1bc-4e26-91b8-d95c8ce41647}" ma:sspId="b9f46dd1-24cc-42ee-81c0-d22fe755409c" ma:termSetId="85736b86-0546-4c3b-b21c-7ab07eee0568" ma:anchorId="00000000-0000-0000-0000-000000000000" ma:open="false" ma:isKeyword="false">
      <xsd:complexType>
        <xsd:sequence>
          <xsd:element ref="pc:Terms" minOccurs="0" maxOccurs="1"/>
        </xsd:sequence>
      </xsd:complexType>
    </xsd:element>
    <xsd:element name="Shell_x0020_SharePoint_x0020_SAEF_x0020_SiteCollectionName" ma:index="25" ma:displayName="Site Collection Name" ma:default="Asset Land 3 East" ma:hidden="true" ma:internalName="Shell_x0020_SharePoint_x0020_SAEF_x0020_SiteCollectionName">
      <xsd:simpleType>
        <xsd:restriction base="dms:Text"/>
      </xsd:simpleType>
    </xsd:element>
    <xsd:element name="Shell_x0020_SharePoint_x0020_SAEF_x0020_SiteOwner" ma:index="26" ma:displayName="Site Owner" ma:default="i:0#.w|africa-me\bisi.t.banigbe" ma:hidden="true" ma:internalName="Shell_x0020_SharePoint_x0020_SAEF_x0020_SiteOwner">
      <xsd:simpleType>
        <xsd:restriction base="dms:Text"/>
      </xsd:simpleType>
    </xsd:element>
    <xsd:element name="Shell_x0020_SharePoint_x0020_SAEF_x0020_LanguageTaxHTField0" ma:index="27" ma:taxonomy="true" ma:internalName="Shell_x0020_SharePoint_x0020_SAEF_x0020_LanguageTaxHTField0" ma:taxonomyFieldName="Shell_x0020_SharePoint_x0020_SAEF_x0020_Language" ma:displayName="Language" ma:default="6;#English|bd3ad5ee-f0c3-40aa-8cc8-36ef09940af3" ma:fieldId="{a99e316a-5158-4b34-9a98-5674ef8a1639}" ma:sspId="b9f46dd1-24cc-42ee-81c0-d22fe755409c" ma:termSetId="b2561cd2-09b2-4dce-b5be-021768df6dab" ma:anchorId="00000000-0000-0000-0000-000000000000" ma:open="false" ma:isKeyword="false">
      <xsd:complexType>
        <xsd:sequence>
          <xsd:element ref="pc:Terms" minOccurs="0" maxOccurs="1"/>
        </xsd:sequence>
      </xsd:complexType>
    </xsd:element>
    <xsd:element name="Shell_x0020_SharePoint_x0020_SAEF_x0020_CountryOfJurisdictionTaxHTField0" ma:index="29" ma:taxonomy="true" ma:internalName="Shell_x0020_SharePoint_x0020_SAEF_x0020_CountryOfJurisdictionTaxHTField0" ma:taxonomyFieldName="Shell_x0020_SharePoint_x0020_SAEF_x0020_CountryOfJurisdiction" ma:displayName="Country of Jurisdiction" ma:default="7;#NIGERIA|973e3eb3-a5f9-4712-a628-787e048af9f3" ma:fieldId="{dc07035f-7987-48f5-ba88-2d29e2b62c9e}" ma:sspId="b9f46dd1-24cc-42ee-81c0-d22fe755409c" ma:termSetId="a560ecad-89fd-4dcd-adad-4e15e7baec58" ma:anchorId="00000000-0000-0000-0000-000000000000" ma:open="false" ma:isKeyword="false">
      <xsd:complexType>
        <xsd:sequence>
          <xsd:element ref="pc:Terms" minOccurs="0" maxOccurs="1"/>
        </xsd:sequence>
      </xsd:complexType>
    </xsd:element>
    <xsd:element name="Shell_x0020_SharePoint_x0020_SAEF_x0020_Collection" ma:index="31" ma:displayName="Collection" ma:default="0" ma:hidden="true" ma:internalName="Shell_x0020_SharePoint_x0020_SAEF_x0020_Collection">
      <xsd:simpleType>
        <xsd:restriction base="dms:Boolean"/>
      </xsd:simpleType>
    </xsd:element>
    <xsd:element name="Shell_x0020_SharePoint_x0020_SAEF_x0020_KeepFileLocal" ma:index="32" ma:displayName="Keep File Local" ma:default="0" ma:hidden="true" ma:internalName="Shell_x0020_SharePoint_x0020_SAEF_x0020_KeepFileLocal" ma:readOnly="false">
      <xsd:simpleType>
        <xsd:restriction base="dms:Boolean"/>
      </xsd:simpleType>
    </xsd:element>
    <xsd:element name="Shell_x0020_SharePoint_x0020_SAEF_x0020_AssetIdentifier" ma:index="33" nillable="true" ma:displayName="Asset Identifier" ma:hidden="true" ma:internalName="Shell_x0020_SharePoint_x0020_SAEF_x0020_AssetIdentifier">
      <xsd:simpleType>
        <xsd:restriction base="dms:Text"/>
      </xsd:simpleType>
    </xsd:element>
    <xsd:element name="Shell_x0020_SharePoint_x0020_SAEF_x0020_FilePlanRecordType" ma:index="42" nillable="true" ma:displayName="File Plan Record Type" ma:hidden="true" ma:internalName="Shell_x0020_SharePoint_x0020_SAEF_x0020_FilePlanRecordType">
      <xsd:simpleType>
        <xsd:restriction base="dms:Text"/>
      </xsd:simpleType>
    </xsd:element>
    <xsd:element name="Shell_x0020_SharePoint_x0020_SAEF_x0020_RecordStatus" ma:index="43" nillable="true" ma:displayName="Record Status" ma:hidden="true" ma:internalName="Shell_x0020_SharePoint_x0020_SAEF_x0020_RecordStatus">
      <xsd:simpleType>
        <xsd:restriction base="dms:Text"/>
      </xsd:simpleType>
    </xsd:element>
    <xsd:element name="Shell_x0020_SharePoint_x0020_SAEF_x0020_Declarer" ma:index="44" nillable="true" ma:displayName="Declarer" ma:hidden="true" ma:internalName="Shell_x0020_SharePoint_x0020_SAEF_x0020_Declarer">
      <xsd:simpleType>
        <xsd:restriction base="dms:Text"/>
      </xsd:simpleType>
    </xsd:element>
    <xsd:element name="Shell_x0020_SharePoint_x0020_SAEF_x0020_IsRecord" ma:index="45" nillable="true" ma:displayName="Is Record" ma:hidden="true" ma:internalName="Shell_x0020_SharePoint_x0020_SAEF_x0020_IsRecord">
      <xsd:simpleType>
        <xsd:restriction base="dms:Text"/>
      </xsd:simpleType>
    </xsd:element>
    <xsd:element name="Shell_x0020_SharePoint_x0020_SAEF_x0020_TRIMRecordNumber" ma:index="46" nillable="true" ma:displayName="TRIM Record Number" ma:hidden="true" ma:internalName="Shell_x0020_SharePoint_x0020_SAEF_x0020_TRIMRecordNumber">
      <xsd:simpleType>
        <xsd:restriction base="dms:Text"/>
      </xsd:simpleType>
    </xsd:element>
    <xsd:element name="_dlc_Exempt" ma:index="47" nillable="true" ma:displayName="Exempt from Policy" ma:hidden="true" ma:internalName="_dlc_Exempt" ma:readOnly="true">
      <xsd:simpleType>
        <xsd:restriction base="dms:Unknown"/>
      </xsd:simpleType>
    </xsd:element>
    <xsd:element name="_dlc_ExpireDateSaved" ma:index="48" nillable="true" ma:displayName="Original Expiration Date" ma:hidden="true" ma:internalName="_dlc_ExpireDateSaved" ma:readOnly="true">
      <xsd:simpleType>
        <xsd:restriction base="dms:DateTime"/>
      </xsd:simpleType>
    </xsd:element>
    <xsd:element name="_dlc_ExpireDate" ma:index="49" nillable="true" ma:displayName="Expiration Date" ma:description="" ma:hidden="true" ma:indexed="true" ma:internalName="_dlc_ExpireDate" ma:readOnly="true">
      <xsd:simpleType>
        <xsd:restriction base="dms:DateTime"/>
      </xsd:simpleType>
    </xsd:element>
    <xsd:element name="AverageRating" ma:index="52" nillable="true" ma:displayName="Rating (0-5)" ma:decimals="2" ma:description="Average value of all the ratings that have been submitted" ma:hidden="true" ma:internalName="AverageRating" ma:readOnly="true">
      <xsd:simpleType>
        <xsd:restriction base="dms:Number"/>
      </xsd:simpleType>
    </xsd:element>
    <xsd:element name="RatingCount" ma:index="53" nillable="true" ma:displayName="Number of Ratings" ma:decimals="0" ma:description="Number of ratings submitted" ma:hidden="true"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94fa94db-9f68-4db9-8aad-b353dd6cd207" elementFormDefault="qualified">
    <xsd:import namespace="http://schemas.microsoft.com/office/2006/documentManagement/types"/>
    <xsd:import namespace="http://schemas.microsoft.com/office/infopath/2007/PartnerControls"/>
    <xsd:element name="_dlc_DocIdUrl" ma:index="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39" nillable="true" ma:displayName="Document ID Value" ma:description="The value of the document ID assigned to this item." ma:internalName="_dlc_DocId" ma:readOnly="true">
      <xsd:simpleType>
        <xsd:restriction base="dms:Text"/>
      </xsd:simpleType>
    </xsd:element>
    <xsd:element name="_dlc_DocIdPersistId" ma:index="41" nillable="true" ma:displayName="Persist ID" ma:description="Keep ID on add." ma:hidden="true" ma:internalName="_dlc_DocIdPersistId" ma:readOnly="true">
      <xsd:simpleType>
        <xsd:restriction base="dms:Boolean"/>
      </xsd:simpleType>
    </xsd:element>
    <xsd:element name="TaxCatchAll" ma:index="50" nillable="true" ma:displayName="Taxonomy Catch All Column" ma:description="" ma:hidden="true" ma:list="{2b6ef348-ff1b-4b7f-b0c1-bbd6950dd36a}" ma:internalName="TaxCatchAll" ma:showField="CatchAllData" ma:web="94fa94db-9f68-4db9-8aad-b353dd6cd207">
      <xsd:complexType>
        <xsd:complexContent>
          <xsd:extension base="dms:MultiChoiceLookup">
            <xsd:sequence>
              <xsd:element name="Value" type="dms:Lookup" maxOccurs="unbounded" minOccurs="0" nillable="true"/>
            </xsd:sequence>
          </xsd:extension>
        </xsd:complexContent>
      </xsd:complexType>
    </xsd:element>
    <xsd:element name="TaxCatchAllLabel" ma:index="51" nillable="true" ma:displayName="Taxonomy Catch All Column1" ma:description="" ma:hidden="true" ma:list="{2b6ef348-ff1b-4b7f-b0c1-bbd6950dd36a}" ma:internalName="TaxCatchAllLabel" ma:readOnly="true" ma:showField="CatchAllDataLabel" ma:web="94fa94db-9f68-4db9-8aad-b353dd6cd20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37dc61e-6134-4f77-a092-981fcd794f3a" elementFormDefault="qualified">
    <xsd:import namespace="http://schemas.microsoft.com/office/2006/documentManagement/types"/>
    <xsd:import namespace="http://schemas.microsoft.com/office/infopath/2007/PartnerControls"/>
    <xsd:element name="LivelinkID" ma:index="54" nillable="true" ma:displayName="LivelinkID" ma:indexed="true" ma:internalName="LivelinkID">
      <xsd:simpleType>
        <xsd:restriction base="dms:Text"/>
      </xsd:simpleType>
    </xsd:element>
    <xsd:element name="Folder_x0020_STRUCTURE" ma:index="55" nillable="true" ma:displayName="Folder STRUCTURE" ma:internalName="Folder_x0020_STRUCTURE">
      <xsd:simpleType>
        <xsd:restriction base="dms:Text"/>
      </xsd:simpleType>
    </xsd:element>
    <xsd:element name="Livelink_x0020_Instance_x0020_Column" ma:index="56" nillable="true" ma:displayName="Livelink Instance Column" ma:internalName="Livelink_x0020_Instance_x0020_Column">
      <xsd:simpleType>
        <xsd:restriction base="dms:Text"/>
      </xsd:simpleType>
    </xsd:element>
    <xsd:element name="Issue_Date" ma:index="57" nillable="true" ma:displayName="Issue_Date" ma:format="DateOnly" ma:internalName="Issue_Date">
      <xsd:simpleType>
        <xsd:restriction base="dms:DateTime"/>
      </xsd:simpleType>
    </xsd:element>
    <xsd:element name="Review_Date" ma:index="58" nillable="true" ma:displayName="Review_Date" ma:format="DateOnly" ma:internalName="Review_Date">
      <xsd:simpleType>
        <xsd:restriction base="dms:DateTime"/>
      </xsd:simpleType>
    </xsd:element>
    <xsd:element name="Organisation" ma:index="59" nillable="true" ma:displayName="Organisation" ma:internalName="Organisation">
      <xsd:simpleType>
        <xsd:restriction base="dms:Text"/>
      </xsd:simpleType>
    </xsd:element>
    <xsd:element name="Recipients" ma:index="60" nillable="true" ma:displayName="Recipients" ma:internalName="Recipients">
      <xsd:simpleType>
        <xsd:restriction base="dms:Note"/>
      </xsd:simpleType>
    </xsd:element>
    <xsd:element name="Document_Numbers" ma:index="61" nillable="true" ma:displayName="Document_Numbers" ma:internalName="Document_Numbers">
      <xsd:simpleType>
        <xsd:restriction base="dms:Note"/>
      </xsd:simpleType>
    </xsd:element>
    <xsd:element name="Cross_References" ma:index="62" nillable="true" ma:displayName="Cross_References" ma:internalName="Cross_References">
      <xsd:simpleType>
        <xsd:restriction base="dms:Note"/>
      </xsd:simpleType>
    </xsd:element>
    <xsd:element name="Revision_Code" ma:index="63" nillable="true" ma:displayName="Revision_Code" ma:internalName="Revision_Code">
      <xsd:simpleType>
        <xsd:restriction base="dms:Text"/>
      </xsd:simpleType>
    </xsd:element>
    <xsd:element name="Media" ma:index="64" nillable="true" ma:displayName="Media" ma:default="Electronic File" ma:internalName="Media">
      <xsd:simpleType>
        <xsd:restriction base="dms:Choice">
          <xsd:enumeration value="Audio"/>
          <xsd:enumeration value="Cassette"/>
          <xsd:enumeration value="CD-ROM"/>
          <xsd:enumeration value="Disk"/>
          <xsd:enumeration value="Film"/>
          <xsd:enumeration value="Electronic File"/>
          <xsd:enumeration value="Microform"/>
          <xsd:enumeration value="Paper"/>
          <xsd:enumeration value="Photograph"/>
          <xsd:enumeration value="Radiograph"/>
          <xsd:enumeration value="Tape"/>
          <xsd:enumeration value="Video"/>
          <xsd:enumeration value="?"/>
        </xsd:restriction>
      </xsd:simpleType>
    </xsd:element>
    <xsd:element name="Media_Location" ma:index="65" nillable="true" ma:displayName="Media_Location" ma:default="Livelink" ma:internalName="Media_Location">
      <xsd:simpleType>
        <xsd:restriction base="dms:Note"/>
      </xsd:simpleType>
    </xsd:element>
    <xsd:element name="Language" ma:index="66" nillable="true" ma:displayName="Language" ma:default="English" ma:internalName="Language">
      <xsd:simpleType>
        <xsd:restriction base="dms:Choice">
          <xsd:enumeration value="English"/>
          <xsd:enumeration value="French"/>
          <xsd:enumeration value="German"/>
          <xsd:enumeration value="Italian"/>
          <xsd:enumeration value="Spanish"/>
          <xsd:enumeration value="Dutch"/>
          <xsd:enumeration value="Norwegian"/>
          <xsd:enumeration value="Chinese"/>
          <xsd:enumeration value="Russian"/>
          <xsd:enumeration value="Finnish"/>
          <xsd:enumeration value="?"/>
        </xsd:restriction>
      </xsd:simpleType>
    </xsd:element>
    <xsd:element name="Volume_Number" ma:index="67" nillable="true" ma:displayName="Volume_Number" ma:internalName="Volume_Number">
      <xsd:simpleType>
        <xsd:restriction base="dms:Text"/>
      </xsd:simpleType>
    </xsd:element>
    <xsd:element name="Records_x0020_Implicit_x0020_Declare_Origin" ma:index="68" nillable="true" ma:displayName="Records Implicit Declare_Origin" ma:internalName="Records_x0020_Implicit_x0020_Declare_Origin">
      <xsd:simpleType>
        <xsd:restriction base="dms:Choice">
          <xsd:enumeration value="EPCatalog"/>
          <xsd:enumeration value="Orchestra"/>
          <xsd:enumeration value="Assai"/>
          <xsd:enumeration value="LivelinkImplicit"/>
          <xsd:enumeration value="?"/>
        </xsd:restriction>
      </xsd:simpleType>
    </xsd:element>
    <xsd:element name="Export_x0020_Control" ma:index="69" nillable="true" ma:displayName="Export Control" ma:internalName="Export_x0020_Control">
      <xsd:simpleType>
        <xsd:restriction base="dms:Choice">
          <xsd:enumeration value="Not Subject to EAR - no disclosure of technology"/>
          <xsd:enumeration value="Not Subject to EAR - publicly available"/>
          <xsd:enumeration value="Not Subject to EAR - no US content"/>
          <xsd:enumeration value="US de minimis rule"/>
          <xsd:enumeration value="EAR99"/>
          <xsd:enumeration value="Non-US controlled technology"/>
          <xsd:enumeration value="US Controlled technology"/>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70" nillable="true" ma:displayName="IconOverlay" ma:hidden="true" ma:internalName="IconOverlay"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1" ma:displayName="Author"/>
        <xsd:element ref="dcterms:created" minOccurs="0" maxOccurs="1"/>
        <xsd:element ref="dc:identifier" minOccurs="0" maxOccurs="1"/>
        <xsd:element name="contentType" minOccurs="0" maxOccurs="1" type="xsd:string" ma:index="4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Receiver>
    <Name>Microsoft.Office.RecordsManagement.PolicyFeatures.ExpirationEventReceiver</Name>
    <Synchronization>Synchronous</Synchronization>
    <Type>10001</Type>
    <SequenceNumber>101</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Version=15.0.0.0, Culture=neutral, PublicKeyToken=71e9bce111e9429c</Assembly>
    <Class>Microsoft.Office.RecordsManagement.Internal.UpdateExpireDate</Class>
    <Data/>
    <Filter/>
  </Receiver>
</spe:Receivers>
</file>

<file path=customXml/itemProps1.xml><?xml version="1.0" encoding="utf-8"?>
<ds:datastoreItem xmlns:ds="http://schemas.openxmlformats.org/officeDocument/2006/customXml" ds:itemID="{64612922-DC3B-4233-98D5-325946902152}">
  <ds:schemaRefs>
    <ds:schemaRef ds:uri="office.server.policy"/>
  </ds:schemaRefs>
</ds:datastoreItem>
</file>

<file path=customXml/itemProps2.xml><?xml version="1.0" encoding="utf-8"?>
<ds:datastoreItem xmlns:ds="http://schemas.openxmlformats.org/officeDocument/2006/customXml" ds:itemID="{13150139-8E0C-4913-8379-71D796A0C78C}">
  <ds:schemaRefs>
    <ds:schemaRef ds:uri="http://schemas.microsoft.com/sharepoint/v3/contenttype/forms"/>
  </ds:schemaRefs>
</ds:datastoreItem>
</file>

<file path=customXml/itemProps3.xml><?xml version="1.0" encoding="utf-8"?>
<ds:datastoreItem xmlns:ds="http://schemas.openxmlformats.org/officeDocument/2006/customXml" ds:itemID="{5CE597B9-F879-40F4-9968-CD98FBF742AC}">
  <ds:schemaRefs>
    <ds:schemaRef ds:uri="http://purl.org/dc/terms/"/>
    <ds:schemaRef ds:uri="http://purl.org/dc/dcmitype/"/>
    <ds:schemaRef ds:uri="http://schemas.microsoft.com/office/2006/documentManagement/types"/>
    <ds:schemaRef ds:uri="http://schemas.microsoft.com/sharepoint/v3"/>
    <ds:schemaRef ds:uri="http://schemas.microsoft.com/sharepoint/v4"/>
    <ds:schemaRef ds:uri="http://purl.org/dc/elements/1.1/"/>
    <ds:schemaRef ds:uri="http://schemas.microsoft.com/office/infopath/2007/PartnerControls"/>
    <ds:schemaRef ds:uri="http://www.w3.org/XML/1998/namespace"/>
    <ds:schemaRef ds:uri="http://schemas.openxmlformats.org/package/2006/metadata/core-properties"/>
    <ds:schemaRef ds:uri="d37dc61e-6134-4f77-a092-981fcd794f3a"/>
    <ds:schemaRef ds:uri="94fa94db-9f68-4db9-8aad-b353dd6cd207"/>
    <ds:schemaRef ds:uri="http://schemas.microsoft.com/office/2006/metadata/properties"/>
  </ds:schemaRefs>
</ds:datastoreItem>
</file>

<file path=customXml/itemProps4.xml><?xml version="1.0" encoding="utf-8"?>
<ds:datastoreItem xmlns:ds="http://schemas.openxmlformats.org/officeDocument/2006/customXml" ds:itemID="{B6EC4025-A5C0-44FD-832A-79F024DB1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4fa94db-9f68-4db9-8aad-b353dd6cd207"/>
    <ds:schemaRef ds:uri="d37dc61e-6134-4f77-a092-981fcd794f3a"/>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711D8B8E-3ECA-410F-8007-9B409056E610}">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blank</Template>
  <TotalTime>956</TotalTime>
  <Words>338</Words>
  <Application>Microsoft Office PowerPoint</Application>
  <PresentationFormat>Widescreen</PresentationFormat>
  <Paragraphs>36</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Wingdings</vt:lpstr>
      <vt:lpstr>Arial</vt:lpstr>
      <vt:lpstr>Futura Medium</vt:lpstr>
      <vt:lpstr>Calibri</vt:lpstr>
      <vt:lpstr>Office Theme</vt:lpstr>
      <vt:lpstr>Project Title: DIY-Drilling of Additional Borehole for EPC</vt:lpstr>
      <vt:lpstr>L1 – L5 Gates</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Cadence New Charter format</dc:title>
  <dc:creator>Akadiri, Olabisi SPDC-FUP/OG</dc:creator>
  <cp:lastModifiedBy>Dahunsi, Olatunbosun A SPDC-UPO/G/PLK</cp:lastModifiedBy>
  <cp:revision>379</cp:revision>
  <cp:lastPrinted>2018-07-24T14:11:15Z</cp:lastPrinted>
  <dcterms:created xsi:type="dcterms:W3CDTF">2016-08-29T09:50:08Z</dcterms:created>
  <dcterms:modified xsi:type="dcterms:W3CDTF">2018-07-26T00:17:37Z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4</vt:i4>
  </property>
  <property fmtid="{D5CDD505-2E9C-101B-9397-08002B2CF9AE}" pid="4" name="ContentTypeId">
    <vt:lpwstr>0x0101006F0A470EEB1140E7AA14F4CE8A50B54C0001CB1477F4DD432AA86DD56CC3887AF40084C9E4099BB40D419C271D8B4FFA2B5B</vt:lpwstr>
  </property>
  <property fmtid="{D5CDD505-2E9C-101B-9397-08002B2CF9AE}" pid="5" name="_dlc_DocIdItemGuid">
    <vt:lpwstr>c7769902-8627-4293-b18f-8aa117760902</vt:lpwstr>
  </property>
  <property fmtid="{D5CDD505-2E9C-101B-9397-08002B2CF9AE}" pid="6" name="Legal Entity">
    <vt:lpwstr>3;#Shell U.K. Exploration and Production|6bc3a6cc-d89c-4023-81e3-b5186c40f601</vt:lpwstr>
  </property>
  <property fmtid="{D5CDD505-2E9C-101B-9397-08002B2CF9AE}" pid="7" name="Label">
    <vt:lpwstr>277;#IM DV Templates|c9160906-78a1-4cce-808c-05a718e6c480</vt:lpwstr>
  </property>
  <property fmtid="{D5CDD505-2E9C-101B-9397-08002B2CF9AE}" pid="8" name="Security Classification">
    <vt:lpwstr>9;#Restricted|21aa7f98-4035-4019-a764-107acb7269af</vt:lpwstr>
  </property>
  <property fmtid="{D5CDD505-2E9C-101B-9397-08002B2CF9AE}" pid="9" name="Export Control">
    <vt:lpwstr>8;#Non-US content - Non Controlled|2ac8835e-0587-4096-a6e2-1f68da1e6cb3</vt:lpwstr>
  </property>
  <property fmtid="{D5CDD505-2E9C-101B-9397-08002B2CF9AE}" pid="10" name="_dlc_policyId">
    <vt:lpwstr/>
  </property>
  <property fmtid="{D5CDD505-2E9C-101B-9397-08002B2CF9AE}" pid="11" name="ItemRetentionFormula">
    <vt:lpwstr/>
  </property>
  <property fmtid="{D5CDD505-2E9C-101B-9397-08002B2CF9AE}" pid="12" name="Shell SharePoint SAEF SecurityClassification">
    <vt:lpwstr>8;#Restricted|21aa7f98-4035-4019-a764-107acb7269af</vt:lpwstr>
  </property>
  <property fmtid="{D5CDD505-2E9C-101B-9397-08002B2CF9AE}" pid="13" name="Shell SharePoint SAEF LegalEntity">
    <vt:lpwstr>4;#The Shell Petroleum Development Company Of Nigeria Limited|b482a97d-f8dd-41c8-ab1c-99b8408fd22e</vt:lpwstr>
  </property>
  <property fmtid="{D5CDD505-2E9C-101B-9397-08002B2CF9AE}" pid="14" name="Shell SharePoint SAEF BusinessUnitRegion">
    <vt:lpwstr>2;#Sub-Saharan Africa|9d13514c-804d-40ff-8e8a-f6825f62fb70</vt:lpwstr>
  </property>
  <property fmtid="{D5CDD505-2E9C-101B-9397-08002B2CF9AE}" pid="15" name="Shell SharePoint SAEF GlobalFunction">
    <vt:lpwstr>3;#Not Applicable|ddce64fb-3cb8-4cd9-8e3d-0fe554247fd1</vt:lpwstr>
  </property>
  <property fmtid="{D5CDD505-2E9C-101B-9397-08002B2CF9AE}" pid="16" name="Shell SharePoint SAEF WorkgroupID">
    <vt:lpwstr>5;#Upstream _ Single File Plan - 22022|d3ed65c1-761d-4a84-a678-924ffd6ed182</vt:lpwstr>
  </property>
  <property fmtid="{D5CDD505-2E9C-101B-9397-08002B2CF9AE}" pid="17" name="Shell SharePoint SAEF CountryOfJurisdiction">
    <vt:lpwstr>7;#NIGERIA|973e3eb3-a5f9-4712-a628-787e048af9f3</vt:lpwstr>
  </property>
  <property fmtid="{D5CDD505-2E9C-101B-9397-08002B2CF9AE}" pid="18" name="Shell SharePoint SAEF ExportControlClassification">
    <vt:lpwstr>9;#Non-US content - Non Controlled|2ac8835e-0587-4096-a6e2-1f68da1e6cb3</vt:lpwstr>
  </property>
  <property fmtid="{D5CDD505-2E9C-101B-9397-08002B2CF9AE}" pid="19" name="Shell SharePoint SAEF DocumentStatus">
    <vt:lpwstr>11;#Draft|1c86f377-7d91-4c95-bd5b-c18c83fe0aa5</vt:lpwstr>
  </property>
  <property fmtid="{D5CDD505-2E9C-101B-9397-08002B2CF9AE}" pid="20" name="Shell SharePoint SAEF Language">
    <vt:lpwstr>6;#English|bd3ad5ee-f0c3-40aa-8cc8-36ef09940af3</vt:lpwstr>
  </property>
  <property fmtid="{D5CDD505-2E9C-101B-9397-08002B2CF9AE}" pid="21" name="Shell SharePoint SAEF Business">
    <vt:lpwstr>1;#Upstream International|dabf15d9-4f75-4ed1-b8a1-a0c3e2a85888</vt:lpwstr>
  </property>
  <property fmtid="{D5CDD505-2E9C-101B-9397-08002B2CF9AE}" pid="22" name="Shell SharePoint SAEF BusinessProcess">
    <vt:lpwstr>10;#All - Records Management|1f68a0f2-47ab-4887-8df5-7c0616d5ad90</vt:lpwstr>
  </property>
  <property fmtid="{D5CDD505-2E9C-101B-9397-08002B2CF9AE}" pid="23" name="Shell SharePoint SAEF DocumentType">
    <vt:lpwstr>70;#Business Plans [ARM]|59d2480a-ae43-41cf-ab8c-fb8985b4f788</vt:lpwstr>
  </property>
</Properties>
</file>