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</p:sldMasterIdLst>
  <p:notesMasterIdLst>
    <p:notesMasterId r:id="rId8"/>
  </p:notesMasterIdLst>
  <p:handoutMasterIdLst>
    <p:handoutMasterId r:id="rId9"/>
  </p:handoutMasterIdLst>
  <p:sldIdLst>
    <p:sldId id="467" r:id="rId6"/>
    <p:sldId id="469" r:id="rId7"/>
  </p:sldIdLst>
  <p:sldSz cx="12192000" cy="6858000"/>
  <p:notesSz cx="6797675" cy="987425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utura Medium" panose="00000400000000000000" pitchFamily="2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503" autoAdjust="0"/>
    <p:restoredTop sz="91551" autoAdjust="0"/>
  </p:normalViewPr>
  <p:slideViewPr>
    <p:cSldViewPr showGuides="1">
      <p:cViewPr>
        <p:scale>
          <a:sx n="70" d="100"/>
          <a:sy n="70" d="100"/>
        </p:scale>
        <p:origin x="576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orient="horz" pos="3110"/>
        <p:guide pos="2141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26/07/2018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26/07/2018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41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76" y="85811"/>
            <a:ext cx="11537072" cy="4463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	 EPC GAS GEN IMPROVEMENT  PROJECT</a:t>
            </a:r>
            <a:endParaRPr lang="en-US" sz="1000" b="1" i="1" dirty="0">
              <a:solidFill>
                <a:srgbClr val="FF0000"/>
              </a:solidFill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119" y="563001"/>
            <a:ext cx="11893551" cy="228993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5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pitchFamily="2" charset="0"/>
                <a:cs typeface="Arial" charset="0"/>
              </a:rPr>
              <a:t>: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500" b="1" dirty="0">
                <a:latin typeface="Arial Narrow" panose="020B0606020202030204" pitchFamily="34" charset="0"/>
                <a:cs typeface="Arial" charset="0"/>
              </a:rPr>
              <a:t>The Egbema EPC  Gas Gen is powered using fuel gas from Egbema FS, during outages there is a backup diesel generator at the FLB for power supply.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500" b="1" dirty="0">
                <a:latin typeface="Arial Narrow" panose="020B0606020202030204" pitchFamily="34" charset="0"/>
                <a:cs typeface="Arial" charset="0"/>
              </a:rPr>
              <a:t>Due to frequent outage of TNP the diesel gen has become the main source of power leading to high costs for diesel consumption as well as wear and tear causing 3 catastrophic failures in the last 3 years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500" b="1" dirty="0">
                <a:latin typeface="Arial Narrow" panose="020B0606020202030204" pitchFamily="34" charset="0"/>
                <a:cs typeface="Arial" charset="0"/>
              </a:rPr>
              <a:t>2017 FLB Diesel Gen consumption was ca400,000 liters of diesel, market value N80million, while first half 2018 FLB Diesel Gen Consumption at ca175,000 liters of diesel, market value N35million.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500" b="1" dirty="0">
                <a:latin typeface="Arial Narrow" panose="020B0606020202030204" pitchFamily="34" charset="0"/>
                <a:cs typeface="Arial" charset="0"/>
              </a:rPr>
              <a:t>This project aims to explore available options  and implement the best to facilitate continuous running of the gas gen during production outages. </a:t>
            </a:r>
            <a:endParaRPr lang="en-GB" sz="1200" b="1" dirty="0">
              <a:solidFill>
                <a:srgbClr val="EEECE1">
                  <a:lumMod val="50000"/>
                </a:srgbClr>
              </a:solidFill>
              <a:latin typeface="Futura Medium" pitchFamily="2" charset="0"/>
              <a:cs typeface="Arial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11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94125" y="2852936"/>
            <a:ext cx="4832351" cy="172819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solidFill>
                  <a:srgbClr val="EEECE1">
                    <a:lumMod val="50000"/>
                  </a:srgbClr>
                </a:solidFill>
                <a:latin typeface="Arial Narrow" panose="020B0606020202030204" pitchFamily="34" charset="0"/>
              </a:rPr>
              <a:t>Project Scope/Actions : </a:t>
            </a:r>
          </a:p>
          <a:p>
            <a:pPr marL="128588" indent="-128588" defTabSz="685800">
              <a:buFont typeface="Wingdings" pitchFamily="2" charset="2"/>
              <a:buChar char="§"/>
              <a:defRPr/>
            </a:pPr>
            <a:r>
              <a:rPr lang="en-US" sz="1400" b="1" dirty="0">
                <a:latin typeface="Arial Narrow" panose="020B0606020202030204" pitchFamily="34" charset="0"/>
              </a:rPr>
              <a:t>Feasibility Studies</a:t>
            </a:r>
          </a:p>
          <a:p>
            <a:pPr marL="128588" indent="-128588" defTabSz="685800">
              <a:buFont typeface="Wingdings" pitchFamily="2" charset="2"/>
              <a:buChar char="§"/>
              <a:defRPr/>
            </a:pPr>
            <a:r>
              <a:rPr lang="en-US" sz="1400" b="1" dirty="0">
                <a:latin typeface="Arial Narrow" panose="020B0606020202030204" pitchFamily="34" charset="0"/>
              </a:rPr>
              <a:t>Assessment &amp; Physical Verification of status of fuel gas system equipment</a:t>
            </a:r>
          </a:p>
          <a:p>
            <a:pPr marL="128588" indent="-128588" defTabSz="685800">
              <a:buFont typeface="Wingdings" pitchFamily="2" charset="2"/>
              <a:buChar char="§"/>
              <a:defRPr/>
            </a:pPr>
            <a:r>
              <a:rPr lang="en-US" sz="1400" b="1" dirty="0">
                <a:latin typeface="Arial Narrow" panose="020B0606020202030204" pitchFamily="34" charset="0"/>
              </a:rPr>
              <a:t> Carry out  Risk Assessment, Process Safety/HAZOP reviews</a:t>
            </a:r>
          </a:p>
          <a:p>
            <a:pPr marL="128588" indent="-128588" defTabSz="685800">
              <a:buFont typeface="Wingdings" pitchFamily="2" charset="2"/>
              <a:buChar char="§"/>
              <a:defRPr/>
            </a:pPr>
            <a:r>
              <a:rPr lang="en-US" sz="1400" b="1" dirty="0">
                <a:latin typeface="Arial Narrow" panose="020B0606020202030204" pitchFamily="34" charset="0"/>
              </a:rPr>
              <a:t> Develop &amp; Sign Off SOP &amp; bridging/interface documentation</a:t>
            </a:r>
          </a:p>
          <a:p>
            <a:pPr marL="128588" indent="-128588" defTabSz="685800">
              <a:buFont typeface="Wingdings" pitchFamily="2" charset="2"/>
              <a:buChar char="§"/>
              <a:defRPr/>
            </a:pPr>
            <a:r>
              <a:rPr lang="en-US" sz="1400" b="1" dirty="0">
                <a:latin typeface="Arial Narrow" panose="020B0606020202030204" pitchFamily="34" charset="0"/>
              </a:rPr>
              <a:t>Execute &amp; Implement Plans &amp; Actions</a:t>
            </a:r>
          </a:p>
          <a:p>
            <a:pPr defTabSz="914400">
              <a:defRPr/>
            </a:pPr>
            <a:endParaRPr lang="en-GB" sz="900" b="1" i="1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7032105" y="4869160"/>
            <a:ext cx="4975750" cy="198883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600" dirty="0">
                <a:latin typeface="Arial Narrow" panose="020B0606020202030204" pitchFamily="34" charset="0"/>
              </a:rPr>
              <a:t>Project Sponsor: </a:t>
            </a:r>
            <a:r>
              <a:rPr lang="en-US" altLang="en-US" sz="1600" b="1" dirty="0">
                <a:latin typeface="Arial Narrow" panose="020B0606020202030204" pitchFamily="34" charset="0"/>
              </a:rPr>
              <a:t>Wilcox  Emmanuel/Aniemeke Samuel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600" dirty="0">
                <a:latin typeface="Arial Narrow" panose="020B0606020202030204" pitchFamily="34" charset="0"/>
              </a:rPr>
              <a:t>Initiative owner: </a:t>
            </a:r>
            <a:r>
              <a:rPr lang="en-US" altLang="en-US" sz="1600" b="1" dirty="0">
                <a:latin typeface="Arial Narrow" panose="020B0606020202030204" pitchFamily="34" charset="0"/>
              </a:rPr>
              <a:t>John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Nna-Okpabi</a:t>
            </a:r>
            <a:r>
              <a:rPr lang="en-US" altLang="en-US" sz="1600" b="1" dirty="0">
                <a:latin typeface="Arial Narrow" panose="020B0606020202030204" pitchFamily="34" charset="0"/>
              </a:rPr>
              <a:t>/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Ogbonna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smtClean="0">
                <a:latin typeface="Arial Narrow" panose="020B0606020202030204" pitchFamily="34" charset="0"/>
              </a:rPr>
              <a:t>Innocent/</a:t>
            </a:r>
            <a:r>
              <a:rPr lang="en-US" altLang="en-US" sz="1600" b="1" dirty="0" err="1" smtClean="0">
                <a:latin typeface="Arial Narrow" panose="020B0606020202030204" pitchFamily="34" charset="0"/>
              </a:rPr>
              <a:t>Oboro</a:t>
            </a:r>
            <a:r>
              <a:rPr lang="en-US" altLang="en-US" sz="1600" b="1" dirty="0" smtClean="0">
                <a:latin typeface="Arial Narrow" panose="020B0606020202030204" pitchFamily="34" charset="0"/>
              </a:rPr>
              <a:t> Richardson</a:t>
            </a:r>
            <a:endParaRPr lang="en-US" altLang="en-US" sz="1600" b="1" dirty="0">
              <a:latin typeface="Arial Narrow" panose="020B0606020202030204" pitchFamily="34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600" dirty="0">
                <a:latin typeface="Arial Narrow" panose="020B0606020202030204" pitchFamily="34" charset="0"/>
              </a:rPr>
              <a:t>Project Team members</a:t>
            </a:r>
            <a:r>
              <a:rPr lang="en-US" altLang="en-US" sz="1600" b="1" dirty="0">
                <a:latin typeface="Arial Narrow" panose="020B0606020202030204" pitchFamily="34" charset="0"/>
              </a:rPr>
              <a:t>: Nwalozie Collins,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Okpara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Darl</a:t>
            </a:r>
            <a:r>
              <a:rPr lang="en-US" altLang="en-US" sz="1600" b="1" dirty="0">
                <a:latin typeface="Arial Narrow" panose="020B0606020202030204" pitchFamily="34" charset="0"/>
              </a:rPr>
              <a:t>, Oluwasegun Agbaje, Hart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Alaidanengia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smtClean="0">
                <a:latin typeface="Arial Narrow" panose="020B0606020202030204" pitchFamily="34" charset="0"/>
              </a:rPr>
              <a:t>, </a:t>
            </a:r>
            <a:r>
              <a:rPr lang="en-US" altLang="en-US" sz="1600" b="1" dirty="0" err="1" smtClean="0">
                <a:latin typeface="Arial Narrow" panose="020B0606020202030204" pitchFamily="34" charset="0"/>
              </a:rPr>
              <a:t>Dahunsi</a:t>
            </a:r>
            <a:r>
              <a:rPr lang="en-US" altLang="en-US" sz="1600" b="1" dirty="0" smtClean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 smtClean="0">
                <a:latin typeface="Arial Narrow" panose="020B0606020202030204" pitchFamily="34" charset="0"/>
              </a:rPr>
              <a:t>Olatunbosun</a:t>
            </a:r>
            <a:r>
              <a:rPr lang="en-US" altLang="en-US" sz="1600" b="1" dirty="0" smtClean="0">
                <a:latin typeface="Arial Narrow" panose="020B0606020202030204" pitchFamily="34" charset="0"/>
              </a:rPr>
              <a:t>, Ruth </a:t>
            </a:r>
            <a:r>
              <a:rPr lang="en-US" altLang="en-US" sz="1600" b="1" dirty="0" err="1" smtClean="0">
                <a:latin typeface="Arial Narrow" panose="020B0606020202030204" pitchFamily="34" charset="0"/>
              </a:rPr>
              <a:t>Micheal</a:t>
            </a:r>
            <a:r>
              <a:rPr lang="en-US" altLang="en-US" sz="1600" b="1" dirty="0" smtClean="0">
                <a:latin typeface="Arial Narrow" panose="020B0606020202030204" pitchFamily="34" charset="0"/>
              </a:rPr>
              <a:t>, </a:t>
            </a:r>
            <a:r>
              <a:rPr lang="en-US" altLang="en-US" sz="1600" b="1" dirty="0" err="1" smtClean="0">
                <a:latin typeface="Arial Narrow" panose="020B0606020202030204" pitchFamily="34" charset="0"/>
              </a:rPr>
              <a:t>Okpeze</a:t>
            </a:r>
            <a:r>
              <a:rPr lang="en-US" altLang="en-US" sz="1600" b="1" dirty="0" smtClean="0">
                <a:latin typeface="Arial Narrow" panose="020B0606020202030204" pitchFamily="34" charset="0"/>
              </a:rPr>
              <a:t> Tina, </a:t>
            </a:r>
            <a:r>
              <a:rPr lang="en-US" altLang="en-US" sz="1600" b="1" dirty="0" err="1" smtClean="0">
                <a:latin typeface="Arial Narrow" panose="020B0606020202030204" pitchFamily="34" charset="0"/>
              </a:rPr>
              <a:t>Anyaogu</a:t>
            </a:r>
            <a:r>
              <a:rPr lang="en-US" altLang="en-US" sz="1600" b="1" dirty="0" smtClean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 smtClean="0">
                <a:latin typeface="Arial Narrow" panose="020B0606020202030204" pitchFamily="34" charset="0"/>
              </a:rPr>
              <a:t>Uche</a:t>
            </a:r>
            <a:endParaRPr lang="en-US" sz="20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88320" y="4694363"/>
            <a:ext cx="6421980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800" u="sng" dirty="0">
                <a:latin typeface="Futura Medium" panose="00000400000000000000" pitchFamily="2" charset="0"/>
              </a:rPr>
              <a:t>High-level Timeline: </a:t>
            </a:r>
            <a:endParaRPr lang="en-GB" sz="1100" i="1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</a:t>
            </a:r>
            <a:r>
              <a:rPr lang="en-GB" sz="1600" dirty="0">
                <a:latin typeface="Futura Medium" panose="00000400000000000000" pitchFamily="2" charset="0"/>
              </a:rPr>
              <a:t> Carry out feasibility studies</a:t>
            </a:r>
            <a:endParaRPr lang="en-GB" sz="1000" dirty="0"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 </a:t>
            </a:r>
            <a:r>
              <a:rPr lang="en-GB" sz="1600" dirty="0">
                <a:latin typeface="Futura Medium" panose="00000400000000000000" pitchFamily="2" charset="0"/>
              </a:rPr>
              <a:t>Secure approval from leadership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L3:  </a:t>
            </a:r>
            <a:r>
              <a:rPr lang="en-GB" sz="1600" dirty="0">
                <a:latin typeface="Futura Medium" panose="00000400000000000000" pitchFamily="2" charset="0"/>
              </a:rPr>
              <a:t>Engage NOV/NPDC teams 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L4: </a:t>
            </a:r>
            <a:r>
              <a:rPr lang="en-GB" sz="1600" dirty="0">
                <a:latin typeface="Futura Medium" panose="00000400000000000000" pitchFamily="2" charset="0"/>
              </a:rPr>
              <a:t>Process Safety/HAZOP reviews 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</a:t>
            </a:r>
            <a:r>
              <a:rPr lang="en-US" sz="16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</a:t>
            </a:r>
            <a:r>
              <a:rPr lang="en-US" sz="1600" dirty="0">
                <a:latin typeface="Futura Medium" panose="00000400000000000000" pitchFamily="2" charset="0"/>
              </a:rPr>
              <a:t>Implement/ Plan &amp; Actions </a:t>
            </a:r>
            <a:endParaRPr lang="en-US" sz="2000" dirty="0"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16487" y="2852937"/>
            <a:ext cx="2906183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solidFill>
                  <a:srgbClr val="EEECE1">
                    <a:lumMod val="50000"/>
                  </a:srgbClr>
                </a:solidFill>
                <a:latin typeface="Arial Narrow" panose="020B0606020202030204" pitchFamily="34" charset="0"/>
              </a:rPr>
              <a:t>Critical Success Factors:</a:t>
            </a:r>
            <a:endParaRPr lang="en-GB" sz="1600" dirty="0">
              <a:solidFill>
                <a:srgbClr val="EEECE1">
                  <a:lumMod val="50000"/>
                </a:srgbClr>
              </a:solidFill>
              <a:latin typeface="Arial Narrow" panose="020B0606020202030204" pitchFamily="34" charset="0"/>
            </a:endParaRPr>
          </a:p>
          <a:p>
            <a:pPr algn="just" defTabSz="914400">
              <a:spcBef>
                <a:spcPts val="300"/>
              </a:spcBef>
              <a:spcAft>
                <a:spcPts val="500"/>
              </a:spcAft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Leadership support</a:t>
            </a:r>
          </a:p>
          <a:p>
            <a:pPr algn="just" defTabSz="914400">
              <a:spcBef>
                <a:spcPts val="300"/>
              </a:spcBef>
              <a:spcAft>
                <a:spcPts val="500"/>
              </a:spcAft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NOV Support</a:t>
            </a:r>
          </a:p>
          <a:p>
            <a:pPr algn="just" defTabSz="914400">
              <a:spcBef>
                <a:spcPts val="300"/>
              </a:spcBef>
              <a:spcAft>
                <a:spcPts val="500"/>
              </a:spcAft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Cross-function collaboration</a:t>
            </a:r>
          </a:p>
          <a:p>
            <a:pPr algn="just" defTabSz="914400">
              <a:spcBef>
                <a:spcPts val="300"/>
              </a:spcBef>
              <a:spcAft>
                <a:spcPts val="500"/>
              </a:spcAft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Timely Delivery</a:t>
            </a:r>
          </a:p>
          <a:p>
            <a:pPr defTabSz="914400"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31699" y="2852936"/>
            <a:ext cx="395604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500" b="1" u="sng" dirty="0">
                <a:solidFill>
                  <a:srgbClr val="EEECE1">
                    <a:lumMod val="50000"/>
                  </a:srgbClr>
                </a:solidFill>
                <a:latin typeface="Arial Narrow" panose="020B0606020202030204" pitchFamily="34" charset="0"/>
              </a:rPr>
              <a:t>Potential Benefits &amp; Measurement:</a:t>
            </a:r>
          </a:p>
          <a:p>
            <a:pPr marL="128588" indent="-128588" defTabSz="685800">
              <a:buFont typeface="Wingdings" pitchFamily="2" charset="2"/>
              <a:buChar char="§"/>
              <a:defRPr/>
            </a:pPr>
            <a:r>
              <a:rPr lang="en-US" sz="1500" b="1" dirty="0">
                <a:latin typeface="Arial Narrow" panose="020B0606020202030204" pitchFamily="34" charset="0"/>
              </a:rPr>
              <a:t> Cost savings-reduced diesel consumption</a:t>
            </a:r>
          </a:p>
          <a:p>
            <a:pPr marL="128588" indent="-128588" defTabSz="685800">
              <a:buFont typeface="Wingdings" pitchFamily="2" charset="2"/>
              <a:buChar char="§"/>
              <a:defRPr/>
            </a:pPr>
            <a:r>
              <a:rPr lang="en-US" sz="1500" b="1" dirty="0">
                <a:latin typeface="Arial Narrow" panose="020B0606020202030204" pitchFamily="34" charset="0"/>
              </a:rPr>
              <a:t> Cost Savings- corrective maintenance of D/gen</a:t>
            </a:r>
          </a:p>
          <a:p>
            <a:pPr marL="128588" indent="-128588" defTabSz="685800">
              <a:buFont typeface="Wingdings" pitchFamily="2" charset="2"/>
              <a:buChar char="§"/>
              <a:defRPr/>
            </a:pPr>
            <a:r>
              <a:rPr lang="en-US" sz="1500" b="1" dirty="0">
                <a:latin typeface="Arial Narrow" panose="020B0606020202030204" pitchFamily="34" charset="0"/>
              </a:rPr>
              <a:t> Reputation- Improved power to NNPC &amp; host communities</a:t>
            </a:r>
          </a:p>
          <a:p>
            <a:pPr marL="128588" indent="-128588" defTabSz="685800">
              <a:buFont typeface="Wingdings" pitchFamily="2" charset="2"/>
              <a:buChar char="§"/>
              <a:defRPr/>
            </a:pPr>
            <a:r>
              <a:rPr lang="en-US" sz="1500" b="1" dirty="0">
                <a:latin typeface="Arial Narrow" panose="020B0606020202030204" pitchFamily="34" charset="0"/>
              </a:rPr>
              <a:t>Improve welfare of POB</a:t>
            </a:r>
          </a:p>
          <a:p>
            <a:pPr algn="just" defTabSz="914400">
              <a:spcAft>
                <a:spcPts val="500"/>
              </a:spcAft>
              <a:defRPr/>
            </a:pPr>
            <a:endParaRPr lang="en-US" sz="12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F364366689499EE467B7ADEF399A" ma:contentTypeVersion="22" ma:contentTypeDescription="Create a new document." ma:contentTypeScope="" ma:versionID="cff5057dc87772d322496525cfa60c9f">
  <xsd:schema xmlns:xsd="http://www.w3.org/2001/XMLSchema" xmlns:xs="http://www.w3.org/2001/XMLSchema" xmlns:p="http://schemas.microsoft.com/office/2006/metadata/properties" xmlns:ns1="d4341125-eaf3-412a-9571-61dcf4ec5b42" xmlns:ns3="d3ae7aad-cf14-4d1d-8a7e-198f93a0f74a" targetNamespace="http://schemas.microsoft.com/office/2006/metadata/properties" ma:root="true" ma:fieldsID="708030c00d9b830a3361f5fb8828b859" ns1:_="" ns3:_="">
    <xsd:import namespace="d4341125-eaf3-412a-9571-61dcf4ec5b42"/>
    <xsd:import namespace="d3ae7aad-cf14-4d1d-8a7e-198f93a0f74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1:c64f4d0ab83b462687907f08cbdfb1ab" minOccurs="0"/>
                <xsd:element ref="ns3:TaxCatchAll" minOccurs="0"/>
                <xsd:element ref="ns1:hd32c3276adf470abe3673a07e34a225" minOccurs="0"/>
                <xsd:element ref="ns1:l81444e88d734a09a8a3114fd5126eaf" minOccurs="0"/>
                <xsd:element ref="ns1:ad66993c5acd45aea4c61258ce3eaf6d" minOccurs="0"/>
                <xsd:element ref="ns1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1125-eaf3-412a-9571-61dcf4ec5b42" elementFormDefault="qualified">
    <xsd:import namespace="http://schemas.microsoft.com/office/2006/documentManagement/types"/>
    <xsd:import namespace="http://schemas.microsoft.com/office/infopath/2007/PartnerControls"/>
    <xsd:element name="c64f4d0ab83b462687907f08cbdfb1ab" ma:index="8" ma:taxonomy="true" ma:internalName="c64f4d0ab83b462687907f08cbdfb1ab" ma:taxonomyFieldName="Label" ma:displayName="Label" ma:readOnly="false" ma:default="" ma:fieldId="{c64f4d0a-b83b-4626-8790-7f08cbdfb1ab}" ma:sspId="e3aebf70-341c-4d91-bdd3-aba9df361687" ma:termSetId="b2ea2e58-7e2d-4daf-b310-ab4d831e316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d32c3276adf470abe3673a07e34a225" ma:index="15" ma:taxonomy="true" ma:internalName="hd32c3276adf470abe3673a07e34a225" ma:taxonomyFieldName="Security_x0020_Classification" ma:displayName="Security Classification" ma:default="9;#Restricted|21aa7f98-4035-4019-a764-107acb7269af" ma:fieldId="{1d32c327-6adf-470a-be36-73a07e34a225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444e88d734a09a8a3114fd5126eaf" ma:index="17" ma:taxonomy="true" ma:internalName="l81444e88d734a09a8a3114fd5126eaf" ma:taxonomyFieldName="Export_x0020_Control" ma:displayName="Export Control" ma:default="8;#Non-US content - Non Controlled|2ac8835e-0587-4096-a6e2-1f68da1e6cb3" ma:fieldId="{581444e8-8d73-4a09-a8a3-114fd5126eaf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66993c5acd45aea4c61258ce3eaf6d" ma:index="19" ma:taxonomy="true" ma:internalName="ad66993c5acd45aea4c61258ce3eaf6d" ma:taxonomyFieldName="Legal_x0020_Entity" ma:displayName="Legal Entity" ma:default="3;#Shell U.K. Exploration and Production|6bc3a6cc-d89c-4023-81e3-b5186c40f601" ma:fieldId="{ad66993c-5acd-45ae-a4c6-1258ce3eaf6d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" ma:index="20" ma:displayName="Date" ma:default="[today]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e7aad-cf14-4d1d-8a7e-198f93a0f74a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f3d0dd93-4c83-403d-905f-3eb43c0ac969}" ma:internalName="TaxCatchAll" ma:showField="CatchAllData" ma:web="d3ae7aad-cf14-4d1d-8a7e-198f93a0f7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81444e88d734a09a8a3114fd5126eaf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l81444e88d734a09a8a3114fd5126eaf>
    <c64f4d0ab83b462687907f08cbdfb1ab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 DV Templates</TermName>
          <TermId xmlns="http://schemas.microsoft.com/office/infopath/2007/PartnerControls">c9160906-78a1-4cce-808c-05a718e6c480</TermId>
        </TermInfo>
      </Terms>
    </c64f4d0ab83b462687907f08cbdfb1ab>
    <hd32c3276adf470abe3673a07e34a225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hd32c3276adf470abe3673a07e34a225>
    <ad66993c5acd45aea4c61258ce3eaf6d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U.K. Exploration and Production</TermName>
          <TermId xmlns="http://schemas.microsoft.com/office/infopath/2007/PartnerControls">6bc3a6cc-d89c-4023-81e3-b5186c40f601</TermId>
        </TermInfo>
      </Terms>
    </ad66993c5acd45aea4c61258ce3eaf6d>
    <Date xmlns="d4341125-eaf3-412a-9571-61dcf4ec5b42">2016-07-04T23:00:00+00:00</Date>
    <TaxCatchAll xmlns="d3ae7aad-cf14-4d1d-8a7e-198f93a0f74a">
      <Value>277</Value>
      <Value>3</Value>
      <Value>9</Value>
      <Value>8</Value>
    </TaxCatchAll>
    <_dlc_DocId xmlns="d3ae7aad-cf14-4d1d-8a7e-198f93a0f74a">AAAAA5496-2077112445-131</_dlc_DocId>
    <_dlc_DocIdUrl xmlns="d3ae7aad-cf14-4d1d-8a7e-198f93a0f74a">
      <Url>https://eu001-sp.shell.com/sites/AAAAA5496/_layouts/15/DocIdRedir.aspx?ID=AAAAA5496-2077112445-131</Url>
      <Description>AAAAA5496-2077112445-131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7E8B2AF-6118-4B80-9131-792887C2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1125-eaf3-412a-9571-61dcf4ec5b42"/>
    <ds:schemaRef ds:uri="d3ae7aad-cf14-4d1d-8a7e-198f93a0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E597B9-F879-40F4-9968-CD98FBF742AC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3ae7aad-cf14-4d1d-8a7e-198f93a0f74a"/>
    <ds:schemaRef ds:uri="http://schemas.microsoft.com/office/2006/documentManagement/types"/>
    <ds:schemaRef ds:uri="d4341125-eaf3-412a-9571-61dcf4ec5b42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CDEE7A0-C0D0-492D-A4B8-7AEBD2DF7EE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15987</TotalTime>
  <Words>289</Words>
  <Application>Microsoft Office PowerPoint</Application>
  <PresentationFormat>Custom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Wingdings</vt:lpstr>
      <vt:lpstr>Calibri</vt:lpstr>
      <vt:lpstr>Futura Medium</vt:lpstr>
      <vt:lpstr>Office Theme</vt:lpstr>
      <vt:lpstr>  EPC GAS GEN IMPROVEMENT  PROJECT</vt:lpstr>
      <vt:lpstr>L1 – L5 Gates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Akadiri, Olabisi SPDC-FUP/OG</dc:creator>
  <cp:lastModifiedBy>Dahunsi, Olatunbosun A SPDC-UPO/G/PLK</cp:lastModifiedBy>
  <cp:revision>379</cp:revision>
  <cp:lastPrinted>2016-11-16T07:40:38Z</cp:lastPrinted>
  <dcterms:created xsi:type="dcterms:W3CDTF">2016-08-29T09:50:08Z</dcterms:created>
  <dcterms:modified xsi:type="dcterms:W3CDTF">2018-07-25T23:50:41Z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0x010100C7B4F364366689499EE467B7ADEF399A</vt:lpwstr>
  </property>
  <property fmtid="{D5CDD505-2E9C-101B-9397-08002B2CF9AE}" pid="5" name="_dlc_DocIdItemGuid">
    <vt:lpwstr>669856ec-3974-4091-a161-8f32aa0ec5a1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</Properties>
</file>