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7FF5E-B42E-48D5-BC82-6E03756C1141}" type="datetimeFigureOut">
              <a:rPr lang="en-US" smtClean="0"/>
              <a:t>2/22/2022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E975-123F-4938-8BA8-97401FE3EE98}" type="slidenum">
              <a:rPr lang="en-US" smtClean="0"/>
              <a:t>‹#›</a:t>
            </a:fld>
            <a:endParaRPr lang="en-US"/>
          </a:p>
        </p:txBody>
      </p:sp>
    </p:spTree>
    <p:extLst>
      <p:ext uri="{BB962C8B-B14F-4D97-AF65-F5344CB8AC3E}">
        <p14:creationId xmlns:p14="http://schemas.microsoft.com/office/powerpoint/2010/main" val="133625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8500"/>
            <a:ext cx="4646613"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984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8" name="Rectangle 2"/>
          <p:cNvSpPr>
            <a:spLocks noGrp="1" noChangeArrowheads="1"/>
          </p:cNvSpPr>
          <p:nvPr>
            <p:ph type="ctrTitle"/>
          </p:nvPr>
        </p:nvSpPr>
        <p:spPr>
          <a:xfrm>
            <a:off x="1334618" y="951614"/>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334618" y="3310197"/>
            <a:ext cx="7424810"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334618" y="4588235"/>
            <a:ext cx="5857896"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8" y="4840064"/>
            <a:ext cx="5857896" cy="237600"/>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8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135026734"/>
      </p:ext>
    </p:extLst>
  </p:cSld>
  <p:clrMapOvr>
    <a:masterClrMapping/>
  </p:clrMapOvr>
  <p:transition/>
  <p:hf sldNum="0"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5" y="6201070"/>
            <a:ext cx="4157288" cy="158455"/>
          </a:xfrm>
        </p:spPr>
        <p:txBody>
          <a:bodyPr wrap="square">
            <a:noAutofit/>
          </a:bodyPr>
          <a:lstStyle>
            <a:lvl1pPr>
              <a:defRPr sz="638" cap="none" baseline="0">
                <a:solidFill>
                  <a:schemeClr val="tx1"/>
                </a:solidFill>
                <a:latin typeface="Futura Medium" panose="000004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381000" y="712801"/>
            <a:ext cx="837842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4199575"/>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3864611"/>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4141370"/>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4456230"/>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381000" y="5966640"/>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863727"/>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528763"/>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805523"/>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2120383"/>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381000" y="3732357"/>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8" y="4199575"/>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8" y="3864611"/>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8" y="4141387"/>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8" y="4456230"/>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4661298" y="5966658"/>
            <a:ext cx="409813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8" y="1863727"/>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8" y="1528763"/>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8" y="1805539"/>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8" y="2120383"/>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566832" y="3730543"/>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611497163"/>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7" name="Rectangle 26"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8" name="Title 1"/>
          <p:cNvSpPr>
            <a:spLocks noGrp="1"/>
          </p:cNvSpPr>
          <p:nvPr>
            <p:ph type="title"/>
          </p:nvPr>
        </p:nvSpPr>
        <p:spPr>
          <a:xfrm>
            <a:off x="572401" y="2636981"/>
            <a:ext cx="4798088"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696947"/>
            <a:ext cx="4798088"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924113"/>
            <a:ext cx="3206132" cy="2930523"/>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nl-NL" sz="638" noProof="1">
                <a:solidFill>
                  <a:schemeClr val="tx1"/>
                </a:solidFill>
                <a:latin typeface="Futura Medium" panose="00000400000000000000" pitchFamily="2"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1553114838"/>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3556003"/>
            <a:ext cx="51435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sp>
        <p:nvSpPr>
          <p:cNvPr id="32" name="Rectangle 31"/>
          <p:cNvSpPr/>
          <p:nvPr/>
        </p:nvSpPr>
        <p:spPr bwMode="white">
          <a:xfrm>
            <a:off x="376205" y="488936"/>
            <a:ext cx="983319"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4028766"/>
            <a:ext cx="4633317" cy="865472"/>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5092242"/>
            <a:ext cx="4633317" cy="770676"/>
          </a:xfrm>
        </p:spPr>
        <p:txBody>
          <a:bodyPr/>
          <a:lstStyle>
            <a:lvl1pPr marL="0" indent="0">
              <a:lnSpc>
                <a:spcPct val="90000"/>
              </a:lnSpc>
              <a:spcBef>
                <a:spcPct val="0"/>
              </a:spcBef>
              <a:spcAft>
                <a:spcPts val="0"/>
              </a:spcAft>
              <a:buFont typeface="Wingdings" pitchFamily="2" charset="2"/>
              <a:buNone/>
              <a:defRPr lang="en-GB" sz="105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000725547"/>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340132459"/>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384885" y="1438480"/>
            <a:ext cx="8374921" cy="2861742"/>
          </a:xfrm>
        </p:spPr>
        <p:txBody>
          <a:bodyPr/>
          <a:lstStyle>
            <a:lvl1pPr>
              <a:lnSpc>
                <a:spcPct val="110000"/>
              </a:lnSpc>
              <a:defRPr lang="en-US" sz="255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802719120"/>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3" name="Rectangle 22"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4" name="Title 1"/>
          <p:cNvSpPr>
            <a:spLocks noGrp="1"/>
          </p:cNvSpPr>
          <p:nvPr>
            <p:ph type="title"/>
          </p:nvPr>
        </p:nvSpPr>
        <p:spPr>
          <a:xfrm>
            <a:off x="572400" y="2636981"/>
            <a:ext cx="3890604"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0" y="1696947"/>
            <a:ext cx="4781821"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grpSp>
        <p:nvGrpSpPr>
          <p:cNvPr id="31" name="Group 30"/>
          <p:cNvGrpSpPr/>
          <p:nvPr/>
        </p:nvGrpSpPr>
        <p:grpSpPr bwMode="gray">
          <a:xfrm>
            <a:off x="4837510" y="2557463"/>
            <a:ext cx="3898106"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grpSp>
    </p:spTree>
    <p:extLst>
      <p:ext uri="{BB962C8B-B14F-4D97-AF65-F5344CB8AC3E}">
        <p14:creationId xmlns:p14="http://schemas.microsoft.com/office/powerpoint/2010/main" val="229344816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2130053382"/>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6" y="1257010"/>
            <a:ext cx="3237300" cy="4316400"/>
          </a:xfrm>
          <a:prstGeom prst="rect">
            <a:avLst/>
          </a:prstGeom>
        </p:spPr>
      </p:pic>
    </p:spTree>
    <p:extLst>
      <p:ext uri="{BB962C8B-B14F-4D97-AF65-F5344CB8AC3E}">
        <p14:creationId xmlns:p14="http://schemas.microsoft.com/office/powerpoint/2010/main" val="3653238352"/>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1" y="4313786"/>
            <a:ext cx="9143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0" name="Rectangle 2"/>
          <p:cNvSpPr>
            <a:spLocks noGrp="1" noChangeArrowheads="1"/>
          </p:cNvSpPr>
          <p:nvPr>
            <p:ph type="ctrTitle"/>
          </p:nvPr>
        </p:nvSpPr>
        <p:spPr>
          <a:xfrm>
            <a:off x="1334618" y="950400"/>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8" y="3310197"/>
            <a:ext cx="3623492"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4588235"/>
            <a:ext cx="3653193"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4840064"/>
            <a:ext cx="3653193" cy="489785"/>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3" name="Picture Placeholder 2"/>
          <p:cNvSpPr>
            <a:spLocks noGrp="1"/>
          </p:cNvSpPr>
          <p:nvPr>
            <p:ph type="pic" sz="quarter" idx="12"/>
          </p:nvPr>
        </p:nvSpPr>
        <p:spPr>
          <a:xfrm>
            <a:off x="5136314" y="2795384"/>
            <a:ext cx="3623114" cy="3049484"/>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60841447"/>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697"/>
            <a:ext cx="3884804" cy="834301"/>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4081626"/>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 y="1"/>
            <a:ext cx="9146042"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200"/>
            <a:ext cx="3884804" cy="835200"/>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25427890"/>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8378429"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27182573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4101704"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6838186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0"/>
            <a:ext cx="837842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0" y="1528763"/>
            <a:ext cx="8378429" cy="4830762"/>
          </a:xfrm>
        </p:spPr>
        <p:txBody>
          <a:bodyPr/>
          <a:lstStyle>
            <a:lvl1pPr marL="0" indent="0" defTabSz="268281">
              <a:lnSpc>
                <a:spcPct val="140000"/>
              </a:lnSpc>
              <a:spcBef>
                <a:spcPts val="0"/>
              </a:spcBef>
              <a:defRPr sz="1050"/>
            </a:lvl1pPr>
            <a:lvl2pPr marL="132300" indent="-132300" defTabSz="268281">
              <a:lnSpc>
                <a:spcPct val="140000"/>
              </a:lnSpc>
              <a:spcBef>
                <a:spcPts val="0"/>
              </a:spcBef>
              <a:defRPr sz="1050"/>
            </a:lvl2pPr>
            <a:lvl3pPr marL="265650" indent="-133350" defTabSz="268281">
              <a:lnSpc>
                <a:spcPct val="140000"/>
              </a:lnSpc>
              <a:spcBef>
                <a:spcPts val="0"/>
              </a:spcBef>
              <a:buClr>
                <a:schemeClr val="tx1"/>
              </a:buClr>
              <a:buSzPct val="75000"/>
              <a:buFont typeface="Wingdings" pitchFamily="2" charset="2"/>
              <a:buChar char=""/>
              <a:defRPr sz="1050"/>
            </a:lvl3pPr>
            <a:lvl4pPr marL="399000" indent="-133350" defTabSz="268281">
              <a:lnSpc>
                <a:spcPct val="140000"/>
              </a:lnSpc>
              <a:spcBef>
                <a:spcPts val="0"/>
              </a:spcBef>
              <a:buClr>
                <a:schemeClr val="tx1"/>
              </a:buClr>
              <a:buSzPct val="75000"/>
              <a:buFont typeface="Wingdings" pitchFamily="2" charset="2"/>
              <a:buChar char=""/>
              <a:defRPr sz="1050"/>
            </a:lvl4pPr>
            <a:lvl5pPr marL="513300" indent="-114300" defTabSz="268281">
              <a:lnSpc>
                <a:spcPct val="140000"/>
              </a:lnSpc>
              <a:spcBef>
                <a:spcPts val="0"/>
              </a:spcBef>
              <a:buClr>
                <a:schemeClr val="tx1"/>
              </a:buClr>
              <a:buSzPct val="75000"/>
              <a:buFont typeface="Wingdings" pitchFamily="2" charset="2"/>
              <a:buChar char=""/>
              <a:tabLst/>
              <a:defRPr sz="900"/>
            </a:lvl5pPr>
            <a:lvl6pPr marL="618075" indent="-104775" defTabSz="268281">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45664837"/>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5"/>
            <a:ext cx="4098131" cy="4830761"/>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Bef>
                <a:spcPts val="0"/>
              </a:spcBef>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308611941"/>
      </p:ext>
    </p:extLst>
  </p:cSld>
  <p:clrMapOvr>
    <a:masterClrMapping/>
  </p:clrMapOvr>
  <p:transition/>
  <p:hf sldNum="0"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4"/>
            <a:ext cx="4098131" cy="4830762"/>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Bef>
                <a:spcPts val="0"/>
              </a:spcBef>
              <a:spcAft>
                <a:spcPts val="0"/>
              </a:spcAft>
              <a:buClr>
                <a:schemeClr val="accent2"/>
              </a:buClr>
              <a:buSzPct val="85000"/>
              <a:buFont typeface="Wingdings" pitchFamily="2" charset="2"/>
              <a:buChar char="n"/>
              <a:defRPr sz="1050"/>
            </a:lvl2pPr>
            <a:lvl3pPr marL="265650" indent="-133350">
              <a:lnSpc>
                <a:spcPct val="140000"/>
              </a:lnSpc>
              <a:spcBef>
                <a:spcPts val="0"/>
              </a:spcBef>
              <a:spcAft>
                <a:spcPts val="0"/>
              </a:spcAft>
              <a:buClr>
                <a:schemeClr val="tx1"/>
              </a:buClr>
              <a:buFont typeface="Wingdings" pitchFamily="2" charset="2"/>
              <a:buChar char="n"/>
              <a:defRPr sz="1050"/>
            </a:lvl3pPr>
            <a:lvl4pPr marL="399000" indent="-133350">
              <a:lnSpc>
                <a:spcPct val="140000"/>
              </a:lnSpc>
              <a:spcBef>
                <a:spcPts val="0"/>
              </a:spcBef>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tabLst/>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Aft>
                <a:spcPts val="0"/>
              </a:spcAft>
              <a:buClr>
                <a:schemeClr val="accent2"/>
              </a:buClr>
              <a:buSzPct val="85000"/>
              <a:buFont typeface="Wingdings" pitchFamily="2" charset="2"/>
              <a:buChar char="n"/>
              <a:defRPr sz="1050"/>
            </a:lvl2pPr>
            <a:lvl3pPr marL="265650" indent="-133350">
              <a:lnSpc>
                <a:spcPct val="140000"/>
              </a:lnSpc>
              <a:spcAft>
                <a:spcPts val="0"/>
              </a:spcAft>
              <a:buClr>
                <a:schemeClr val="tx1"/>
              </a:buClr>
              <a:buFont typeface="Wingdings" pitchFamily="2" charset="2"/>
              <a:buChar char=""/>
              <a:defRPr sz="1050"/>
            </a:lvl3pPr>
            <a:lvl4pPr marL="399000" indent="-133350">
              <a:lnSpc>
                <a:spcPct val="140000"/>
              </a:lnSpc>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33859559"/>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0" y="1528763"/>
            <a:ext cx="837842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0" y="712801"/>
            <a:ext cx="837842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381008" y="508000"/>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sp>
        <p:nvSpPr>
          <p:cNvPr id="8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376003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350" kern="1200" baseline="0">
          <a:solidFill>
            <a:schemeClr val="tx1"/>
          </a:solidFill>
          <a:latin typeface="+mn-lt"/>
          <a:ea typeface="+mn-ea"/>
          <a:cs typeface="+mn-cs"/>
        </a:defRPr>
      </a:lvl1pPr>
      <a:lvl2pPr marL="172800" indent="-172800" algn="l" defTabSz="268281" rtl="0" eaLnBrk="1" latinLnBrk="0" hangingPunct="1">
        <a:lnSpc>
          <a:spcPct val="140000"/>
        </a:lnSpc>
        <a:spcBef>
          <a:spcPts val="0"/>
        </a:spcBef>
        <a:spcAft>
          <a:spcPts val="0"/>
        </a:spcAft>
        <a:buClr>
          <a:schemeClr val="accent2"/>
        </a:buClr>
        <a:buSzPct val="85000"/>
        <a:buFont typeface="Wingdings" pitchFamily="2" charset="2"/>
        <a:buChar char="n"/>
        <a:defRPr sz="1350" b="0" kern="1200">
          <a:solidFill>
            <a:schemeClr val="tx1"/>
          </a:solidFill>
          <a:latin typeface="+mn-lt"/>
          <a:ea typeface="+mn-ea"/>
          <a:cs typeface="+mn-cs"/>
        </a:defRPr>
      </a:lvl2pPr>
      <a:lvl3pPr marL="34425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a:solidFill>
            <a:schemeClr val="tx1"/>
          </a:solidFill>
          <a:latin typeface="+mn-lt"/>
          <a:ea typeface="+mn-ea"/>
          <a:cs typeface="+mn-cs"/>
        </a:defRPr>
      </a:lvl3pPr>
      <a:lvl4pPr marL="51570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baseline="0">
          <a:solidFill>
            <a:schemeClr val="tx1"/>
          </a:solidFill>
          <a:latin typeface="+mn-lt"/>
          <a:ea typeface="+mn-ea"/>
          <a:cs typeface="+mn-cs"/>
        </a:defRPr>
      </a:lvl4pPr>
      <a:lvl5pPr marL="668100" indent="-152400" algn="l" defTabSz="268281"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5pPr>
      <a:lvl6pPr marL="782400" indent="-114300" algn="l" defTabSz="268281" rtl="0" eaLnBrk="1" latinLnBrk="0" hangingPunct="1">
        <a:lnSpc>
          <a:spcPct val="140000"/>
        </a:lnSpc>
        <a:spcBef>
          <a:spcPts val="0"/>
        </a:spcBef>
        <a:spcAft>
          <a:spcPts val="0"/>
        </a:spcAft>
        <a:buClr>
          <a:schemeClr val="tx1"/>
        </a:buClr>
        <a:buSzPct val="75000"/>
        <a:buFont typeface="Wingdings" pitchFamily="2" charset="2"/>
        <a:buChar char=""/>
        <a:defRPr sz="9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85" y="581902"/>
            <a:ext cx="8685015" cy="405431"/>
          </a:xfrm>
          <a:prstGeom prst="rect">
            <a:avLst/>
          </a:prstGeom>
        </p:spPr>
        <p:txBody>
          <a:bodyPr>
            <a:normAutofit/>
          </a:bodyPr>
          <a:lstStyle/>
          <a:p>
            <a:pPr>
              <a:defRPr/>
            </a:pPr>
            <a:r>
              <a:rPr lang="en-US" sz="1500" b="1" dirty="0">
                <a:latin typeface="Futura Medium" panose="00000400000000000000" pitchFamily="2" charset="0"/>
              </a:rPr>
              <a:t>Project Title: Northbank Marine Cost Optimization </a:t>
            </a:r>
            <a:endParaRPr lang="en-US" sz="1500" dirty="0">
              <a:latin typeface="Futura Medium" panose="00000400000000000000" pitchFamily="2" charset="0"/>
            </a:endParaRPr>
          </a:p>
        </p:txBody>
      </p:sp>
      <p:sp>
        <p:nvSpPr>
          <p:cNvPr id="13" name="Text Placeholder 2 rename 1"/>
          <p:cNvSpPr txBox="1">
            <a:spLocks/>
          </p:cNvSpPr>
          <p:nvPr/>
        </p:nvSpPr>
        <p:spPr>
          <a:xfrm>
            <a:off x="3098405" y="3519144"/>
            <a:ext cx="3624263" cy="2043455"/>
          </a:xfrm>
          <a:prstGeom prst="rect">
            <a:avLst/>
          </a:prstGeom>
          <a:ln>
            <a:solidFill>
              <a:srgbClr val="2C2C2C"/>
            </a:solidFill>
          </a:ln>
        </p:spPr>
        <p:txBody>
          <a:bodyPr/>
          <a:lstStyle/>
          <a:p>
            <a:pPr defTabSz="685800">
              <a:spcAft>
                <a:spcPts val="375"/>
              </a:spcAft>
              <a:defRPr/>
            </a:pPr>
            <a:r>
              <a:rPr lang="en-US" sz="1050" b="1" u="sng" dirty="0">
                <a:solidFill>
                  <a:srgbClr val="404040"/>
                </a:solidFill>
                <a:latin typeface="Futura Medium" panose="00000400000000000000" pitchFamily="2" charset="0"/>
              </a:rPr>
              <a:t>Project Scope/Actions :</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Develop a marine logistic pilotage calculator to identify all applicable charges and cost exposure.</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Develop a marine movement schedule to optimize on low charge periods and minimize marine journeys.</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Set up resource sharing opportunity with other teams and secure charge back.</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Carry out monthly marine spend review &amp; reconciliation before output to marine team.</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Review marine charge back monthly/quarterly for accuracy</a:t>
            </a:r>
          </a:p>
          <a:p>
            <a:pPr marL="228600" indent="-228600" defTabSz="685800">
              <a:spcAft>
                <a:spcPts val="375"/>
              </a:spcAft>
              <a:buFont typeface="+mj-lt"/>
              <a:buAutoNum type="arabicPeriod"/>
              <a:defRPr/>
            </a:pPr>
            <a:endParaRPr lang="en-US" sz="1050" dirty="0">
              <a:solidFill>
                <a:srgbClr val="404040"/>
              </a:solidFill>
              <a:latin typeface="Futura Medium" panose="00000400000000000000" pitchFamily="2" charset="0"/>
            </a:endParaRPr>
          </a:p>
          <a:p>
            <a:pPr defTabSz="685800">
              <a:spcAft>
                <a:spcPts val="375"/>
              </a:spcAft>
              <a:defRPr/>
            </a:pPr>
            <a:endParaRPr lang="en-US" sz="1050" dirty="0">
              <a:solidFill>
                <a:srgbClr val="404040"/>
              </a:solidFill>
              <a:latin typeface="Futura Medium" panose="00000400000000000000" pitchFamily="2" charset="0"/>
            </a:endParaRPr>
          </a:p>
          <a:p>
            <a:pPr defTabSz="685800">
              <a:spcAft>
                <a:spcPts val="375"/>
              </a:spcAft>
              <a:defRPr/>
            </a:pPr>
            <a:r>
              <a:rPr lang="en-US" sz="1050" b="1" u="sng" dirty="0">
                <a:solidFill>
                  <a:srgbClr val="404040"/>
                </a:solidFill>
                <a:latin typeface="Futura Medium" panose="00000400000000000000" pitchFamily="2" charset="0"/>
              </a:rPr>
              <a:t> </a:t>
            </a:r>
            <a:endParaRPr lang="en-GB" sz="1050" dirty="0"/>
          </a:p>
        </p:txBody>
      </p:sp>
      <p:sp>
        <p:nvSpPr>
          <p:cNvPr id="10" name="Text Placeholder 2 rename 2"/>
          <p:cNvSpPr txBox="1">
            <a:spLocks/>
          </p:cNvSpPr>
          <p:nvPr/>
        </p:nvSpPr>
        <p:spPr>
          <a:xfrm>
            <a:off x="3098405" y="5715000"/>
            <a:ext cx="3624263" cy="914400"/>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High-level Timeline:</a:t>
            </a:r>
          </a:p>
          <a:p>
            <a:pPr marL="228600" indent="-228600" algn="just" defTabSz="685800">
              <a:spcAft>
                <a:spcPts val="375"/>
              </a:spcAft>
              <a:buAutoNum type="arabicPeriod"/>
              <a:defRPr/>
            </a:pPr>
            <a:r>
              <a:rPr lang="en-GB" sz="1050" dirty="0">
                <a:solidFill>
                  <a:srgbClr val="404040"/>
                </a:solidFill>
                <a:latin typeface="Futura Medium" panose="00000400000000000000" pitchFamily="2" charset="0"/>
              </a:rPr>
              <a:t>Develop cost calculator- March 2022</a:t>
            </a:r>
          </a:p>
          <a:p>
            <a:pPr marL="228600" indent="-228600" algn="just" defTabSz="685800">
              <a:spcAft>
                <a:spcPts val="375"/>
              </a:spcAft>
              <a:buAutoNum type="arabicPeriod"/>
              <a:defRPr/>
            </a:pPr>
            <a:r>
              <a:rPr lang="en-GB" sz="1050" dirty="0">
                <a:solidFill>
                  <a:srgbClr val="404040"/>
                </a:solidFill>
                <a:latin typeface="Futura Medium" panose="00000400000000000000" pitchFamily="2" charset="0"/>
              </a:rPr>
              <a:t>Develop Schedule- April 2022</a:t>
            </a:r>
          </a:p>
          <a:p>
            <a:pPr marL="228600" indent="-228600" algn="just" defTabSz="685800">
              <a:spcAft>
                <a:spcPts val="375"/>
              </a:spcAft>
              <a:buAutoNum type="arabicPeriod"/>
              <a:defRPr/>
            </a:pPr>
            <a:r>
              <a:rPr lang="en-GB" sz="1050" dirty="0">
                <a:solidFill>
                  <a:srgbClr val="404040"/>
                </a:solidFill>
                <a:latin typeface="Futura Medium" panose="00000400000000000000" pitchFamily="2" charset="0"/>
              </a:rPr>
              <a:t>Execute schedule &amp; monitor charge backs- Dec 2022</a:t>
            </a:r>
          </a:p>
          <a:p>
            <a:pPr algn="just" defTabSz="685800">
              <a:spcBef>
                <a:spcPts val="150"/>
              </a:spcBef>
              <a:spcAft>
                <a:spcPts val="150"/>
              </a:spcAft>
              <a:buClr>
                <a:srgbClr val="9BBB59">
                  <a:lumMod val="50000"/>
                </a:srgbClr>
              </a:buClr>
              <a:buSzPct val="125000"/>
              <a:defRPr/>
            </a:pPr>
            <a:endParaRPr lang="en-US" sz="1050" dirty="0">
              <a:solidFill>
                <a:srgbClr val="404040"/>
              </a:solidFill>
              <a:latin typeface="Futura Medium" panose="00000400000000000000" pitchFamily="2" charset="0"/>
            </a:endParaRPr>
          </a:p>
        </p:txBody>
      </p:sp>
      <p:sp>
        <p:nvSpPr>
          <p:cNvPr id="11" name="Text Placeholder 2 rename 3"/>
          <p:cNvSpPr txBox="1">
            <a:spLocks/>
          </p:cNvSpPr>
          <p:nvPr/>
        </p:nvSpPr>
        <p:spPr>
          <a:xfrm>
            <a:off x="6844688" y="3528773"/>
            <a:ext cx="2146912" cy="1379173"/>
          </a:xfrm>
          <a:prstGeom prst="rect">
            <a:avLst/>
          </a:prstGeom>
          <a:solidFill>
            <a:schemeClr val="bg1"/>
          </a:solidFill>
          <a:ln>
            <a:solidFill>
              <a:srgbClr val="2C2C2C"/>
            </a:solidFill>
          </a:ln>
        </p:spPr>
        <p:txBody>
          <a:bodyPr/>
          <a:lstStyle/>
          <a:p>
            <a:pPr defTabSz="685800">
              <a:spcAft>
                <a:spcPts val="375"/>
              </a:spcAft>
              <a:defRPr/>
            </a:pPr>
            <a:r>
              <a:rPr lang="en-US" sz="1050" b="1" u="sng" dirty="0">
                <a:solidFill>
                  <a:srgbClr val="404040"/>
                </a:solidFill>
                <a:latin typeface="Futura Medium" panose="00000400000000000000" pitchFamily="2" charset="0"/>
              </a:rPr>
              <a:t>Critical Success Factors:</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disciplined record management</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Availability of in-shore marine movement schedule</a:t>
            </a:r>
          </a:p>
          <a:p>
            <a:pPr marL="228600" indent="-228600" defTabSz="685800">
              <a:spcAft>
                <a:spcPts val="375"/>
              </a:spcAft>
              <a:buFont typeface="+mj-lt"/>
              <a:buAutoNum type="arabicPeriod"/>
              <a:defRPr/>
            </a:pPr>
            <a:r>
              <a:rPr lang="en-US" sz="1050" dirty="0">
                <a:solidFill>
                  <a:srgbClr val="404040"/>
                </a:solidFill>
                <a:latin typeface="Futura Medium" panose="00000400000000000000" pitchFamily="2" charset="0"/>
              </a:rPr>
              <a:t>Marine cost visibility</a:t>
            </a:r>
          </a:p>
          <a:p>
            <a:pPr marL="228600" indent="-228600" defTabSz="685800">
              <a:spcAft>
                <a:spcPts val="375"/>
              </a:spcAft>
              <a:buFont typeface="+mj-lt"/>
              <a:buAutoNum type="arabicPeriod"/>
              <a:defRPr/>
            </a:pPr>
            <a:endParaRPr lang="en-US" sz="1050" dirty="0">
              <a:solidFill>
                <a:srgbClr val="404040"/>
              </a:solidFill>
              <a:latin typeface="Futura Medium" panose="00000400000000000000" pitchFamily="2" charset="0"/>
            </a:endParaRPr>
          </a:p>
          <a:p>
            <a:pPr marL="228600" indent="-228600" defTabSz="685800">
              <a:spcAft>
                <a:spcPts val="375"/>
              </a:spcAft>
              <a:buFont typeface="+mj-lt"/>
              <a:buAutoNum type="arabicPeriod"/>
              <a:defRPr/>
            </a:pPr>
            <a:endParaRPr lang="en-GB" sz="1050" dirty="0">
              <a:solidFill>
                <a:srgbClr val="404040"/>
              </a:solidFill>
              <a:latin typeface="Futura Medium" panose="00000400000000000000" pitchFamily="2" charset="0"/>
            </a:endParaRPr>
          </a:p>
        </p:txBody>
      </p:sp>
      <p:sp>
        <p:nvSpPr>
          <p:cNvPr id="12" name="Text Placeholder 2 rename 4"/>
          <p:cNvSpPr txBox="1">
            <a:spLocks/>
          </p:cNvSpPr>
          <p:nvPr/>
        </p:nvSpPr>
        <p:spPr>
          <a:xfrm>
            <a:off x="87411" y="3519144"/>
            <a:ext cx="2876744" cy="3110256"/>
          </a:xfrm>
          <a:prstGeom prst="rect">
            <a:avLst/>
          </a:prstGeom>
          <a:solidFill>
            <a:schemeClr val="bg1"/>
          </a:solidFill>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Potential Benefits &amp; Measurement:</a:t>
            </a:r>
          </a:p>
          <a:p>
            <a:pPr marL="171450" indent="-171450" algn="just" defTabSz="685800">
              <a:spcAft>
                <a:spcPts val="375"/>
              </a:spcAft>
              <a:buFont typeface="Wingdings" panose="05000000000000000000" pitchFamily="2" charset="2"/>
              <a:buChar char="§"/>
              <a:defRPr/>
            </a:pPr>
            <a:r>
              <a:rPr lang="en-US" sz="1050" dirty="0">
                <a:solidFill>
                  <a:srgbClr val="404040"/>
                </a:solidFill>
                <a:latin typeface="Futura Medium" panose="00000400000000000000" pitchFamily="2" charset="0"/>
              </a:rPr>
              <a:t>$600k- reduction in trip to Estuary</a:t>
            </a:r>
          </a:p>
          <a:p>
            <a:pPr marL="171450" indent="-171450" algn="just" defTabSz="685800">
              <a:spcAft>
                <a:spcPts val="375"/>
              </a:spcAft>
              <a:buFont typeface="Wingdings" panose="05000000000000000000" pitchFamily="2" charset="2"/>
              <a:buChar char="§"/>
              <a:defRPr/>
            </a:pPr>
            <a:r>
              <a:rPr lang="en-US" sz="1050" dirty="0">
                <a:solidFill>
                  <a:srgbClr val="404040"/>
                </a:solidFill>
                <a:latin typeface="Futura Medium" panose="00000400000000000000" pitchFamily="2" charset="0"/>
              </a:rPr>
              <a:t>$200k- reduction in trip to Afremo</a:t>
            </a:r>
          </a:p>
          <a:p>
            <a:pPr marL="171450" indent="-171450" algn="just" defTabSz="685800">
              <a:spcAft>
                <a:spcPts val="375"/>
              </a:spcAft>
              <a:buFont typeface="Wingdings" panose="05000000000000000000" pitchFamily="2" charset="2"/>
              <a:buChar char="§"/>
              <a:defRPr/>
            </a:pPr>
            <a:r>
              <a:rPr lang="en-US" sz="1050" dirty="0">
                <a:solidFill>
                  <a:srgbClr val="404040"/>
                </a:solidFill>
                <a:latin typeface="Futura Medium" panose="00000400000000000000" pitchFamily="2" charset="0"/>
              </a:rPr>
              <a:t>$200k- reduction in associated AGO &amp; security cost</a:t>
            </a:r>
          </a:p>
          <a:p>
            <a:pPr marL="171450" indent="-171450" algn="just" defTabSz="685800">
              <a:spcAft>
                <a:spcPts val="375"/>
              </a:spcAft>
              <a:buFont typeface="Wingdings" panose="05000000000000000000" pitchFamily="2" charset="2"/>
              <a:buChar char="Ø"/>
              <a:defRPr/>
            </a:pPr>
            <a:endParaRPr lang="en-US" sz="1050" dirty="0">
              <a:solidFill>
                <a:srgbClr val="404040"/>
              </a:solidFill>
              <a:latin typeface="Futura Medium" panose="00000400000000000000" pitchFamily="2" charset="0"/>
            </a:endParaRPr>
          </a:p>
          <a:p>
            <a:pPr algn="just" defTabSz="685800">
              <a:spcAft>
                <a:spcPts val="375"/>
              </a:spcAft>
              <a:defRPr/>
            </a:pPr>
            <a:r>
              <a:rPr lang="en-US" sz="1050" b="1" dirty="0">
                <a:solidFill>
                  <a:srgbClr val="404040"/>
                </a:solidFill>
                <a:latin typeface="Futura Medium" panose="00000400000000000000" pitchFamily="2" charset="0"/>
              </a:rPr>
              <a:t>Total: $1M cost reduction</a:t>
            </a:r>
          </a:p>
          <a:p>
            <a:pPr algn="just" defTabSz="685800">
              <a:spcAft>
                <a:spcPts val="375"/>
              </a:spcAft>
              <a:defRPr/>
            </a:pPr>
            <a:endParaRPr lang="en-US" sz="1050" dirty="0">
              <a:solidFill>
                <a:srgbClr val="404040"/>
              </a:solidFill>
              <a:latin typeface="Futura Medium" panose="00000400000000000000" pitchFamily="2" charset="0"/>
            </a:endParaRPr>
          </a:p>
          <a:p>
            <a:pPr marL="171450" indent="-171450" algn="just" defTabSz="685800">
              <a:spcAft>
                <a:spcPts val="375"/>
              </a:spcAft>
              <a:buFont typeface="Wingdings" panose="05000000000000000000" pitchFamily="2" charset="2"/>
              <a:buChar char="Ø"/>
              <a:defRPr/>
            </a:pPr>
            <a:endParaRPr lang="en-GB" sz="1050" dirty="0">
              <a:solidFill>
                <a:srgbClr val="404040"/>
              </a:solidFill>
              <a:latin typeface="Futura Medium" panose="00000400000000000000" pitchFamily="2" charset="0"/>
            </a:endParaRPr>
          </a:p>
        </p:txBody>
      </p:sp>
      <p:sp>
        <p:nvSpPr>
          <p:cNvPr id="3" name="TextBox 2"/>
          <p:cNvSpPr txBox="1"/>
          <p:nvPr/>
        </p:nvSpPr>
        <p:spPr>
          <a:xfrm>
            <a:off x="7229720" y="335403"/>
            <a:ext cx="1422762" cy="300082"/>
          </a:xfrm>
          <a:prstGeom prst="rect">
            <a:avLst/>
          </a:prstGeom>
          <a:solidFill>
            <a:schemeClr val="accent1"/>
          </a:solidFill>
        </p:spPr>
        <p:txBody>
          <a:bodyPr wrap="none" rtlCol="0">
            <a:spAutoFit/>
          </a:bodyPr>
          <a:lstStyle/>
          <a:p>
            <a:pPr defTabSz="685800"/>
            <a:r>
              <a:rPr lang="en-US" sz="1350" dirty="0">
                <a:solidFill>
                  <a:srgbClr val="000000"/>
                </a:solidFill>
                <a:latin typeface="Futura Medium" panose="00000400000000000000" pitchFamily="2" charset="0"/>
              </a:rPr>
              <a:t>Charter Template</a:t>
            </a:r>
          </a:p>
        </p:txBody>
      </p:sp>
      <p:sp>
        <p:nvSpPr>
          <p:cNvPr id="5" name="Slide Number Placeholder 4">
            <a:extLst>
              <a:ext uri="{FF2B5EF4-FFF2-40B4-BE49-F238E27FC236}">
                <a16:creationId xmlns:a16="http://schemas.microsoft.com/office/drawing/2014/main" id="{EEFB1023-1DB2-4E63-B7C4-EB80418B7921}"/>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1</a:t>
            </a:fld>
            <a:endParaRPr lang="en-GB" noProof="1">
              <a:solidFill>
                <a:srgbClr val="404040"/>
              </a:solidFill>
            </a:endParaRPr>
          </a:p>
        </p:txBody>
      </p:sp>
      <p:sp>
        <p:nvSpPr>
          <p:cNvPr id="15" name="Text Placeholder 2 rename 5"/>
          <p:cNvSpPr txBox="1">
            <a:spLocks/>
          </p:cNvSpPr>
          <p:nvPr/>
        </p:nvSpPr>
        <p:spPr>
          <a:xfrm>
            <a:off x="6823234" y="5031593"/>
            <a:ext cx="2168366" cy="1610212"/>
          </a:xfrm>
          <a:prstGeom prst="rect">
            <a:avLst/>
          </a:prstGeom>
          <a:solidFill>
            <a:schemeClr val="bg1"/>
          </a:solidFill>
          <a:ln>
            <a:solidFill>
              <a:srgbClr val="2C2C2C"/>
            </a:solidFill>
          </a:ln>
        </p:spPr>
        <p:txBody>
          <a:bodyPr/>
          <a:lstStyle/>
          <a:p>
            <a:pPr defTabSz="914378">
              <a:spcBef>
                <a:spcPts val="225"/>
              </a:spcBef>
            </a:pPr>
            <a:r>
              <a:rPr lang="en-US" sz="1050" b="1" dirty="0">
                <a:solidFill>
                  <a:srgbClr val="404040"/>
                </a:solidFill>
                <a:latin typeface="Futura Medium"/>
                <a:ea typeface="Times New Roman"/>
                <a:cs typeface="Times New Roman"/>
              </a:rPr>
              <a:t>Project Sponsor: </a:t>
            </a:r>
            <a:r>
              <a:rPr lang="en-US" sz="1050" dirty="0">
                <a:solidFill>
                  <a:srgbClr val="404040"/>
                </a:solidFill>
                <a:latin typeface="Futura Medium"/>
                <a:ea typeface="Times New Roman"/>
                <a:cs typeface="Times New Roman"/>
              </a:rPr>
              <a:t>Tunde Akinro &amp; Udoh Godwin</a:t>
            </a:r>
          </a:p>
          <a:p>
            <a:pPr defTabSz="914378">
              <a:spcBef>
                <a:spcPts val="225"/>
              </a:spcBef>
            </a:pPr>
            <a:r>
              <a:rPr lang="en-US" sz="1050" b="1" dirty="0">
                <a:solidFill>
                  <a:srgbClr val="404040"/>
                </a:solidFill>
                <a:latin typeface="Futura Medium"/>
                <a:ea typeface="Times New Roman"/>
                <a:cs typeface="Times New Roman"/>
              </a:rPr>
              <a:t>Project Team:</a:t>
            </a:r>
          </a:p>
          <a:p>
            <a:pPr defTabSz="914378">
              <a:spcBef>
                <a:spcPts val="225"/>
              </a:spcBef>
            </a:pPr>
            <a:r>
              <a:rPr lang="en-US" sz="1050" dirty="0">
                <a:solidFill>
                  <a:srgbClr val="404040"/>
                </a:solidFill>
                <a:latin typeface="Futura Medium"/>
                <a:ea typeface="Times New Roman"/>
                <a:cs typeface="Times New Roman"/>
              </a:rPr>
              <a:t>Jacks Dapriye</a:t>
            </a:r>
          </a:p>
          <a:p>
            <a:pPr defTabSz="914378">
              <a:spcBef>
                <a:spcPts val="225"/>
              </a:spcBef>
            </a:pPr>
            <a:r>
              <a:rPr lang="en-US" sz="1050" dirty="0">
                <a:solidFill>
                  <a:srgbClr val="404040"/>
                </a:solidFill>
                <a:latin typeface="Futura Medium"/>
                <a:ea typeface="Times New Roman"/>
                <a:cs typeface="Times New Roman"/>
              </a:rPr>
              <a:t>Femi Agboola</a:t>
            </a:r>
          </a:p>
          <a:p>
            <a:pPr defTabSz="914378">
              <a:spcBef>
                <a:spcPts val="225"/>
              </a:spcBef>
            </a:pPr>
            <a:r>
              <a:rPr lang="en-US" sz="1050" dirty="0">
                <a:solidFill>
                  <a:srgbClr val="404040"/>
                </a:solidFill>
                <a:latin typeface="Futura Medium"/>
                <a:ea typeface="Times New Roman"/>
                <a:cs typeface="Times New Roman"/>
              </a:rPr>
              <a:t>Egbe Pat</a:t>
            </a:r>
          </a:p>
          <a:p>
            <a:pPr defTabSz="914378">
              <a:spcBef>
                <a:spcPts val="225"/>
              </a:spcBef>
            </a:pPr>
            <a:r>
              <a:rPr lang="en-US" sz="1050" dirty="0">
                <a:solidFill>
                  <a:srgbClr val="404040"/>
                </a:solidFill>
                <a:latin typeface="Futura Medium"/>
                <a:ea typeface="Times New Roman"/>
                <a:cs typeface="Times New Roman"/>
              </a:rPr>
              <a:t>Odien Nelson</a:t>
            </a:r>
          </a:p>
          <a:p>
            <a:pPr defTabSz="914378">
              <a:spcBef>
                <a:spcPts val="225"/>
              </a:spcBef>
            </a:pPr>
            <a:r>
              <a:rPr lang="en-US" sz="1050" dirty="0">
                <a:solidFill>
                  <a:srgbClr val="404040"/>
                </a:solidFill>
                <a:latin typeface="Futura Medium"/>
                <a:ea typeface="Times New Roman"/>
                <a:cs typeface="Times New Roman"/>
              </a:rPr>
              <a:t>Eriagbon Samuel</a:t>
            </a:r>
            <a:endParaRPr lang="en-GB" sz="1050" dirty="0">
              <a:solidFill>
                <a:srgbClr val="404040"/>
              </a:solidFill>
              <a:latin typeface="Times New Roman"/>
              <a:ea typeface="Times New Roman"/>
            </a:endParaRPr>
          </a:p>
        </p:txBody>
      </p:sp>
      <p:sp>
        <p:nvSpPr>
          <p:cNvPr id="7" name="Text Placeholder 2"/>
          <p:cNvSpPr txBox="1">
            <a:spLocks/>
          </p:cNvSpPr>
          <p:nvPr/>
        </p:nvSpPr>
        <p:spPr>
          <a:xfrm>
            <a:off x="87411" y="1032406"/>
            <a:ext cx="8920163" cy="2271187"/>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Business Case/Objectives</a:t>
            </a:r>
            <a:r>
              <a:rPr lang="en-GB" sz="1050" b="1" dirty="0">
                <a:solidFill>
                  <a:srgbClr val="404040"/>
                </a:solidFill>
                <a:latin typeface="Futura Medium" pitchFamily="2" charset="0"/>
                <a:cs typeface="Arial" charset="0"/>
              </a:rPr>
              <a:t>:</a:t>
            </a:r>
          </a:p>
          <a:p>
            <a:pPr algn="just" defTabSz="685800">
              <a:spcAft>
                <a:spcPts val="375"/>
              </a:spcAft>
              <a:defRPr/>
            </a:pPr>
            <a:r>
              <a:rPr lang="en-GB" sz="1050" dirty="0">
                <a:solidFill>
                  <a:srgbClr val="404040"/>
                </a:solidFill>
                <a:latin typeface="Futura Medium" pitchFamily="2" charset="0"/>
                <a:cs typeface="Arial" charset="0"/>
              </a:rPr>
              <a:t>There are 24 wellhead clusters at Estuary and 2 wellhead platform at Afremo (shallow offshore locations), with &gt;100 wells. These wells/wellheads are visited very frequently for various production and safety critical activities (PM, CM, Well test, surveillance, MER, sampling, etc). Two marine personnel carriers support the Estuary and Afremo field operations in transporting the operations/maintenance team to/from these locations. The marine logistics cost associated with the use of these vessels is high and an initiative is set up to seek ways to optimize and reduce these costs. The marine cost is over 5</a:t>
            </a:r>
            <a:r>
              <a:rPr lang="en-US" sz="1050" dirty="0">
                <a:solidFill>
                  <a:srgbClr val="404040"/>
                </a:solidFill>
                <a:latin typeface="Futura Medium" pitchFamily="2" charset="0"/>
                <a:cs typeface="Arial" charset="0"/>
              </a:rPr>
              <a:t>0% of the PU’s OPEX and estimated at about ~$4M/yr.</a:t>
            </a:r>
          </a:p>
          <a:p>
            <a:pPr algn="just" defTabSz="685800">
              <a:spcAft>
                <a:spcPts val="375"/>
              </a:spcAft>
              <a:defRPr/>
            </a:pPr>
            <a:endParaRPr lang="en-US" sz="1050" dirty="0">
              <a:solidFill>
                <a:srgbClr val="404040"/>
              </a:solidFill>
              <a:latin typeface="Futura Medium" pitchFamily="2" charset="0"/>
              <a:cs typeface="Arial" charset="0"/>
            </a:endParaRPr>
          </a:p>
          <a:p>
            <a:pPr algn="just" defTabSz="685800">
              <a:spcAft>
                <a:spcPts val="375"/>
              </a:spcAft>
              <a:defRPr/>
            </a:pPr>
            <a:r>
              <a:rPr lang="en-US" sz="1050" dirty="0">
                <a:solidFill>
                  <a:srgbClr val="404040"/>
                </a:solidFill>
                <a:latin typeface="Futura Medium" pitchFamily="2" charset="0"/>
                <a:cs typeface="Arial" charset="0"/>
              </a:rPr>
              <a:t>Some of the associated charges include pilotage fee, hiring fee, AGO &amp; security escorts. There exist opportunity to reduce/optimize these costs by improving operational efficiency, effective logistic planning &amp; scheduling, and resource sharing with other teams. </a:t>
            </a:r>
            <a:endParaRPr lang="en-GB" sz="1050" dirty="0">
              <a:solidFill>
                <a:srgbClr val="404040"/>
              </a:solidFill>
              <a:latin typeface="Futura Medium" pitchFamily="2" charset="0"/>
              <a:cs typeface="Arial" charset="0"/>
            </a:endParaRPr>
          </a:p>
        </p:txBody>
      </p:sp>
    </p:spTree>
    <p:extLst>
      <p:ext uri="{BB962C8B-B14F-4D97-AF65-F5344CB8AC3E}">
        <p14:creationId xmlns:p14="http://schemas.microsoft.com/office/powerpoint/2010/main" val="3405708841"/>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4" id="{12D2936B-ECEB-48BC-96D4-167E39C69A90}" vid="{F6A45887-BFEC-4A05-8CA7-4E4BA58EA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4853</TotalTime>
  <Words>352</Words>
  <Application>Microsoft Office PowerPoint</Application>
  <PresentationFormat>On-screen Show (4:3)</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Futura Bold</vt:lpstr>
      <vt:lpstr>Futura Medium</vt:lpstr>
      <vt:lpstr>Times New Roman</vt:lpstr>
      <vt:lpstr>Wingdings</vt:lpstr>
      <vt:lpstr>Shell layouts with footer</vt:lpstr>
      <vt:lpstr>Project Title: Northbank Marine Cost Optimization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UTILIZE MOTION-SENSITIVE LIGHTING SYSTEMS AND CONSOLIDATE OFFICE SPACE DURING OFF-PERIODS</dc:title>
  <dc:creator>SPDC LEH IMOR OH SPDC-UPO/G/PLI</dc:creator>
  <cp:lastModifiedBy>Mark, Enyo SPDC-UPC/G/UW</cp:lastModifiedBy>
  <cp:revision>123</cp:revision>
  <dcterms:created xsi:type="dcterms:W3CDTF">2006-08-16T00:00:00Z</dcterms:created>
  <dcterms:modified xsi:type="dcterms:W3CDTF">2022-02-22T08:04:24Z</dcterms:modified>
</cp:coreProperties>
</file>