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2243" r:id="rId2"/>
    <p:sldId id="22244" r:id="rId3"/>
    <p:sldId id="2224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174BA-829D-4D64-BC58-4674CC61A7C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1C939-5E82-4A04-8055-A6BD20CD8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5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58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935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00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69A8CBB-F43A-4C9C-9606-8B189A024ED0}" type="datetime1">
              <a:rPr lang="en-US" noProof="1" smtClean="0"/>
              <a:t>9/11/2023</a:t>
            </a:fld>
            <a:endParaRPr lang="en-GB" noProof="1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1948765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85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CBC8975-5706-4970-A7DF-BCE30D591AFD}" type="datetime1">
              <a:rPr lang="en-US" noProof="1" smtClean="0"/>
              <a:t>9/11/2023</a:t>
            </a:fld>
            <a:endParaRPr lang="en-GB" noProof="1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2273882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ShellMedium" panose="00000600000000000000" pitchFamily="50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0022C6A-F300-4EB8-8416-04FF83A31132}" type="datetime1">
              <a:rPr lang="en-US" noProof="1" smtClean="0"/>
              <a:t>9/11/2023</a:t>
            </a:fld>
            <a:endParaRPr lang="nl-NL" noProof="1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nl-NL" sz="850" noProof="1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79530428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0D8A0BC-0792-4F2C-8647-E1C958B8B4F1}" type="datetime1">
              <a:rPr lang="en-US" noProof="1" smtClean="0"/>
              <a:t>9/11/2023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6597390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2E395C4-5B20-4150-936F-14E16AEDA86A}" type="datetime1">
              <a:rPr lang="en-US" noProof="1" smtClean="0"/>
              <a:t>9/11/2023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25967797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5EF8E1F5-DDD3-4FDD-9723-209DAB1D46D2}" type="datetime1">
              <a:rPr lang="en-US" noProof="1" smtClean="0"/>
              <a:t>9/11/2023</a:t>
            </a:fld>
            <a:endParaRPr lang="en-GB" noProof="1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58354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4A3DF39-372D-4535-8960-08F4DA17C9A9}" type="datetime1">
              <a:rPr lang="en-US" noProof="1" smtClean="0"/>
              <a:t>9/11/2023</a:t>
            </a:fld>
            <a:endParaRPr lang="en-GB" noProof="1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9122653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4F85FCF-FAF9-4C37-AB8F-EB8621152690}" type="datetime1">
              <a:rPr lang="en-US" noProof="1" smtClean="0"/>
              <a:t>9/11/2023</a:t>
            </a:fld>
            <a:endParaRPr lang="en-GB" noProof="1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355784420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6354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FA6AC47E-F141-4FB6-92C1-6D779A2E285D}" type="datetime6">
              <a:rPr lang="en-US" smtClean="0"/>
              <a:t>September 23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681563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002F904-57A5-4CE2-AA51-B488F45F5554}" type="datetime1">
              <a:rPr lang="en-US" noProof="1" smtClean="0"/>
              <a:t>9/11/2023</a:t>
            </a:fld>
            <a:endParaRPr lang="en-GB" noProof="1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91171429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CAF8EEB-3405-4F31-8A0A-82F8F1347F6B}" type="datetime1">
              <a:rPr lang="en-US" noProof="1" smtClean="0"/>
              <a:t>9/11/2023</a:t>
            </a:fld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5128862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FA4A1543-F063-4205-B380-10E5E39A2D7E}" type="datetime1">
              <a:rPr lang="en-US" noProof="1" smtClean="0"/>
              <a:t>9/11/2023</a:t>
            </a:fld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4631307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F534711-94F7-41DD-BCBB-0D6750B045A7}" type="datetime1">
              <a:rPr lang="en-US" noProof="1" smtClean="0"/>
              <a:t>9/11/2023</a:t>
            </a:fld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89514157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7CD1559-6F18-46F2-9308-E0CF1B4F7414}" type="datetime1">
              <a:rPr lang="en-US" noProof="1" smtClean="0"/>
              <a:t>9/11/2023</a:t>
            </a:fld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15818487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03253B6-292D-420D-8A73-2A7636F0C1A9}" type="datetime1">
              <a:rPr lang="en-US" noProof="1" smtClean="0"/>
              <a:t>9/11/2023</a:t>
            </a:fld>
            <a:endParaRPr lang="en-GB" noProof="1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8651826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6388292-0841-4549-A82B-EA0FBC7FF366}" type="datetime1">
              <a:rPr lang="en-US" noProof="1" smtClean="0"/>
              <a:t>9/11/2023</a:t>
            </a:fld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10363806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55B73322-26C3-4AE3-AEC3-B3710D0BC57D}" type="datetime1">
              <a:rPr lang="en-US" noProof="1" smtClean="0"/>
              <a:t>9/11/2023</a:t>
            </a:fld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6799277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59BAEDC-4BB6-4746-90A1-2C51AD31CC7C}" type="datetime1">
              <a:rPr lang="en-US" noProof="1" smtClean="0"/>
              <a:t>9/11/2023</a:t>
            </a:fld>
            <a:endParaRPr lang="en-GB" noProof="1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83977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hf sldNum="0" hdr="0" ft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03DFCB9A-5951-4A0E-AB43-8DC6E47D186C}"/>
              </a:ext>
            </a:extLst>
          </p:cNvPr>
          <p:cNvSpPr>
            <a:spLocks/>
          </p:cNvSpPr>
          <p:nvPr/>
        </p:nvSpPr>
        <p:spPr bwMode="auto">
          <a:xfrm>
            <a:off x="3029684" y="2603045"/>
            <a:ext cx="2198" cy="2381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  <a:cxn ang="0">
                <a:pos x="1" y="0"/>
              </a:cxn>
            </a:cxnLst>
            <a:rect l="0" t="0" r="r" b="b"/>
            <a:pathLst>
              <a:path w="1" h="2">
                <a:moveTo>
                  <a:pt x="1" y="0"/>
                </a:move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0195187-721B-444D-8868-CA09BF54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198" y="3893346"/>
            <a:ext cx="1100" cy="16669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ADE57F1-131A-4619-BB04-F8E009924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748" y="4074322"/>
            <a:ext cx="1100" cy="13097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2EFF5E96-C80E-4549-A073-A989CB043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973" y="4361261"/>
            <a:ext cx="1100" cy="13097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3649C8C2-1950-46DD-A3F5-4DC32E08A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5098" y="3967162"/>
            <a:ext cx="1100" cy="14288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27400D-C601-4B71-8AAC-8D8A6DAAA6C1}"/>
              </a:ext>
            </a:extLst>
          </p:cNvPr>
          <p:cNvSpPr txBox="1"/>
          <p:nvPr/>
        </p:nvSpPr>
        <p:spPr>
          <a:xfrm>
            <a:off x="414150" y="638771"/>
            <a:ext cx="3607693" cy="29028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13000"/>
              </a:lnSpc>
              <a:spcBef>
                <a:spcPts val="0"/>
              </a:spcBef>
              <a:spcAft>
                <a:spcPts val="4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FIT-4 Initiative :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GtP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 for CLP</a:t>
            </a:r>
          </a:p>
          <a:p>
            <a:pPr marL="0" marR="0" lvl="0" indent="0" algn="l" defTabSz="914378" rtl="0" eaLnBrk="1" fontAlgn="auto" latinLnBrk="0" hangingPunct="1">
              <a:lnSpc>
                <a:spcPct val="113000"/>
              </a:lnSpc>
              <a:spcBef>
                <a:spcPts val="0"/>
              </a:spcBef>
              <a:spcAft>
                <a:spcPts val="45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Bold"/>
              <a:ea typeface="+mn-ea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DE680-8D86-2E57-F6CE-D7AE5E33D1A4}"/>
              </a:ext>
            </a:extLst>
          </p:cNvPr>
          <p:cNvSpPr txBox="1"/>
          <p:nvPr/>
        </p:nvSpPr>
        <p:spPr bwMode="auto">
          <a:xfrm>
            <a:off x="4275073" y="1277910"/>
            <a:ext cx="7715494" cy="5324535"/>
          </a:xfrm>
          <a:prstGeom prst="rect">
            <a:avLst/>
          </a:prstGeom>
          <a:solidFill>
            <a:srgbClr val="D0ECF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Summary Statement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Forcados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CLP project was successfully completed one month ahead of schedule.  4 nos. 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</a:rPr>
              <a:t>R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etrosled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&amp; 6 nos.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Retropods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were to be installed.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However, during installation works 5 out 6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retropods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were installed, due to concurrent operations within that work environment, and operational reasons, it was decided to descope the installation of the last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retropods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The last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retropod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is to be installed by another contractor working in that vicinity already engaged by SPDC.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The main contractor for the base scope issued a credit note to PMT of circa F$154k to close out the P.O. This will result in a cost avoidance of F$154k on the main scope for not installing the 6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retroslad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D5EBF-4B7E-7179-F335-40BC8E68F62F}"/>
              </a:ext>
            </a:extLst>
          </p:cNvPr>
          <p:cNvSpPr txBox="1"/>
          <p:nvPr/>
        </p:nvSpPr>
        <p:spPr bwMode="auto">
          <a:xfrm>
            <a:off x="360008" y="1277910"/>
            <a:ext cx="3793990" cy="52014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GtP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: Cost Saving </a:t>
            </a:r>
            <a:r>
              <a:rPr lang="en-US" sz="2000" b="1" u="sng" dirty="0">
                <a:solidFill>
                  <a:srgbClr val="000000"/>
                </a:solidFill>
                <a:latin typeface="Cambria Math" panose="02040503050406030204" pitchFamily="18" charset="0"/>
              </a:rPr>
              <a:t>Commentary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1.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Focados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CLP project scope  involves subsea cleaning &amp;  installing anodes -4 nos.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Retrosled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&amp; 6 nos.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Retropods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etc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2. Installation is expected to be in Q3 2023, diving operation is expected to be completed on time within Q2, while other installation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works would be completed Q3.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3.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There is potential to save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</a:rPr>
              <a:t> or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avoid $100k from the installation cost from early completion one month ahead of schedule.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1112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03DFCB9A-5951-4A0E-AB43-8DC6E47D186C}"/>
              </a:ext>
            </a:extLst>
          </p:cNvPr>
          <p:cNvSpPr>
            <a:spLocks/>
          </p:cNvSpPr>
          <p:nvPr/>
        </p:nvSpPr>
        <p:spPr bwMode="auto">
          <a:xfrm>
            <a:off x="3029684" y="2603045"/>
            <a:ext cx="2198" cy="2381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  <a:cxn ang="0">
                <a:pos x="1" y="0"/>
              </a:cxn>
            </a:cxnLst>
            <a:rect l="0" t="0" r="r" b="b"/>
            <a:pathLst>
              <a:path w="1" h="2">
                <a:moveTo>
                  <a:pt x="1" y="0"/>
                </a:move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0195187-721B-444D-8868-CA09BF54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198" y="3893346"/>
            <a:ext cx="1100" cy="16669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ADE57F1-131A-4619-BB04-F8E009924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748" y="4074322"/>
            <a:ext cx="1100" cy="13097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2EFF5E96-C80E-4549-A073-A989CB043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973" y="4361261"/>
            <a:ext cx="1100" cy="13097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3649C8C2-1950-46DD-A3F5-4DC32E08A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5098" y="3967162"/>
            <a:ext cx="1100" cy="14288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D5EBF-4B7E-7179-F335-40BC8E68F62F}"/>
              </a:ext>
            </a:extLst>
          </p:cNvPr>
          <p:cNvSpPr txBox="1"/>
          <p:nvPr/>
        </p:nvSpPr>
        <p:spPr bwMode="auto">
          <a:xfrm>
            <a:off x="360008" y="1277910"/>
            <a:ext cx="1095823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Cost Saving Premise.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1. 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</a:rPr>
              <a:t>P.O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Value (P.O.V)of 263,025,000.00 naira &amp; $3,340,000.0 approved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2. Value 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</a:rPr>
              <a:t>of Work done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(VOWD) of  253,293,075.00 naira &amp; $3,216,075.00.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3. Variance or Savings/ Avoidance.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</a:rPr>
              <a:t>      Cost savings = P.O.V –VOWD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</a:rPr>
              <a:t>      9,731,925.00 naira &amp; $123,580.00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     = F$154,000.00 (CAPEX)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</a:rPr>
              <a:t>      = F$46,200.00 (FCF)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5A4CF-6F64-2C74-C91B-7E7851867EF4}"/>
              </a:ext>
            </a:extLst>
          </p:cNvPr>
          <p:cNvSpPr txBox="1"/>
          <p:nvPr/>
        </p:nvSpPr>
        <p:spPr bwMode="auto">
          <a:xfrm>
            <a:off x="509838" y="579339"/>
            <a:ext cx="609700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FIT-4 Initiative : </a:t>
            </a:r>
            <a:r>
              <a:rPr lang="en-US" dirty="0" err="1"/>
              <a:t>GtP</a:t>
            </a:r>
            <a:r>
              <a:rPr lang="en-US" dirty="0"/>
              <a:t> for CLP</a:t>
            </a:r>
          </a:p>
        </p:txBody>
      </p:sp>
    </p:spTree>
    <p:extLst>
      <p:ext uri="{BB962C8B-B14F-4D97-AF65-F5344CB8AC3E}">
        <p14:creationId xmlns:p14="http://schemas.microsoft.com/office/powerpoint/2010/main" val="3088277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03DFCB9A-5951-4A0E-AB43-8DC6E47D186C}"/>
              </a:ext>
            </a:extLst>
          </p:cNvPr>
          <p:cNvSpPr>
            <a:spLocks/>
          </p:cNvSpPr>
          <p:nvPr/>
        </p:nvSpPr>
        <p:spPr bwMode="auto">
          <a:xfrm>
            <a:off x="3029684" y="2603045"/>
            <a:ext cx="2198" cy="2381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  <a:cxn ang="0">
                <a:pos x="1" y="0"/>
              </a:cxn>
            </a:cxnLst>
            <a:rect l="0" t="0" r="r" b="b"/>
            <a:pathLst>
              <a:path w="1" h="2">
                <a:moveTo>
                  <a:pt x="1" y="0"/>
                </a:move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0195187-721B-444D-8868-CA09BF54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198" y="3893346"/>
            <a:ext cx="1100" cy="16669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ADE57F1-131A-4619-BB04-F8E009924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748" y="4074322"/>
            <a:ext cx="1100" cy="13097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2EFF5E96-C80E-4549-A073-A989CB043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973" y="4361261"/>
            <a:ext cx="1100" cy="13097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3649C8C2-1950-46DD-A3F5-4DC32E08A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5098" y="3967162"/>
            <a:ext cx="1100" cy="14288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5A4CF-6F64-2C74-C91B-7E7851867EF4}"/>
              </a:ext>
            </a:extLst>
          </p:cNvPr>
          <p:cNvSpPr txBox="1"/>
          <p:nvPr/>
        </p:nvSpPr>
        <p:spPr bwMode="auto">
          <a:xfrm>
            <a:off x="509838" y="579339"/>
            <a:ext cx="609700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FIT-4 Initiative : </a:t>
            </a:r>
            <a:r>
              <a:rPr lang="en-US" dirty="0" err="1"/>
              <a:t>GtP</a:t>
            </a:r>
            <a:r>
              <a:rPr lang="en-US" dirty="0"/>
              <a:t> for CLP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5A328-3410-2A2F-F9A5-F84BA1E08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56" y="1034927"/>
            <a:ext cx="10446287" cy="4788146"/>
          </a:xfrm>
          <a:prstGeom prst="rect">
            <a:avLst/>
          </a:prstGeom>
          <a:ln w="1905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8877498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9" id="{6E5D3452-A735-465C-A2E4-B3D71D41FE7A}" vid="{75C6724D-CDB9-4079-B216-CEE94C602D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324</Words>
  <Application>Microsoft Office PowerPoint</Application>
  <PresentationFormat>Widescreen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Arial Narrow</vt:lpstr>
      <vt:lpstr>Calibri</vt:lpstr>
      <vt:lpstr>Cambria Math</vt:lpstr>
      <vt:lpstr>Futura Bold</vt:lpstr>
      <vt:lpstr>ShellBold</vt:lpstr>
      <vt:lpstr>ShellMedium</vt:lpstr>
      <vt:lpstr>Wingdings</vt:lpstr>
      <vt:lpstr>Shell layouts with footer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Etebu, Pius M SPDC-PTP/O/NS</dc:creator>
  <cp:lastModifiedBy>Etebu, Pius M SPDC-PTP/O/NS</cp:lastModifiedBy>
  <cp:revision>10</cp:revision>
  <dcterms:created xsi:type="dcterms:W3CDTF">2023-09-07T14:25:15Z</dcterms:created>
  <dcterms:modified xsi:type="dcterms:W3CDTF">2023-09-11T12:21:38Z</dcterms:modified>
</cp:coreProperties>
</file>