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7"/>
  </p:sldMasterIdLst>
  <p:notesMasterIdLst>
    <p:notesMasterId r:id="rId9"/>
  </p:notesMasterIdLst>
  <p:handoutMasterIdLst>
    <p:handoutMasterId r:id="rId10"/>
  </p:handoutMasterIdLst>
  <p:sldIdLst>
    <p:sldId id="463" r:id="rId8"/>
  </p:sldIdLst>
  <p:sldSz cx="12192000" cy="6858000"/>
  <p:notesSz cx="6724650" cy="9774238"/>
  <p:embeddedFontLst>
    <p:embeddedFont>
      <p:font typeface="Futura Bold" panose="00000900000000000000" pitchFamily="2" charset="0"/>
      <p:regular r:id="rId11"/>
    </p:embeddedFont>
    <p:embeddedFont>
      <p:font typeface="Futura Medium" panose="00000400000000000000" pitchFamily="2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079">
          <p15:clr>
            <a:srgbClr val="A4A3A4"/>
          </p15:clr>
        </p15:guide>
        <p15:guide id="4" pos="21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E9DB"/>
    <a:srgbClr val="99CDB7"/>
    <a:srgbClr val="66B492"/>
    <a:srgbClr val="339B6E"/>
    <a:srgbClr val="DFD1DE"/>
    <a:srgbClr val="C0A2BD"/>
    <a:srgbClr val="A0749B"/>
    <a:srgbClr val="81457A"/>
    <a:srgbClr val="CCD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1" autoAdjust="0"/>
    <p:restoredTop sz="91652" autoAdjust="0"/>
  </p:normalViewPr>
  <p:slideViewPr>
    <p:cSldViewPr showGuides="1">
      <p:cViewPr varScale="1">
        <p:scale>
          <a:sx n="86" d="100"/>
          <a:sy n="86" d="100"/>
        </p:scale>
        <p:origin x="84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160" y="72"/>
      </p:cViewPr>
      <p:guideLst>
        <p:guide orient="horz" pos="3127"/>
        <p:guide pos="2141"/>
        <p:guide orient="horz" pos="3079"/>
        <p:guide pos="21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font" Target="fonts/font1.fntdata"/><Relationship Id="rId5" Type="http://schemas.openxmlformats.org/officeDocument/2006/relationships/customXml" Target="../customXml/item5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4015" cy="488712"/>
          </a:xfrm>
          <a:prstGeom prst="rect">
            <a:avLst/>
          </a:prstGeom>
        </p:spPr>
        <p:txBody>
          <a:bodyPr vert="horz" lIns="90198" tIns="45099" rIns="90198" bIns="45099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09079" y="0"/>
            <a:ext cx="2914015" cy="488712"/>
          </a:xfrm>
          <a:prstGeom prst="rect">
            <a:avLst/>
          </a:prstGeom>
        </p:spPr>
        <p:txBody>
          <a:bodyPr vert="horz" lIns="90198" tIns="45099" rIns="90198" bIns="45099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23/07/2021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3829"/>
            <a:ext cx="2914015" cy="488712"/>
          </a:xfrm>
          <a:prstGeom prst="rect">
            <a:avLst/>
          </a:prstGeom>
        </p:spPr>
        <p:txBody>
          <a:bodyPr vert="horz" lIns="90198" tIns="45099" rIns="90198" bIns="45099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09079" y="9283829"/>
            <a:ext cx="2914015" cy="488712"/>
          </a:xfrm>
          <a:prstGeom prst="rect">
            <a:avLst/>
          </a:prstGeom>
        </p:spPr>
        <p:txBody>
          <a:bodyPr vert="horz" lIns="90198" tIns="45099" rIns="90198" bIns="45099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4015" cy="488712"/>
          </a:xfrm>
          <a:prstGeom prst="rect">
            <a:avLst/>
          </a:prstGeom>
        </p:spPr>
        <p:txBody>
          <a:bodyPr vert="horz" lIns="90198" tIns="45099" rIns="90198" bIns="45099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09079" y="0"/>
            <a:ext cx="2914015" cy="488712"/>
          </a:xfrm>
          <a:prstGeom prst="rect">
            <a:avLst/>
          </a:prstGeom>
        </p:spPr>
        <p:txBody>
          <a:bodyPr vert="horz" lIns="90198" tIns="45099" rIns="90198" bIns="45099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23/07/2021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33425"/>
            <a:ext cx="6515100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198" tIns="45099" rIns="90198" bIns="45099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2465" y="4642763"/>
            <a:ext cx="5379720" cy="4398407"/>
          </a:xfrm>
          <a:prstGeom prst="rect">
            <a:avLst/>
          </a:prstGeom>
        </p:spPr>
        <p:txBody>
          <a:bodyPr vert="horz" lIns="90198" tIns="45099" rIns="90198" bIns="45099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3829"/>
            <a:ext cx="2914015" cy="488712"/>
          </a:xfrm>
          <a:prstGeom prst="rect">
            <a:avLst/>
          </a:prstGeom>
        </p:spPr>
        <p:txBody>
          <a:bodyPr vert="horz" lIns="90198" tIns="45099" rIns="90198" bIns="45099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09079" y="9283829"/>
            <a:ext cx="2914015" cy="488712"/>
          </a:xfrm>
          <a:prstGeom prst="rect">
            <a:avLst/>
          </a:prstGeom>
        </p:spPr>
        <p:txBody>
          <a:bodyPr vert="horz" lIns="90198" tIns="45099" rIns="90198" bIns="45099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60120"/>
            <a:ext cx="9899747" cy="1584040"/>
          </a:xfrm>
          <a:noFill/>
        </p:spPr>
        <p:txBody>
          <a:bodyPr lIns="0" tIns="0" rIns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23" userDrawn="1">
          <p15:clr>
            <a:srgbClr val="FBAE40"/>
          </p15:clr>
        </p15:guide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94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16000" indent="-216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10400" indent="-19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3pPr>
            <a:lvl4pPr marL="597600" indent="-187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766800" indent="-154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14400" indent="-14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16000" indent="-2160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10400" indent="-194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3pPr>
            <a:lvl4pPr marL="597600" indent="-1872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766800" indent="-154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14400" indent="-14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3180" y="1438480"/>
            <a:ext cx="11166562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60120"/>
            <a:ext cx="9899747" cy="1584041"/>
          </a:xfrm>
          <a:noFill/>
        </p:spPr>
        <p:txBody>
          <a:bodyPr lIns="0" tIns="0" rIns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6" name="Rectangle 35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80160"/>
            <a:ext cx="4300222" cy="4300222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59936"/>
            <a:ext cx="5179738" cy="1047891"/>
          </a:xfrm>
          <a:noFill/>
        </p:spPr>
        <p:txBody>
          <a:bodyPr lIns="0" tIns="0" rIns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59936"/>
            <a:ext cx="5179738" cy="1047891"/>
          </a:xfrm>
          <a:noFill/>
        </p:spPr>
        <p:txBody>
          <a:bodyPr lIns="0" tIns="0" rIns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600"/>
            </a:lvl1pPr>
            <a:lvl2pPr marL="215900" indent="-215900" defTabSz="357708">
              <a:lnSpc>
                <a:spcPct val="140000"/>
              </a:lnSpc>
              <a:spcBef>
                <a:spcPts val="0"/>
              </a:spcBef>
              <a:defRPr sz="1600"/>
            </a:lvl2pPr>
            <a:lvl3pPr marL="411163" indent="-195263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marL="596900" indent="-185738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marL="766763" indent="-155575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400"/>
            </a:lvl5pPr>
            <a:lvl6pPr marL="914400" indent="-144463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94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699" r:id="rId6"/>
    <p:sldLayoutId id="2147483689" r:id="rId7"/>
    <p:sldLayoutId id="2147483691" r:id="rId8"/>
    <p:sldLayoutId id="2147483667" r:id="rId9"/>
    <p:sldLayoutId id="2147483690" r:id="rId10"/>
    <p:sldLayoutId id="2147483692" r:id="rId11"/>
    <p:sldLayoutId id="2147483694" r:id="rId12"/>
    <p:sldLayoutId id="2147483680" r:id="rId13"/>
    <p:sldLayoutId id="2147483697" r:id="rId14"/>
    <p:sldLayoutId id="2147483678" r:id="rId15"/>
    <p:sldLayoutId id="2147483679" r:id="rId16"/>
    <p:sldLayoutId id="2147483700" r:id="rId17"/>
    <p:sldLayoutId id="2147483681" r:id="rId18"/>
    <p:sldLayoutId id="2147483682" r:id="rId19"/>
    <p:sldLayoutId id="2147483683" r:id="rId20"/>
  </p:sldLayoutIdLst>
  <p:transition>
    <p:fade/>
  </p:transition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76225" indent="-2762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22288" indent="-2508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755650" indent="-2413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65200" indent="-2127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6175" indent="-18097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60" userDrawn="1">
          <p15:clr>
            <a:srgbClr val="F26B43"/>
          </p15:clr>
        </p15:guide>
        <p15:guide id="5" orient="horz" pos="963" userDrawn="1">
          <p15:clr>
            <a:srgbClr val="F26B43"/>
          </p15:clr>
        </p15:guide>
        <p15:guide id="6" orient="horz" pos="93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21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5"/>
            <a:ext cx="10210800" cy="418364"/>
          </a:xfrm>
        </p:spPr>
        <p:txBody>
          <a:bodyPr/>
          <a:lstStyle/>
          <a:p>
            <a:pPr algn="ctr"/>
            <a:r>
              <a:rPr lang="en-US" dirty="0"/>
              <a:t>CWI activities to optimize </a:t>
            </a:r>
            <a:r>
              <a:rPr lang="en-US" dirty="0" err="1"/>
              <a:t>Diebu</a:t>
            </a:r>
            <a:r>
              <a:rPr lang="en-US" dirty="0"/>
              <a:t> and Nun River production</a:t>
            </a:r>
            <a:br>
              <a:rPr lang="en-US" dirty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15617" y="3487560"/>
            <a:ext cx="2734448" cy="3488238"/>
          </a:xfrm>
        </p:spPr>
        <p:txBody>
          <a:bodyPr/>
          <a:lstStyle/>
          <a:p>
            <a:pPr algn="ctr" defTabSz="1219170"/>
            <a:endParaRPr lang="en-US" sz="1200" b="1" u="sng" dirty="0">
              <a:solidFill>
                <a:schemeClr val="tx1">
                  <a:lumMod val="50000"/>
                </a:schemeClr>
              </a:solidFill>
            </a:endParaRPr>
          </a:p>
          <a:p>
            <a:pPr algn="ctr" defTabSz="1219170"/>
            <a:endParaRPr lang="en-US" sz="1200" b="1" u="sng" dirty="0">
              <a:solidFill>
                <a:schemeClr val="tx1">
                  <a:lumMod val="50000"/>
                </a:schemeClr>
              </a:solidFill>
            </a:endParaRPr>
          </a:p>
          <a:p>
            <a:pPr algn="ctr" defTabSz="1219170"/>
            <a:r>
              <a:rPr lang="en-US" sz="1200" b="1" u="sng" dirty="0">
                <a:solidFill>
                  <a:schemeClr val="tx1">
                    <a:lumMod val="50000"/>
                  </a:schemeClr>
                </a:solidFill>
              </a:rPr>
              <a:t>Potentials Benefits and Measurements. 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pPr marL="171450" indent="-171450" defTabSz="121917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Increase oil production of circa 6000 bpod production.</a:t>
            </a:r>
          </a:p>
          <a:p>
            <a:pPr marL="171450" indent="-171450" defTabSz="121917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Increase in revenue of ca. $5M/Yr. as a result of increase in production.</a:t>
            </a:r>
          </a:p>
          <a:p>
            <a:pPr marL="171450" indent="-171450" defTabSz="121917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Ensure flow assurance and Operational Excellence.</a:t>
            </a:r>
          </a:p>
          <a:p>
            <a:pPr defTabSz="1219170"/>
            <a:endParaRPr lang="en-US" sz="1200" u="sng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		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12762" y="77964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 bwMode="auto">
          <a:xfrm>
            <a:off x="129051" y="836115"/>
            <a:ext cx="11733697" cy="31580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400" b="1" u="sng" dirty="0">
                <a:solidFill>
                  <a:schemeClr val="tx1">
                    <a:lumMod val="50000"/>
                  </a:schemeClr>
                </a:solidFill>
              </a:rPr>
              <a:t>Business Case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</a:rPr>
              <a:t>: The CWI activities which is in synchronization with the WRFM plan is planned towards unlocking some potentials in the underlisted wells in the Production Unit.</a:t>
            </a:r>
          </a:p>
          <a:p>
            <a:pPr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200" b="1" dirty="0">
                <a:solidFill>
                  <a:schemeClr val="tx1">
                    <a:lumMod val="50000"/>
                  </a:schemeClr>
                </a:solidFill>
              </a:rPr>
              <a:t>Unlocking activities should start in March and run till Nov. 2021, other activities (BHP,CO logging, WHM) will happen concurrently</a:t>
            </a:r>
          </a:p>
          <a:p>
            <a:pPr marL="171450" indent="-171450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200" b="1" dirty="0"/>
              <a:t>DBUC 1L (450bopd) -Perf Ext, SCON, FLRR &amp; WHM</a:t>
            </a:r>
          </a:p>
          <a:p>
            <a:pPr marL="171450" indent="-171450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200" b="1" dirty="0"/>
              <a:t>DBUC 2T (1300bopd)  - N2 Lift</a:t>
            </a:r>
          </a:p>
          <a:p>
            <a:pPr marL="171450" indent="-171450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200" b="1" dirty="0"/>
              <a:t>DBUC 12T (700bopd) - Water Shut-off (WSO) and Perforation Extension</a:t>
            </a:r>
          </a:p>
          <a:p>
            <a:pPr marL="171450" indent="-171450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200" b="1" dirty="0"/>
              <a:t>DBUC  15T (900bopd)  -Water Shut-off (WSO) and Perforation Extension</a:t>
            </a:r>
          </a:p>
          <a:p>
            <a:pPr marL="171450" indent="-171450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200" b="1" dirty="0"/>
              <a:t>DBUC 10T (500bopd) – N2 Lift and sand clean out(SCON)</a:t>
            </a:r>
          </a:p>
          <a:p>
            <a:pPr marL="171450" indent="-171450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200" b="1" dirty="0"/>
              <a:t>DBUC 9T (700bopd) - Water Shut-off (WSO) and Perforation Extension</a:t>
            </a:r>
          </a:p>
          <a:p>
            <a:pPr marL="171450" indent="-171450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200" b="1" dirty="0"/>
              <a:t>NUNR 16T (300bopd) - Solvent Soak</a:t>
            </a:r>
          </a:p>
          <a:p>
            <a:pPr marL="171450" indent="-171450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200" b="1" dirty="0"/>
              <a:t>NUNR 10T (850bopd) – scope TBC</a:t>
            </a:r>
          </a:p>
          <a:p>
            <a:pPr marL="171450" indent="-171450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200" b="1" dirty="0"/>
              <a:t>NUNR 3S(400bopd) – Solvent Soak</a:t>
            </a:r>
          </a:p>
          <a:p>
            <a:pPr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400" b="1" u="sng" dirty="0">
                <a:solidFill>
                  <a:schemeClr val="tx1">
                    <a:lumMod val="50000"/>
                  </a:schemeClr>
                </a:solidFill>
              </a:rPr>
              <a:t>Objective: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 To restore ca. 400bopd production from </a:t>
            </a:r>
            <a:r>
              <a:rPr lang="en-US" sz="1200">
                <a:solidFill>
                  <a:schemeClr val="tx1">
                    <a:lumMod val="50000"/>
                  </a:schemeClr>
                </a:solidFill>
              </a:rPr>
              <a:t>NUNR Well 3S. 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8077199" y="3429000"/>
            <a:ext cx="3785549" cy="30401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00" indent="-277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2000" indent="-2520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5650" indent="-2413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5200" indent="-212725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6175" indent="-180975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/>
            <a:endParaRPr lang="en-US" sz="1200" b="1" u="sng" dirty="0">
              <a:solidFill>
                <a:schemeClr val="tx1">
                  <a:lumMod val="50000"/>
                </a:schemeClr>
              </a:solidFill>
            </a:endParaRPr>
          </a:p>
          <a:p>
            <a:pPr algn="ctr" defTabSz="1219170"/>
            <a:endParaRPr lang="en-US" sz="1200" b="1" u="sng" dirty="0">
              <a:solidFill>
                <a:schemeClr val="tx1">
                  <a:lumMod val="50000"/>
                </a:schemeClr>
              </a:solidFill>
            </a:endParaRPr>
          </a:p>
          <a:p>
            <a:pPr algn="ctr" defTabSz="1219170"/>
            <a:r>
              <a:rPr lang="en-US" sz="1200" b="1" u="sng" dirty="0">
                <a:solidFill>
                  <a:schemeClr val="tx1">
                    <a:lumMod val="50000"/>
                  </a:schemeClr>
                </a:solidFill>
              </a:rPr>
              <a:t>Critical Success Factors</a:t>
            </a:r>
            <a:endParaRPr lang="en-US" dirty="0"/>
          </a:p>
          <a:p>
            <a:pPr marL="171450" indent="-171450" defTabSz="121917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Collaboration of all teams/parties involved in the WRFM processes (CWI, PT, Asset Engineering, Production Chemistry).</a:t>
            </a:r>
          </a:p>
          <a:p>
            <a:pPr marL="171450" indent="-171450" defTabSz="121917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Availability of wellhead equipment to carry out activity.  </a:t>
            </a:r>
          </a:p>
          <a:p>
            <a:pPr marL="171450" indent="-171450" defTabSz="121917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Continuous wellhead surveillance and minimal sand/wax production within the acceptable limit.</a:t>
            </a:r>
          </a:p>
          <a:p>
            <a:pPr defTabSz="1219170"/>
            <a:r>
              <a:rPr lang="en-US" sz="1200" b="1" u="sng" dirty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  <a:p>
            <a:pPr marL="171450" indent="-171450" defTabSz="1219170">
              <a:buFont typeface="Arial" panose="020B0604020202020204" pitchFamily="34" charset="0"/>
              <a:buChar char="•"/>
            </a:pPr>
            <a:r>
              <a:rPr lang="en-US" sz="1200" b="1" u="sng" dirty="0">
                <a:solidFill>
                  <a:schemeClr val="tx1">
                    <a:lumMod val="50000"/>
                  </a:schemeClr>
                </a:solidFill>
              </a:rPr>
              <a:t>Initiative Owner 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1200" b="1" u="sng" dirty="0">
                <a:solidFill>
                  <a:schemeClr val="tx1">
                    <a:lumMod val="50000"/>
                  </a:schemeClr>
                </a:solidFill>
              </a:rPr>
              <a:t>Project Sponsor</a:t>
            </a:r>
          </a:p>
          <a:p>
            <a:pPr defTabSz="1219170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     Nwigwe Chidubem/Uzozie	     PUM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1C80268-6922-466E-A0C2-0D4F62BACC5F}"/>
              </a:ext>
            </a:extLst>
          </p:cNvPr>
          <p:cNvSpPr txBox="1">
            <a:spLocks/>
          </p:cNvSpPr>
          <p:nvPr/>
        </p:nvSpPr>
        <p:spPr bwMode="auto">
          <a:xfrm>
            <a:off x="3309584" y="3440097"/>
            <a:ext cx="4660698" cy="38175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00" indent="-277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2000" indent="-2520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5650" indent="-2413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5200" indent="-212725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6175" indent="-180975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/>
            <a:endParaRPr lang="en-US" sz="1200" b="1" u="sng" dirty="0">
              <a:solidFill>
                <a:schemeClr val="tx1">
                  <a:lumMod val="50000"/>
                </a:schemeClr>
              </a:solidFill>
            </a:endParaRPr>
          </a:p>
          <a:p>
            <a:pPr algn="ctr" defTabSz="1219170"/>
            <a:endParaRPr lang="en-US" sz="1200" b="1" u="sng" dirty="0">
              <a:solidFill>
                <a:schemeClr val="tx1">
                  <a:lumMod val="50000"/>
                </a:schemeClr>
              </a:solidFill>
            </a:endParaRPr>
          </a:p>
          <a:p>
            <a:pPr algn="ctr" defTabSz="1219170"/>
            <a:r>
              <a:rPr lang="en-US" sz="1200" b="1" u="sng" dirty="0">
                <a:solidFill>
                  <a:schemeClr val="tx1">
                    <a:lumMod val="50000"/>
                  </a:schemeClr>
                </a:solidFill>
              </a:rPr>
              <a:t>Projects and Actions Timeline</a:t>
            </a:r>
          </a:p>
          <a:p>
            <a:pPr marL="171450" indent="-171450" defTabSz="121917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50000"/>
                  </a:schemeClr>
                </a:solidFill>
              </a:rPr>
              <a:t>L1: 28.02.21: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Review current well status and plan with CWI, WRFM and PT collaboration. </a:t>
            </a:r>
          </a:p>
          <a:p>
            <a:pPr marL="171450" indent="-171450" defTabSz="121917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50000"/>
                  </a:schemeClr>
                </a:solidFill>
              </a:rPr>
              <a:t>L2: 01.03.21: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Take regular well head pressures and record.</a:t>
            </a:r>
          </a:p>
          <a:p>
            <a:pPr marL="171450" indent="-171450" defTabSz="121917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50000"/>
                  </a:schemeClr>
                </a:solidFill>
              </a:rPr>
              <a:t>L3: 31.03.21: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Commence CO and WHM logging</a:t>
            </a:r>
          </a:p>
          <a:p>
            <a:pPr marL="171450" indent="-171450" defTabSz="121917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50000"/>
                  </a:schemeClr>
                </a:solidFill>
              </a:rPr>
              <a:t>L4: 01.05.21:  CWI activities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pPr marL="171450" indent="-171450" defTabSz="121917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50000"/>
                  </a:schemeClr>
                </a:solidFill>
              </a:rPr>
              <a:t>L5: 01.07.21: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Open-up completed wells and continue well surveillance and review with all stakeholders. </a:t>
            </a:r>
          </a:p>
          <a:p>
            <a:endParaRPr lang="en-US" dirty="0"/>
          </a:p>
          <a:p>
            <a:r>
              <a:rPr lang="en-US" dirty="0"/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86004554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WizKit V3_Template_Widescreen_07june2016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>
          <a:defRPr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Shell Template - Widescreen - V25.potx" id="{5E22847D-5CBF-4CA8-8CE3-232DAB546EA5}" vid="{4B24E3B9-20E2-4138-8309-8028B113B2B8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customXsn xmlns="http://schemas.microsoft.com/office/2006/metadata/customXsn">
  <xsnLocation/>
  <cached>True</cached>
  <openByDefault>True</openByDefault>
  <xsnScope>/sites/aaaaa8320</xsnScope>
</customXsn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Shell Document" ma:contentTypeID="0x0101006F0A470EEB1140E7AA14F4CE8A50B54C0001CB1477F4DD432AA86DD56CC3887AF4008D34C64B2CDF834BA69A2A80D2F4FF7B" ma:contentTypeVersion="256" ma:contentTypeDescription="Shell Document is a document that derives it properties from the 'Shell Document Base' content type." ma:contentTypeScope="" ma:versionID="52c074a6b2af0a5664d43c14055c4acb">
  <xsd:schema xmlns:xsd="http://www.w3.org/2001/XMLSchema" xmlns:xs="http://www.w3.org/2001/XMLSchema" xmlns:p="http://schemas.microsoft.com/office/2006/metadata/properties" xmlns:ns1="http://schemas.microsoft.com/sharepoint/v3" xmlns:ns2="4569d55d-ab0a-4ebb-9966-2871c9d3c86b" xmlns:ns4="562bee5c-c509-42fb-ba2d-09190ee24177" xmlns:ns5="http://schemas.microsoft.com/sharepoint/v4" targetNamespace="http://schemas.microsoft.com/office/2006/metadata/properties" ma:root="true" ma:fieldsID="40cc4d9d53e6fe851e9fe185c40af222" ns1:_="" ns2:_="" ns4:_="" ns5:_="">
    <xsd:import namespace="http://schemas.microsoft.com/sharepoint/v3"/>
    <xsd:import namespace="4569d55d-ab0a-4ebb-9966-2871c9d3c86b"/>
    <xsd:import namespace="562bee5c-c509-42fb-ba2d-09190ee24177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1:Shell_x0020_SharePoint_x0020_SAEF_x0020_Owner" minOccurs="0"/>
                <xsd:element ref="ns2:_dlc_DocIdUrl" minOccurs="0"/>
                <xsd:element ref="ns1:Shell_x0020_SharePoint_x0020_SAEF_x0020_SiteCollectionName"/>
                <xsd:element ref="ns1:Shell_x0020_SharePoint_x0020_SAEF_x0020_SiteOwner"/>
                <xsd:element ref="ns1:Shell_x0020_SharePoint_x0020_SAEF_x0020_Collection"/>
                <xsd:element ref="ns1:Shell_x0020_SharePoint_x0020_SAEF_x0020_KeepFileLocal"/>
                <xsd:element ref="ns1:Shell_x0020_SharePoint_x0020_SAEF_x0020_AssetIdentifier" minOccurs="0"/>
                <xsd:element ref="ns2:_dlc_DocId" minOccurs="0"/>
                <xsd:element ref="ns2:_dlc_DocIdPersistId" minOccurs="0"/>
                <xsd:element ref="ns1:Shell_x0020_SharePoint_x0020_SAEF_x0020_FilePlanRecordType" minOccurs="0"/>
                <xsd:element ref="ns1:Shell_x0020_SharePoint_x0020_SAEF_x0020_RecordStatus" minOccurs="0"/>
                <xsd:element ref="ns1:Shell_x0020_SharePoint_x0020_SAEF_x0020_Declarer" minOccurs="0"/>
                <xsd:element ref="ns1:Shell_x0020_SharePoint_x0020_SAEF_x0020_IsRecord" minOccurs="0"/>
                <xsd:element ref="ns1:Shell_x0020_SharePoint_x0020_SAEF_x0020_TRIMRecordNumber" minOccurs="0"/>
                <xsd:element ref="ns1:_dlc_Exempt" minOccurs="0"/>
                <xsd:element ref="ns1:_dlc_ExpireDateSaved" minOccurs="0"/>
                <xsd:element ref="ns1:_dlc_ExpireDate" minOccurs="0"/>
                <xsd:element ref="ns2:TaxCatchAll" minOccurs="0"/>
                <xsd:element ref="ns2:TaxCatchAllLabel" minOccurs="0"/>
                <xsd:element ref="ns1:AverageRating" minOccurs="0"/>
                <xsd:element ref="ns1:RatingCount" minOccurs="0"/>
                <xsd:element ref="ns4:ice2f7984e9548f9a31773f854109466" minOccurs="0"/>
                <xsd:element ref="ns4:j34f96ae8e6f4bcabd929698e8369ad6" minOccurs="0"/>
                <xsd:element ref="ns4:m27a77c6217043dda0efeb6a3870ea75" minOccurs="0"/>
                <xsd:element ref="ns4:l66fdc14b4fa46eea88ee2aac7ad2eac" minOccurs="0"/>
                <xsd:element ref="ns4:gd7acb725c174ee6b184d60d15597f6a" minOccurs="0"/>
                <xsd:element ref="ns4:p8984985015b40798918b5a01b45e4b3" minOccurs="0"/>
                <xsd:element ref="ns4:h284211f833048b1a5ccec1f0d9b0f7a" minOccurs="0"/>
                <xsd:element ref="ns4:f7493bb9534844dea7875c9f505950a2" minOccurs="0"/>
                <xsd:element ref="ns4:l29dd253148e4d109b8c1444f6695d3b" minOccurs="0"/>
                <xsd:element ref="ns4:c47cabfea1bc4e2691b8d95c8ce41647" minOccurs="0"/>
                <xsd:element ref="ns4:a99e316a51584b349a985674ef8a1639" minOccurs="0"/>
                <xsd:element ref="ns4:dc07035f798748f5ba882d29e2b62c9e" minOccurs="0"/>
                <xsd:element ref="ns5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ell_x0020_SharePoint_x0020_SAEF_x0020_Owner" ma:index="8" nillable="true" ma:displayName="Owner" ma:hidden="true" ma:internalName="Shell_x0020_SharePoint_x0020_SAEF_x0020_Owner">
      <xsd:simpleType>
        <xsd:restriction base="dms:Text"/>
      </xsd:simpleType>
    </xsd:element>
    <xsd:element name="Shell_x0020_SharePoint_x0020_SAEF_x0020_SiteCollectionName" ma:index="21" ma:displayName="Site Collection Name" ma:default="Global Production Engineering" ma:hidden="true" ma:internalName="Shell_x0020_SharePoint_x0020_SAEF_x0020_SiteCollectionName">
      <xsd:simpleType>
        <xsd:restriction base="dms:Text"/>
      </xsd:simpleType>
    </xsd:element>
    <xsd:element name="Shell_x0020_SharePoint_x0020_SAEF_x0020_SiteOwner" ma:index="22" ma:displayName="Site Owner" ma:default="europe\ellen.hall" ma:hidden="true" ma:internalName="Shell_x0020_SharePoint_x0020_SAEF_x0020_SiteOwner">
      <xsd:simpleType>
        <xsd:restriction base="dms:Text"/>
      </xsd:simpleType>
    </xsd:element>
    <xsd:element name="Shell_x0020_SharePoint_x0020_SAEF_x0020_Collection" ma:index="25" ma:displayName="Collection" ma:default="0" ma:hidden="true" ma:internalName="Shell_x0020_SharePoint_x0020_SAEF_x0020_Collection">
      <xsd:simpleType>
        <xsd:restriction base="dms:Boolean"/>
      </xsd:simpleType>
    </xsd:element>
    <xsd:element name="Shell_x0020_SharePoint_x0020_SAEF_x0020_KeepFileLocal" ma:index="26" ma:displayName="Keep File Local" ma:default="0" ma:hidden="true" ma:internalName="Shell_x0020_SharePoint_x0020_SAEF_x0020_KeepFileLocal" ma:readOnly="false">
      <xsd:simpleType>
        <xsd:restriction base="dms:Boolean"/>
      </xsd:simpleType>
    </xsd:element>
    <xsd:element name="Shell_x0020_SharePoint_x0020_SAEF_x0020_AssetIdentifier" ma:index="27" nillable="true" ma:displayName="Asset Identifier" ma:hidden="true" ma:internalName="Shell_x0020_SharePoint_x0020_SAEF_x0020_AssetIdentifier">
      <xsd:simpleType>
        <xsd:restriction base="dms:Text"/>
      </xsd:simpleType>
    </xsd:element>
    <xsd:element name="Shell_x0020_SharePoint_x0020_SAEF_x0020_FilePlanRecordType" ma:index="30" nillable="true" ma:displayName="File Plan Record Type" ma:hidden="true" ma:internalName="Shell_x0020_SharePoint_x0020_SAEF_x0020_FilePlanRecordType">
      <xsd:simpleType>
        <xsd:restriction base="dms:Text"/>
      </xsd:simpleType>
    </xsd:element>
    <xsd:element name="Shell_x0020_SharePoint_x0020_SAEF_x0020_RecordStatus" ma:index="31" nillable="true" ma:displayName="Record Status" ma:hidden="true" ma:internalName="Shell_x0020_SharePoint_x0020_SAEF_x0020_RecordStatus">
      <xsd:simpleType>
        <xsd:restriction base="dms:Text"/>
      </xsd:simpleType>
    </xsd:element>
    <xsd:element name="Shell_x0020_SharePoint_x0020_SAEF_x0020_Declarer" ma:index="32" nillable="true" ma:displayName="Declarer" ma:hidden="true" ma:internalName="Shell_x0020_SharePoint_x0020_SAEF_x0020_Declarer">
      <xsd:simpleType>
        <xsd:restriction base="dms:Text"/>
      </xsd:simpleType>
    </xsd:element>
    <xsd:element name="Shell_x0020_SharePoint_x0020_SAEF_x0020_IsRecord" ma:index="33" nillable="true" ma:displayName="Is Record" ma:hidden="true" ma:internalName="Shell_x0020_SharePoint_x0020_SAEF_x0020_IsRecord">
      <xsd:simpleType>
        <xsd:restriction base="dms:Text"/>
      </xsd:simpleType>
    </xsd:element>
    <xsd:element name="Shell_x0020_SharePoint_x0020_SAEF_x0020_TRIMRecordNumber" ma:index="34" nillable="true" ma:displayName="TRIM Record Number" ma:hidden="true" ma:internalName="Shell_x0020_SharePoint_x0020_SAEF_x0020_TRIMRecordNumber">
      <xsd:simpleType>
        <xsd:restriction base="dms:Text"/>
      </xsd:simpleType>
    </xsd:element>
    <xsd:element name="_dlc_Exempt" ma:index="35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36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37" nillable="true" ma:displayName="Expiration Date" ma:description="" ma:hidden="true" ma:indexed="true" ma:internalName="_dlc_ExpireDate" ma:readOnly="true">
      <xsd:simpleType>
        <xsd:restriction base="dms:DateTime"/>
      </xsd:simpleType>
    </xsd:element>
    <xsd:element name="AverageRating" ma:index="40" nillable="true" ma:displayName="Rating (0-5)" ma:decimals="2" ma:description="Average value of all the ratings that have been submitted" ma:hidden="true" ma:internalName="AverageRating" ma:readOnly="true">
      <xsd:simpleType>
        <xsd:restriction base="dms:Number"/>
      </xsd:simpleType>
    </xsd:element>
    <xsd:element name="RatingCount" ma:index="41" nillable="true" ma:displayName="Number of Ratings" ma:decimals="0" ma:description="Number of ratings submitted" ma:hidden="true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69d55d-ab0a-4ebb-9966-2871c9d3c86b" elementFormDefault="qualified">
    <xsd:import namespace="http://schemas.microsoft.com/office/2006/documentManagement/types"/>
    <xsd:import namespace="http://schemas.microsoft.com/office/infopath/2007/PartnerControls"/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2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29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38" nillable="true" ma:displayName="Taxonomy Catch All Column" ma:description="" ma:hidden="true" ma:list="{e3ee2806-30e1-467b-afa7-92106bdc835e}" ma:internalName="TaxCatchAll" ma:showField="CatchAllData" ma:web="4569d55d-ab0a-4ebb-9966-2871c9d3c8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39" nillable="true" ma:displayName="Taxonomy Catch All Column1" ma:description="" ma:hidden="true" ma:list="{e3ee2806-30e1-467b-afa7-92106bdc835e}" ma:internalName="TaxCatchAllLabel" ma:readOnly="true" ma:showField="CatchAllDataLabel" ma:web="4569d55d-ab0a-4ebb-9966-2871c9d3c8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2bee5c-c509-42fb-ba2d-09190ee24177" elementFormDefault="qualified">
    <xsd:import namespace="http://schemas.microsoft.com/office/2006/documentManagement/types"/>
    <xsd:import namespace="http://schemas.microsoft.com/office/infopath/2007/PartnerControls"/>
    <xsd:element name="ice2f7984e9548f9a31773f854109466" ma:index="42" ma:taxonomy="true" ma:internalName="ice2f7984e9548f9a31773f854109466" ma:taxonomyFieldName="Shell_x0020_SharePoint_x0020_SAEF_x0020_SecurityClassification" ma:displayName="Security Classification" ma:default="10;#Restricted|21aa7f98-4035-4019-a764-107acb7269af" ma:fieldId="{2ce2f798-4e95-48f9-a317-73f854109466}" ma:sspId="e3aebf70-341c-4d91-bdd3-aba9df361687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34f96ae8e6f4bcabd929698e8369ad6" ma:index="43" ma:taxonomy="true" ma:internalName="j34f96ae8e6f4bcabd929698e8369ad6" ma:taxonomyFieldName="Shell_x0020_SharePoint_x0020_SAEF_x0020_ExportControlClassification" ma:displayName="Export Control" ma:default="9;#Non-US content - Non Controlled|2ac8835e-0587-4096-a6e2-1f68da1e6cb3" ma:fieldId="{334f96ae-8e6f-4bca-bd92-9698e8369ad6}" ma:sspId="e3aebf70-341c-4d91-bdd3-aba9df361687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27a77c6217043dda0efeb6a3870ea75" ma:index="44" ma:taxonomy="true" ma:internalName="m27a77c6217043dda0efeb6a3870ea75" ma:taxonomyFieldName="Shell_x0020_SharePoint_x0020_SAEF_x0020_DocumentStatus" ma:displayName="Document Status" ma:default="11;#Draft|1c86f377-7d91-4c95-bd5b-c18c83fe0aa5" ma:fieldId="{627a77c6-2170-43dd-a0ef-eb6a3870ea75}" ma:sspId="e3aebf70-341c-4d91-bdd3-aba9df361687" ma:termSetId="935aba77-d2cb-414d-bb70-87b73a0515d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66fdc14b4fa46eea88ee2aac7ad2eac" ma:index="45" ma:taxonomy="true" ma:internalName="l66fdc14b4fa46eea88ee2aac7ad2eac" ma:taxonomyFieldName="Shell_x0020_SharePoint_x0020_SAEF_x0020_DocumentType" ma:displayName="Document Type" ma:default="" ma:fieldId="{566fdc14-b4fa-46ee-a88e-e2aac7ad2eac}" ma:sspId="e3aebf70-341c-4d91-bdd3-aba9df361687" ma:termSetId="b6feb9a0-8433-45b5-9634-27a3c7ba78c3" ma:anchorId="17007717-f426-49c9-ad39-2fd6dbd79117" ma:open="false" ma:isKeyword="false">
      <xsd:complexType>
        <xsd:sequence>
          <xsd:element ref="pc:Terms" minOccurs="0" maxOccurs="1"/>
        </xsd:sequence>
      </xsd:complexType>
    </xsd:element>
    <xsd:element name="gd7acb725c174ee6b184d60d15597f6a" ma:index="46" ma:taxonomy="true" ma:internalName="gd7acb725c174ee6b184d60d15597f6a" ma:taxonomyFieldName="Shell_x0020_SharePoint_x0020_SAEF_x0020_Business" ma:displayName="Business" ma:default="1;#Upstream International|dabf15d9-4f75-4ed1-b8a1-a0c3e2a85888" ma:fieldId="{0d7acb72-5c17-4ee6-b184-d60d15597f6a}" ma:sspId="e3aebf70-341c-4d91-bdd3-aba9df361687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8984985015b40798918b5a01b45e4b3" ma:index="47" ma:taxonomy="true" ma:internalName="p8984985015b40798918b5a01b45e4b3" ma:taxonomyFieldName="Shell_x0020_SharePoint_x0020_SAEF_x0020_BusinessUnitRegion" ma:displayName="Business Unit/Region" ma:default="2;#Global Production Engineering|586b4a7a-c0a0-4515-8be9-0a9770b58221" ma:fieldId="{98984985-015b-4079-8918-b5a01b45e4b3}" ma:sspId="e3aebf70-341c-4d91-bdd3-aba9df361687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284211f833048b1a5ccec1f0d9b0f7a" ma:index="48" ma:taxonomy="true" ma:internalName="h284211f833048b1a5ccec1f0d9b0f7a" ma:taxonomyFieldName="Shell_x0020_SharePoint_x0020_SAEF_x0020_GlobalFunction" ma:displayName="Business Function" ma:default="3;#Not Applicable|ddce64fb-3cb8-4cd9-8e3d-0fe554247fd1" ma:fieldId="{1284211f-8330-48b1-a5cc-ec1f0d9b0f7a}" ma:sspId="e3aebf70-341c-4d91-bdd3-aba9df361687" ma:termSetId="354c4cc3-2d4b-4608-9bbd-a538d7fca2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7493bb9534844dea7875c9f505950a2" ma:index="49" nillable="true" ma:taxonomy="true" ma:internalName="f7493bb9534844dea7875c9f505950a2" ma:taxonomyFieldName="Shell_x0020_SharePoint_x0020_SAEF_x0020_BusinessProcess" ma:displayName="Business Process" ma:default="8;#Production - Operational Effectiveness|9500c6e2-2375-4105-9233-40a592cade69" ma:fieldId="{f7493bb9-5348-44de-a787-5c9f505950a2}" ma:sspId="e3aebf70-341c-4d91-bdd3-aba9df361687" ma:termSetId="f105a133-66fc-4406-afa4-8b472c9cdbb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29dd253148e4d109b8c1444f6695d3b" ma:index="50" ma:taxonomy="true" ma:internalName="l29dd253148e4d109b8c1444f6695d3b" ma:taxonomyFieldName="Shell_x0020_SharePoint_x0020_SAEF_x0020_LegalEntity" ma:displayName="Legal Entity" ma:default="4;#SIEP|ca814f84-fd49-4cca-9dd4-ac559012442b" ma:fieldId="{529dd253-148e-4d10-9b8c-1444f6695d3b}" ma:sspId="e3aebf70-341c-4d91-bdd3-aba9df361687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47cabfea1bc4e2691b8d95c8ce41647" ma:index="51" ma:taxonomy="true" ma:internalName="c47cabfea1bc4e2691b8d95c8ce41647" ma:taxonomyFieldName="Shell_x0020_SharePoint_x0020_SAEF_x0020_WorkgroupID" ma:displayName="TRIM Workgroup" ma:default="5;#Upstream _ Single File Plan - 22022|d3ed65c1-761d-4a84-a678-924ffd6ed182" ma:fieldId="{c47cabfe-a1bc-4e26-91b8-d95c8ce41647}" ma:sspId="e3aebf70-341c-4d91-bdd3-aba9df361687" ma:termSetId="85736b86-0546-4c3b-b21c-7ab07eee056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99e316a51584b349a985674ef8a1639" ma:index="52" ma:taxonomy="true" ma:internalName="a99e316a51584b349a985674ef8a1639" ma:taxonomyFieldName="Shell_x0020_SharePoint_x0020_SAEF_x0020_Language" ma:displayName="Language" ma:default="6;#English|bd3ad5ee-f0c3-40aa-8cc8-36ef09940af3" ma:fieldId="{a99e316a-5158-4b34-9a98-5674ef8a1639}" ma:sspId="e3aebf70-341c-4d91-bdd3-aba9df361687" ma:termSetId="b2561cd2-09b2-4dce-b5be-021768df6d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c07035f798748f5ba882d29e2b62c9e" ma:index="53" ma:taxonomy="true" ma:internalName="dc07035f798748f5ba882d29e2b62c9e" ma:taxonomyFieldName="Shell_x0020_SharePoint_x0020_SAEF_x0020_CountryOfJurisdiction" ma:displayName="Country of Jurisdiction" ma:default="7;#NETHERLANDS|54565ecb-470f-40ea-a584-819150a65a13" ma:fieldId="{dc07035f-7987-48f5-ba88-2d29e2b62c9e}" ma:sspId="e3aebf70-341c-4d91-bdd3-aba9df361687" ma:termSetId="a560ecad-89fd-4dcd-adad-4e15e7baec58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54" nillable="true" ma:displayName="IconOverlay" ma:hidden="true" ma:internalName="IconOverlay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4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569d55d-ab0a-4ebb-9966-2871c9d3c86b">
      <Value>5</Value>
      <Value>11</Value>
      <Value>10</Value>
      <Value>9</Value>
      <Value>8</Value>
      <Value>7</Value>
      <Value>6</Value>
      <Value>175</Value>
      <Value>4</Value>
      <Value>3</Value>
      <Value>2</Value>
      <Value>1</Value>
    </TaxCatchAll>
    <_dlc_DocId xmlns="4569d55d-ab0a-4ebb-9966-2871c9d3c86b">AAAAA8320-531-56</_dlc_DocId>
    <_dlc_DocIdUrl xmlns="4569d55d-ab0a-4ebb-9966-2871c9d3c86b">
      <Url>https://eu001-sp.shell.com/sites/AAAAA8320/S07/_layouts/15/DocIdRedir.aspx?ID=AAAAA8320-531-56</Url>
      <Description>AAAAA8320-531-56</Description>
    </_dlc_DocIdUrl>
    <Shell_x0020_SharePoint_x0020_SAEF_x0020_Collection xmlns="http://schemas.microsoft.com/sharepoint/v3">false</Shell_x0020_SharePoint_x0020_SAEF_x0020_Collection>
    <Shell_x0020_SharePoint_x0020_SAEF_x0020_RecordStatus xmlns="http://schemas.microsoft.com/sharepoint/v3" xsi:nil="true"/>
    <gd7acb725c174ee6b184d60d15597f6a xmlns="562bee5c-c509-42fb-ba2d-09190ee24177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International</TermName>
          <TermId xmlns="http://schemas.microsoft.com/office/infopath/2007/PartnerControls">dabf15d9-4f75-4ed1-b8a1-a0c3e2a85888</TermId>
        </TermInfo>
      </Terms>
    </gd7acb725c174ee6b184d60d15597f6a>
    <dc07035f798748f5ba882d29e2b62c9e xmlns="562bee5c-c509-42fb-ba2d-09190ee24177">
      <Terms xmlns="http://schemas.microsoft.com/office/infopath/2007/PartnerControls">
        <TermInfo xmlns="http://schemas.microsoft.com/office/infopath/2007/PartnerControls">
          <TermName xmlns="http://schemas.microsoft.com/office/infopath/2007/PartnerControls">NETHERLANDS</TermName>
          <TermId xmlns="http://schemas.microsoft.com/office/infopath/2007/PartnerControls">54565ecb-470f-40ea-a584-819150a65a13</TermId>
        </TermInfo>
      </Terms>
    </dc07035f798748f5ba882d29e2b62c9e>
    <IconOverlay xmlns="http://schemas.microsoft.com/sharepoint/v4" xsi:nil="true"/>
    <j34f96ae8e6f4bcabd929698e8369ad6 xmlns="562bee5c-c509-42fb-ba2d-09190ee24177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Non-US content - Non Controlled</TermName>
          <TermId xmlns="http://schemas.microsoft.com/office/infopath/2007/PartnerControls">2ac8835e-0587-4096-a6e2-1f68da1e6cb3</TermId>
        </TermInfo>
      </Terms>
    </j34f96ae8e6f4bcabd929698e8369ad6>
    <Shell_x0020_SharePoint_x0020_SAEF_x0020_FilePlanRecordType xmlns="http://schemas.microsoft.com/sharepoint/v3" xsi:nil="true"/>
    <Shell_x0020_SharePoint_x0020_SAEF_x0020_KeepFileLocal xmlns="http://schemas.microsoft.com/sharepoint/v3">false</Shell_x0020_SharePoint_x0020_SAEF_x0020_KeepFileLocal>
    <l66fdc14b4fa46eea88ee2aac7ad2eac xmlns="562bee5c-c509-42fb-ba2d-09190ee24177">
      <Terms xmlns="http://schemas.microsoft.com/office/infopath/2007/PartnerControls">
        <TermInfo xmlns="http://schemas.microsoft.com/office/infopath/2007/PartnerControls">
          <TermName xmlns="http://schemas.microsoft.com/office/infopath/2007/PartnerControls">Data gathering [OE]</TermName>
          <TermId xmlns="http://schemas.microsoft.com/office/infopath/2007/PartnerControls">78b0d743-c4e5-4907-8c99-b2f5cdbcf20f</TermId>
        </TermInfo>
      </Terms>
    </l66fdc14b4fa46eea88ee2aac7ad2eac>
    <h284211f833048b1a5ccec1f0d9b0f7a xmlns="562bee5c-c509-42fb-ba2d-09190ee24177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ddce64fb-3cb8-4cd9-8e3d-0fe554247fd1</TermId>
        </TermInfo>
      </Terms>
    </h284211f833048b1a5ccec1f0d9b0f7a>
    <p8984985015b40798918b5a01b45e4b3 xmlns="562bee5c-c509-42fb-ba2d-09190ee24177">
      <Terms xmlns="http://schemas.microsoft.com/office/infopath/2007/PartnerControls">
        <TermInfo xmlns="http://schemas.microsoft.com/office/infopath/2007/PartnerControls">
          <TermName xmlns="http://schemas.microsoft.com/office/infopath/2007/PartnerControls">Global Production Engineering</TermName>
          <TermId xmlns="http://schemas.microsoft.com/office/infopath/2007/PartnerControls">586b4a7a-c0a0-4515-8be9-0a9770b58221</TermId>
        </TermInfo>
      </Terms>
    </p8984985015b40798918b5a01b45e4b3>
    <c47cabfea1bc4e2691b8d95c8ce41647 xmlns="562bee5c-c509-42fb-ba2d-09190ee24177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_ Single File Plan - 22022</TermName>
          <TermId xmlns="http://schemas.microsoft.com/office/infopath/2007/PartnerControls">d3ed65c1-761d-4a84-a678-924ffd6ed182</TermId>
        </TermInfo>
      </Terms>
    </c47cabfea1bc4e2691b8d95c8ce41647>
    <Shell_x0020_SharePoint_x0020_SAEF_x0020_SiteOwner xmlns="http://schemas.microsoft.com/sharepoint/v3">europe\ellen.hall</Shell_x0020_SharePoint_x0020_SAEF_x0020_SiteOwner>
    <Shell_x0020_SharePoint_x0020_SAEF_x0020_TRIMRecordNumber xmlns="http://schemas.microsoft.com/sharepoint/v3" xsi:nil="true"/>
    <ice2f7984e9548f9a31773f854109466 xmlns="562bee5c-c509-42fb-ba2d-09190ee24177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Restricted</TermName>
          <TermId xmlns="http://schemas.microsoft.com/office/infopath/2007/PartnerControls">21aa7f98-4035-4019-a764-107acb7269af</TermId>
        </TermInfo>
      </Terms>
    </ice2f7984e9548f9a31773f854109466>
    <l29dd253148e4d109b8c1444f6695d3b xmlns="562bee5c-c509-42fb-ba2d-09190ee24177">
      <Terms xmlns="http://schemas.microsoft.com/office/infopath/2007/PartnerControls">
        <TermInfo xmlns="http://schemas.microsoft.com/office/infopath/2007/PartnerControls">
          <TermName xmlns="http://schemas.microsoft.com/office/infopath/2007/PartnerControls">SIEP</TermName>
          <TermId xmlns="http://schemas.microsoft.com/office/infopath/2007/PartnerControls">ca814f84-fd49-4cca-9dd4-ac559012442b</TermId>
        </TermInfo>
      </Terms>
    </l29dd253148e4d109b8c1444f6695d3b>
    <Shell_x0020_SharePoint_x0020_SAEF_x0020_IsRecord xmlns="http://schemas.microsoft.com/sharepoint/v3" xsi:nil="true"/>
    <Shell_x0020_SharePoint_x0020_SAEF_x0020_SiteCollectionName xmlns="http://schemas.microsoft.com/sharepoint/v3">Global Production Engineering</Shell_x0020_SharePoint_x0020_SAEF_x0020_SiteCollectionName>
    <Shell_x0020_SharePoint_x0020_SAEF_x0020_Owner xmlns="http://schemas.microsoft.com/sharepoint/v3" xsi:nil="true"/>
    <Shell_x0020_SharePoint_x0020_SAEF_x0020_Declarer xmlns="http://schemas.microsoft.com/sharepoint/v3" xsi:nil="true"/>
    <m27a77c6217043dda0efeb6a3870ea75 xmlns="562bee5c-c509-42fb-ba2d-09190ee24177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1c86f377-7d91-4c95-bd5b-c18c83fe0aa5</TermId>
        </TermInfo>
      </Terms>
    </m27a77c6217043dda0efeb6a3870ea75>
    <Shell_x0020_SharePoint_x0020_SAEF_x0020_AssetIdentifier xmlns="http://schemas.microsoft.com/sharepoint/v3" xsi:nil="true"/>
    <f7493bb9534844dea7875c9f505950a2 xmlns="562bee5c-c509-42fb-ba2d-09190ee24177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Production - Operational Effectiveness</TermName>
          <TermId xmlns="http://schemas.microsoft.com/office/infopath/2007/PartnerControls">9500c6e2-2375-4105-9233-40a592cade69</TermId>
        </TermInfo>
      </Terms>
    </f7493bb9534844dea7875c9f505950a2>
    <a99e316a51584b349a985674ef8a1639 xmlns="562bee5c-c509-42fb-ba2d-09190ee24177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bd3ad5ee-f0c3-40aa-8cc8-36ef09940af3</TermId>
        </TermInfo>
      </Terms>
    </a99e316a51584b349a985674ef8a1639>
  </documentManagement>
</p:properties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Version=14.0.0.0, Culture=neutral, PublicKeyToken=71e9bce111e9429c</Assembly>
    <Class>Microsoft.Office.RecordsManagement.Internal.UpdateExpireDate</Class>
    <Data/>
    <Filter/>
  </Receiver>
</spe:Receivers>
</file>

<file path=customXml/item6.xml><?xml version="1.0" encoding="utf-8"?>
<?mso-contentType ?>
<p:Policy xmlns:p="office.server.policy" id="" local="true">
  <p:Name>Shell Document Base</p:Name>
  <p:Description/>
  <p:Statement/>
  <p:PolicyItems/>
</p:Policy>
</file>

<file path=customXml/itemProps1.xml><?xml version="1.0" encoding="utf-8"?>
<ds:datastoreItem xmlns:ds="http://schemas.openxmlformats.org/officeDocument/2006/customXml" ds:itemID="{13150139-8E0C-4913-8379-71D796A0C7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C82FF2-AA71-4ED0-A5C2-0C6035A8C344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985D397F-FF3A-46DD-9A21-6C8F936B3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569d55d-ab0a-4ebb-9966-2871c9d3c86b"/>
    <ds:schemaRef ds:uri="562bee5c-c509-42fb-ba2d-09190ee24177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5CE597B9-F879-40F4-9968-CD98FBF742AC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sharepoint/v4"/>
    <ds:schemaRef ds:uri="http://purl.org/dc/terms/"/>
    <ds:schemaRef ds:uri="562bee5c-c509-42fb-ba2d-09190ee24177"/>
    <ds:schemaRef ds:uri="http://schemas.openxmlformats.org/package/2006/metadata/core-properties"/>
    <ds:schemaRef ds:uri="4569d55d-ab0a-4ebb-9966-2871c9d3c86b"/>
    <ds:schemaRef ds:uri="http://www.w3.org/XML/1998/namespace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D52F6DFC-919F-4C2F-A1B2-50E8DB445C21}">
  <ds:schemaRefs>
    <ds:schemaRef ds:uri="http://schemas.microsoft.com/sharepoint/events"/>
  </ds:schemaRefs>
</ds:datastoreItem>
</file>

<file path=customXml/itemProps6.xml><?xml version="1.0" encoding="utf-8"?>
<ds:datastoreItem xmlns:ds="http://schemas.openxmlformats.org/officeDocument/2006/customXml" ds:itemID="{3440F500-C9A4-4D8A-A763-BF811203EEF3}">
  <ds:schemaRefs>
    <ds:schemaRef ds:uri="office.server.policy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Shell WizKit V3_Template_Widescreen_07june2016</Template>
  <TotalTime>8394</TotalTime>
  <Words>364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Wingdings</vt:lpstr>
      <vt:lpstr>Arial</vt:lpstr>
      <vt:lpstr>Futura Bold</vt:lpstr>
      <vt:lpstr>Futura Medium</vt:lpstr>
      <vt:lpstr>Shell WizKit V3_Template_Widescreen_07june2016</vt:lpstr>
      <vt:lpstr>CWI activities to optimize Diebu and Nun River production 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KPI’s and Definitions</dc:title>
  <dc:creator>Akosa, Obi SPDC-UPO/G/PS</dc:creator>
  <cp:lastModifiedBy>Nwigwe, Chidubem J SPDC-UPC/G/UCN</cp:lastModifiedBy>
  <cp:revision>377</cp:revision>
  <cp:lastPrinted>2016-09-26T10:16:25Z</cp:lastPrinted>
  <dcterms:created xsi:type="dcterms:W3CDTF">2016-06-30T11:16:12Z</dcterms:created>
  <dcterms:modified xsi:type="dcterms:W3CDTF">2021-07-23T12:55:10Z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4</vt:i4>
  </property>
  <property fmtid="{D5CDD505-2E9C-101B-9397-08002B2CF9AE}" pid="4" name="ContentTypeId">
    <vt:lpwstr>0x0101006F0A470EEB1140E7AA14F4CE8A50B54C0001CB1477F4DD432AA86DD56CC3887AF4008D34C64B2CDF834BA69A2A80D2F4FF7B</vt:lpwstr>
  </property>
  <property fmtid="{D5CDD505-2E9C-101B-9397-08002B2CF9AE}" pid="5" name="_dlc_DocIdItemGuid">
    <vt:lpwstr>c1e34563-4a2a-4d4a-91a2-324eaf20135b</vt:lpwstr>
  </property>
  <property fmtid="{D5CDD505-2E9C-101B-9397-08002B2CF9AE}" pid="6" name="Legal Entity">
    <vt:lpwstr>3;#Shell U.K. Exploration and Production|6bc3a6cc-d89c-4023-81e3-b5186c40f601</vt:lpwstr>
  </property>
  <property fmtid="{D5CDD505-2E9C-101B-9397-08002B2CF9AE}" pid="7" name="Label">
    <vt:lpwstr>277;#IM DV Templates|c9160906-78a1-4cce-808c-05a718e6c480</vt:lpwstr>
  </property>
  <property fmtid="{D5CDD505-2E9C-101B-9397-08002B2CF9AE}" pid="8" name="Security Classification">
    <vt:lpwstr>9;#Restricted|21aa7f98-4035-4019-a764-107acb7269af</vt:lpwstr>
  </property>
  <property fmtid="{D5CDD505-2E9C-101B-9397-08002B2CF9AE}" pid="9" name="Export Control">
    <vt:lpwstr>8;#Non-US content - Non Controlled|2ac8835e-0587-4096-a6e2-1f68da1e6cb3</vt:lpwstr>
  </property>
  <property fmtid="{D5CDD505-2E9C-101B-9397-08002B2CF9AE}" pid="10" name="_dlc_policyId">
    <vt:lpwstr/>
  </property>
  <property fmtid="{D5CDD505-2E9C-101B-9397-08002B2CF9AE}" pid="11" name="ItemRetentionFormula">
    <vt:lpwstr/>
  </property>
  <property fmtid="{D5CDD505-2E9C-101B-9397-08002B2CF9AE}" pid="12" name="Shell SharePoint SAEF SecurityClassification">
    <vt:lpwstr>10;#Restricted|21aa7f98-4035-4019-a764-107acb7269af</vt:lpwstr>
  </property>
  <property fmtid="{D5CDD505-2E9C-101B-9397-08002B2CF9AE}" pid="13" name="Shell SharePoint SAEF DocumentType">
    <vt:lpwstr>175;#Data gathering [OE]|78b0d743-c4e5-4907-8c99-b2f5cdbcf20f</vt:lpwstr>
  </property>
  <property fmtid="{D5CDD505-2E9C-101B-9397-08002B2CF9AE}" pid="14" name="Shell SharePoint SAEF LegalEntity">
    <vt:lpwstr>4;#SIEP|ca814f84-fd49-4cca-9dd4-ac559012442b</vt:lpwstr>
  </property>
  <property fmtid="{D5CDD505-2E9C-101B-9397-08002B2CF9AE}" pid="15" name="Shell SharePoint SAEF BusinessUnitRegion">
    <vt:lpwstr>2;#Global Production Engineering|586b4a7a-c0a0-4515-8be9-0a9770b58221</vt:lpwstr>
  </property>
  <property fmtid="{D5CDD505-2E9C-101B-9397-08002B2CF9AE}" pid="16" name="Shell SharePoint SAEF GlobalFunction">
    <vt:lpwstr>3;#Not Applicable|ddce64fb-3cb8-4cd9-8e3d-0fe554247fd1</vt:lpwstr>
  </property>
  <property fmtid="{D5CDD505-2E9C-101B-9397-08002B2CF9AE}" pid="17" name="Shell SharePoint SAEF WorkgroupID">
    <vt:lpwstr>5;#Upstream _ Single File Plan - 22022|d3ed65c1-761d-4a84-a678-924ffd6ed182</vt:lpwstr>
  </property>
  <property fmtid="{D5CDD505-2E9C-101B-9397-08002B2CF9AE}" pid="18" name="Shell SharePoint SAEF CountryOfJurisdiction">
    <vt:lpwstr>7;#NETHERLANDS|54565ecb-470f-40ea-a584-819150a65a13</vt:lpwstr>
  </property>
  <property fmtid="{D5CDD505-2E9C-101B-9397-08002B2CF9AE}" pid="19" name="Shell SharePoint SAEF ExportControlClassification">
    <vt:lpwstr>9;#Non-US content - Non Controlled|2ac8835e-0587-4096-a6e2-1f68da1e6cb3</vt:lpwstr>
  </property>
  <property fmtid="{D5CDD505-2E9C-101B-9397-08002B2CF9AE}" pid="20" name="Shell SharePoint SAEF DocumentStatus">
    <vt:lpwstr>11;#Draft|1c86f377-7d91-4c95-bd5b-c18c83fe0aa5</vt:lpwstr>
  </property>
  <property fmtid="{D5CDD505-2E9C-101B-9397-08002B2CF9AE}" pid="21" name="Shell SharePoint SAEF Language">
    <vt:lpwstr>6;#English|bd3ad5ee-f0c3-40aa-8cc8-36ef09940af3</vt:lpwstr>
  </property>
  <property fmtid="{D5CDD505-2E9C-101B-9397-08002B2CF9AE}" pid="22" name="Shell SharePoint SAEF Business">
    <vt:lpwstr>1;#Upstream International|dabf15d9-4f75-4ed1-b8a1-a0c3e2a85888</vt:lpwstr>
  </property>
  <property fmtid="{D5CDD505-2E9C-101B-9397-08002B2CF9AE}" pid="23" name="Shell SharePoint SAEF BusinessProcess">
    <vt:lpwstr>8;#Production - Operational Effectiveness|9500c6e2-2375-4105-9233-40a592cade69</vt:lpwstr>
  </property>
</Properties>
</file>