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8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81" autoAdjust="0"/>
    <p:restoredTop sz="94660"/>
  </p:normalViewPr>
  <p:slideViewPr>
    <p:cSldViewPr snapToGrid="0">
      <p:cViewPr varScale="1">
        <p:scale>
          <a:sx n="67" d="100"/>
          <a:sy n="67" d="100"/>
        </p:scale>
        <p:origin x="7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D1E4D-C49C-4022-8D49-AB9188FF3EF8}" type="datetimeFigureOut">
              <a:rPr lang="en-US" smtClean="0"/>
              <a:t>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7370D-38D8-4C31-B843-2A23FE75D71D}" type="slidenum">
              <a:rPr lang="en-US" smtClean="0"/>
              <a:t>‹#›</a:t>
            </a:fld>
            <a:endParaRPr lang="en-US"/>
          </a:p>
        </p:txBody>
      </p:sp>
    </p:spTree>
    <p:extLst>
      <p:ext uri="{BB962C8B-B14F-4D97-AF65-F5344CB8AC3E}">
        <p14:creationId xmlns:p14="http://schemas.microsoft.com/office/powerpoint/2010/main" val="58742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DEF-053E-4DD0-900A-25B14F84E5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A9A162-337C-416B-9ED9-B1915A876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C714ED-89B8-4404-88DF-FAFBFA639D81}"/>
              </a:ext>
            </a:extLst>
          </p:cNvPr>
          <p:cNvSpPr>
            <a:spLocks noGrp="1"/>
          </p:cNvSpPr>
          <p:nvPr>
            <p:ph type="dt" sz="half" idx="10"/>
          </p:nvPr>
        </p:nvSpPr>
        <p:spPr/>
        <p:txBody>
          <a:bodyPr/>
          <a:lstStyle/>
          <a:p>
            <a:fld id="{C90BF361-FB3D-4804-9F74-992DEFA47750}" type="datetimeFigureOut">
              <a:rPr lang="en-US" smtClean="0"/>
              <a:t>2/7/2022</a:t>
            </a:fld>
            <a:endParaRPr lang="en-US"/>
          </a:p>
        </p:txBody>
      </p:sp>
      <p:sp>
        <p:nvSpPr>
          <p:cNvPr id="5" name="Footer Placeholder 4">
            <a:extLst>
              <a:ext uri="{FF2B5EF4-FFF2-40B4-BE49-F238E27FC236}">
                <a16:creationId xmlns:a16="http://schemas.microsoft.com/office/drawing/2014/main" id="{1DAD25EA-7CB6-4D23-9E4B-4F135FBB1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EEF90-D09E-4A7B-BDF6-A8F2AFA21299}"/>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1411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0089-EB4E-407B-967D-A67F03DE7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8A080-5918-43C8-BE49-31E164976C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8C161-2930-4AAE-B738-CFDAC7C997A6}"/>
              </a:ext>
            </a:extLst>
          </p:cNvPr>
          <p:cNvSpPr>
            <a:spLocks noGrp="1"/>
          </p:cNvSpPr>
          <p:nvPr>
            <p:ph type="dt" sz="half" idx="10"/>
          </p:nvPr>
        </p:nvSpPr>
        <p:spPr/>
        <p:txBody>
          <a:bodyPr/>
          <a:lstStyle/>
          <a:p>
            <a:fld id="{C90BF361-FB3D-4804-9F74-992DEFA47750}" type="datetimeFigureOut">
              <a:rPr lang="en-US" smtClean="0"/>
              <a:t>2/7/2022</a:t>
            </a:fld>
            <a:endParaRPr lang="en-US"/>
          </a:p>
        </p:txBody>
      </p:sp>
      <p:sp>
        <p:nvSpPr>
          <p:cNvPr id="5" name="Footer Placeholder 4">
            <a:extLst>
              <a:ext uri="{FF2B5EF4-FFF2-40B4-BE49-F238E27FC236}">
                <a16:creationId xmlns:a16="http://schemas.microsoft.com/office/drawing/2014/main" id="{8035609B-DD5A-4012-A938-FD443B11A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93627-64A1-4137-B9BC-D4E3C88E79A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64557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AFA3E-4F27-42C9-9DA4-A40BE25655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12488B-F80E-4D0B-B36B-C6CC2EA10B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F5AC5-BCBC-4B97-9B86-95F2DCCFF7D1}"/>
              </a:ext>
            </a:extLst>
          </p:cNvPr>
          <p:cNvSpPr>
            <a:spLocks noGrp="1"/>
          </p:cNvSpPr>
          <p:nvPr>
            <p:ph type="dt" sz="half" idx="10"/>
          </p:nvPr>
        </p:nvSpPr>
        <p:spPr/>
        <p:txBody>
          <a:bodyPr/>
          <a:lstStyle/>
          <a:p>
            <a:fld id="{C90BF361-FB3D-4804-9F74-992DEFA47750}" type="datetimeFigureOut">
              <a:rPr lang="en-US" smtClean="0"/>
              <a:t>2/7/2022</a:t>
            </a:fld>
            <a:endParaRPr lang="en-US"/>
          </a:p>
        </p:txBody>
      </p:sp>
      <p:sp>
        <p:nvSpPr>
          <p:cNvPr id="5" name="Footer Placeholder 4">
            <a:extLst>
              <a:ext uri="{FF2B5EF4-FFF2-40B4-BE49-F238E27FC236}">
                <a16:creationId xmlns:a16="http://schemas.microsoft.com/office/drawing/2014/main" id="{4CFF9093-AAA4-4612-AC26-909172459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E6266-3F97-414E-9EDB-20AA2ECF225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50065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7599-2177-4B53-8E0D-B7EBE229D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9BB0B-99E3-411A-97AD-9F724D0903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D033A-AE4A-446A-89A3-04A7D5EDD343}"/>
              </a:ext>
            </a:extLst>
          </p:cNvPr>
          <p:cNvSpPr>
            <a:spLocks noGrp="1"/>
          </p:cNvSpPr>
          <p:nvPr>
            <p:ph type="dt" sz="half" idx="10"/>
          </p:nvPr>
        </p:nvSpPr>
        <p:spPr/>
        <p:txBody>
          <a:bodyPr/>
          <a:lstStyle/>
          <a:p>
            <a:fld id="{C90BF361-FB3D-4804-9F74-992DEFA47750}" type="datetimeFigureOut">
              <a:rPr lang="en-US" smtClean="0"/>
              <a:t>2/7/2022</a:t>
            </a:fld>
            <a:endParaRPr lang="en-US"/>
          </a:p>
        </p:txBody>
      </p:sp>
      <p:sp>
        <p:nvSpPr>
          <p:cNvPr id="5" name="Footer Placeholder 4">
            <a:extLst>
              <a:ext uri="{FF2B5EF4-FFF2-40B4-BE49-F238E27FC236}">
                <a16:creationId xmlns:a16="http://schemas.microsoft.com/office/drawing/2014/main" id="{C52733EA-5A7F-4445-8533-068E37FF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25E72-900E-4BC3-8996-8FCBB2F2A291}"/>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24850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68E5-ED80-430C-B2F3-459C93423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7DCDE3-F7F1-4721-95B4-77C87314E9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34FBEB-BF2B-431A-ACDD-E002479D2DC3}"/>
              </a:ext>
            </a:extLst>
          </p:cNvPr>
          <p:cNvSpPr>
            <a:spLocks noGrp="1"/>
          </p:cNvSpPr>
          <p:nvPr>
            <p:ph type="dt" sz="half" idx="10"/>
          </p:nvPr>
        </p:nvSpPr>
        <p:spPr/>
        <p:txBody>
          <a:bodyPr/>
          <a:lstStyle/>
          <a:p>
            <a:fld id="{C90BF361-FB3D-4804-9F74-992DEFA47750}" type="datetimeFigureOut">
              <a:rPr lang="en-US" smtClean="0"/>
              <a:t>2/7/2022</a:t>
            </a:fld>
            <a:endParaRPr lang="en-US"/>
          </a:p>
        </p:txBody>
      </p:sp>
      <p:sp>
        <p:nvSpPr>
          <p:cNvPr id="5" name="Footer Placeholder 4">
            <a:extLst>
              <a:ext uri="{FF2B5EF4-FFF2-40B4-BE49-F238E27FC236}">
                <a16:creationId xmlns:a16="http://schemas.microsoft.com/office/drawing/2014/main" id="{37E32B22-1C29-4E33-9765-E15D80A6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1EDEE-D2A0-4CF0-BC4E-37CE950C54F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36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900-270B-41E9-8A96-6ED2C985D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2CB9D-08BD-4C65-BAF4-809445FAF6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85840-268A-4C0A-B61D-63F9AC5707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47DE1D-F720-4FF4-9BA0-D2C6D2BC2116}"/>
              </a:ext>
            </a:extLst>
          </p:cNvPr>
          <p:cNvSpPr>
            <a:spLocks noGrp="1"/>
          </p:cNvSpPr>
          <p:nvPr>
            <p:ph type="dt" sz="half" idx="10"/>
          </p:nvPr>
        </p:nvSpPr>
        <p:spPr/>
        <p:txBody>
          <a:bodyPr/>
          <a:lstStyle/>
          <a:p>
            <a:fld id="{C90BF361-FB3D-4804-9F74-992DEFA47750}" type="datetimeFigureOut">
              <a:rPr lang="en-US" smtClean="0"/>
              <a:t>2/7/2022</a:t>
            </a:fld>
            <a:endParaRPr lang="en-US"/>
          </a:p>
        </p:txBody>
      </p:sp>
      <p:sp>
        <p:nvSpPr>
          <p:cNvPr id="6" name="Footer Placeholder 5">
            <a:extLst>
              <a:ext uri="{FF2B5EF4-FFF2-40B4-BE49-F238E27FC236}">
                <a16:creationId xmlns:a16="http://schemas.microsoft.com/office/drawing/2014/main" id="{D02569F1-6A14-488B-8BEF-2C8E16FC3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90B87-E7AD-4B02-BFE5-5D2D2A94A518}"/>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61173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9C7B-44A5-408F-9784-444AF1FAA5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42624-A605-47E6-ACA2-96822FFE1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C6B9D7-92AF-4777-8D51-0ACC7E9C4D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4554D-64F7-4348-9975-AAE193E23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10426B-2CCE-444D-A6BD-A9362EEB5B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4B73B-BF07-4406-B860-9637F363B659}"/>
              </a:ext>
            </a:extLst>
          </p:cNvPr>
          <p:cNvSpPr>
            <a:spLocks noGrp="1"/>
          </p:cNvSpPr>
          <p:nvPr>
            <p:ph type="dt" sz="half" idx="10"/>
          </p:nvPr>
        </p:nvSpPr>
        <p:spPr/>
        <p:txBody>
          <a:bodyPr/>
          <a:lstStyle/>
          <a:p>
            <a:fld id="{C90BF361-FB3D-4804-9F74-992DEFA47750}" type="datetimeFigureOut">
              <a:rPr lang="en-US" smtClean="0"/>
              <a:t>2/7/2022</a:t>
            </a:fld>
            <a:endParaRPr lang="en-US"/>
          </a:p>
        </p:txBody>
      </p:sp>
      <p:sp>
        <p:nvSpPr>
          <p:cNvPr id="8" name="Footer Placeholder 7">
            <a:extLst>
              <a:ext uri="{FF2B5EF4-FFF2-40B4-BE49-F238E27FC236}">
                <a16:creationId xmlns:a16="http://schemas.microsoft.com/office/drawing/2014/main" id="{79999E85-4B78-49A5-B676-58F387C08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DC5383-5786-411D-8478-88DD6255129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96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B53-B3C5-4DCB-B764-27CBA4846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0E6E5E-B941-4762-B1C7-57AD75B6725A}"/>
              </a:ext>
            </a:extLst>
          </p:cNvPr>
          <p:cNvSpPr>
            <a:spLocks noGrp="1"/>
          </p:cNvSpPr>
          <p:nvPr>
            <p:ph type="dt" sz="half" idx="10"/>
          </p:nvPr>
        </p:nvSpPr>
        <p:spPr/>
        <p:txBody>
          <a:bodyPr/>
          <a:lstStyle/>
          <a:p>
            <a:fld id="{C90BF361-FB3D-4804-9F74-992DEFA47750}" type="datetimeFigureOut">
              <a:rPr lang="en-US" smtClean="0"/>
              <a:t>2/7/2022</a:t>
            </a:fld>
            <a:endParaRPr lang="en-US"/>
          </a:p>
        </p:txBody>
      </p:sp>
      <p:sp>
        <p:nvSpPr>
          <p:cNvPr id="4" name="Footer Placeholder 3">
            <a:extLst>
              <a:ext uri="{FF2B5EF4-FFF2-40B4-BE49-F238E27FC236}">
                <a16:creationId xmlns:a16="http://schemas.microsoft.com/office/drawing/2014/main" id="{68C76BEF-FB42-4A08-896A-0E82A1E7F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62A07C-8944-4CCC-9692-C1BDD40E6DA7}"/>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00880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D1D86-E68D-4C63-8950-40E5658F9FEF}"/>
              </a:ext>
            </a:extLst>
          </p:cNvPr>
          <p:cNvSpPr>
            <a:spLocks noGrp="1"/>
          </p:cNvSpPr>
          <p:nvPr>
            <p:ph type="dt" sz="half" idx="10"/>
          </p:nvPr>
        </p:nvSpPr>
        <p:spPr/>
        <p:txBody>
          <a:bodyPr/>
          <a:lstStyle/>
          <a:p>
            <a:fld id="{C90BF361-FB3D-4804-9F74-992DEFA47750}" type="datetimeFigureOut">
              <a:rPr lang="en-US" smtClean="0"/>
              <a:t>2/7/2022</a:t>
            </a:fld>
            <a:endParaRPr lang="en-US"/>
          </a:p>
        </p:txBody>
      </p:sp>
      <p:sp>
        <p:nvSpPr>
          <p:cNvPr id="3" name="Footer Placeholder 2">
            <a:extLst>
              <a:ext uri="{FF2B5EF4-FFF2-40B4-BE49-F238E27FC236}">
                <a16:creationId xmlns:a16="http://schemas.microsoft.com/office/drawing/2014/main" id="{F5A392FA-ED2B-42FC-969F-085A494F2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14145-6350-4B7D-957F-6FAB4F1A46E2}"/>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1022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B58A-21EA-48AC-8093-C293360FB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A5C69F-4974-468E-894C-E99CFEEB1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DB5999-1DEF-401B-8F6F-B2C5C9FCF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C20140-D1A6-4125-AE3B-6FE02F6D74D8}"/>
              </a:ext>
            </a:extLst>
          </p:cNvPr>
          <p:cNvSpPr>
            <a:spLocks noGrp="1"/>
          </p:cNvSpPr>
          <p:nvPr>
            <p:ph type="dt" sz="half" idx="10"/>
          </p:nvPr>
        </p:nvSpPr>
        <p:spPr/>
        <p:txBody>
          <a:bodyPr/>
          <a:lstStyle/>
          <a:p>
            <a:fld id="{C90BF361-FB3D-4804-9F74-992DEFA47750}" type="datetimeFigureOut">
              <a:rPr lang="en-US" smtClean="0"/>
              <a:t>2/7/2022</a:t>
            </a:fld>
            <a:endParaRPr lang="en-US"/>
          </a:p>
        </p:txBody>
      </p:sp>
      <p:sp>
        <p:nvSpPr>
          <p:cNvPr id="6" name="Footer Placeholder 5">
            <a:extLst>
              <a:ext uri="{FF2B5EF4-FFF2-40B4-BE49-F238E27FC236}">
                <a16:creationId xmlns:a16="http://schemas.microsoft.com/office/drawing/2014/main" id="{EDE51B4F-9DFB-49A7-8545-16A969A18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655D2-9863-4D63-88CD-6AFBCCFCA1E4}"/>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16980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1595-97E1-43C0-A79C-60D55E214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B6234-65CC-45E2-A476-6FBBCC9DC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8DC085-952D-463F-9787-42F725B1E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755122-E45B-4888-9198-6A6AD872F7AC}"/>
              </a:ext>
            </a:extLst>
          </p:cNvPr>
          <p:cNvSpPr>
            <a:spLocks noGrp="1"/>
          </p:cNvSpPr>
          <p:nvPr>
            <p:ph type="dt" sz="half" idx="10"/>
          </p:nvPr>
        </p:nvSpPr>
        <p:spPr/>
        <p:txBody>
          <a:bodyPr/>
          <a:lstStyle/>
          <a:p>
            <a:fld id="{C90BF361-FB3D-4804-9F74-992DEFA47750}" type="datetimeFigureOut">
              <a:rPr lang="en-US" smtClean="0"/>
              <a:t>2/7/2022</a:t>
            </a:fld>
            <a:endParaRPr lang="en-US"/>
          </a:p>
        </p:txBody>
      </p:sp>
      <p:sp>
        <p:nvSpPr>
          <p:cNvPr id="6" name="Footer Placeholder 5">
            <a:extLst>
              <a:ext uri="{FF2B5EF4-FFF2-40B4-BE49-F238E27FC236}">
                <a16:creationId xmlns:a16="http://schemas.microsoft.com/office/drawing/2014/main" id="{C684460A-00D5-4DB1-B9AD-7C1C7728A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EAC8F-EF73-4BF2-B09A-C97361734A75}"/>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5340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D73E5-7A98-41F5-A910-79FA34A98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3419A-B918-4191-A835-09DC34EF6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A1F37-30BE-4236-8A61-5B4DF5C09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BF361-FB3D-4804-9F74-992DEFA47750}" type="datetimeFigureOut">
              <a:rPr lang="en-US" smtClean="0"/>
              <a:t>2/7/2022</a:t>
            </a:fld>
            <a:endParaRPr lang="en-US"/>
          </a:p>
        </p:txBody>
      </p:sp>
      <p:sp>
        <p:nvSpPr>
          <p:cNvPr id="5" name="Footer Placeholder 4">
            <a:extLst>
              <a:ext uri="{FF2B5EF4-FFF2-40B4-BE49-F238E27FC236}">
                <a16:creationId xmlns:a16="http://schemas.microsoft.com/office/drawing/2014/main" id="{FDC1F07B-6EC4-4B53-9FC7-B7C921561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C031E-DC7A-462D-B525-AC9BB71B2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E6440-E1FA-477D-93C6-E90549C81DB1}" type="slidenum">
              <a:rPr lang="en-US" smtClean="0"/>
              <a:t>‹#›</a:t>
            </a:fld>
            <a:endParaRPr lang="en-US"/>
          </a:p>
        </p:txBody>
      </p:sp>
    </p:spTree>
    <p:extLst>
      <p:ext uri="{BB962C8B-B14F-4D97-AF65-F5344CB8AC3E}">
        <p14:creationId xmlns:p14="http://schemas.microsoft.com/office/powerpoint/2010/main" val="158597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0B0B873A-6E72-4C67-9D5E-05ADD7E9CB6A}"/>
              </a:ext>
            </a:extLst>
          </p:cNvPr>
          <p:cNvSpPr txBox="1">
            <a:spLocks/>
          </p:cNvSpPr>
          <p:nvPr/>
        </p:nvSpPr>
        <p:spPr>
          <a:xfrm>
            <a:off x="260012" y="331653"/>
            <a:ext cx="11671976" cy="1976839"/>
          </a:xfrm>
          <a:prstGeom prst="rect">
            <a:avLst/>
          </a:prstGeom>
          <a:no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Business Case/objectives</a:t>
            </a:r>
            <a:r>
              <a:rPr lang="en-GB" sz="1200" b="1" dirty="0">
                <a:solidFill>
                  <a:schemeClr val="tx1">
                    <a:lumMod val="95000"/>
                    <a:lumOff val="5000"/>
                  </a:schemeClr>
                </a:solidFill>
                <a:latin typeface="Futura Medium" pitchFamily="2" charset="0"/>
                <a:cs typeface="Arial" charset="0"/>
              </a:rPr>
              <a:t>:</a:t>
            </a:r>
          </a:p>
          <a:p>
            <a:pPr algn="just">
              <a:spcAft>
                <a:spcPts val="500"/>
              </a:spcAft>
              <a:defRPr/>
            </a:pPr>
            <a:r>
              <a:rPr lang="en-US" sz="1100" dirty="0">
                <a:solidFill>
                  <a:schemeClr val="tx1">
                    <a:lumMod val="95000"/>
                    <a:lumOff val="5000"/>
                  </a:schemeClr>
                </a:solidFill>
                <a:latin typeface="Futura Medium" pitchFamily="2" charset="0"/>
                <a:cs typeface="Arial" charset="0"/>
              </a:rPr>
              <a:t>The Yokri flowstation at the Northbank Production unit has 80% of wells on Gaslift for oil production due to decline in reservoir pressure over time.  The current Gaslift system at Yokri is a manual system with no automation capabilities, this is a major challenge for Gaslift optimization to maximize oil recovery from the </a:t>
            </a:r>
            <a:r>
              <a:rPr lang="en-US" sz="1100" dirty="0" err="1">
                <a:solidFill>
                  <a:schemeClr val="tx1">
                    <a:lumMod val="95000"/>
                    <a:lumOff val="5000"/>
                  </a:schemeClr>
                </a:solidFill>
                <a:latin typeface="Futura Medium" pitchFamily="2" charset="0"/>
                <a:cs typeface="Arial" charset="0"/>
              </a:rPr>
              <a:t>gaslifted</a:t>
            </a:r>
            <a:r>
              <a:rPr lang="en-US" sz="1100" dirty="0">
                <a:solidFill>
                  <a:schemeClr val="tx1">
                    <a:lumMod val="95000"/>
                    <a:lumOff val="5000"/>
                  </a:schemeClr>
                </a:solidFill>
                <a:latin typeface="Futura Medium" pitchFamily="2" charset="0"/>
                <a:cs typeface="Arial" charset="0"/>
              </a:rPr>
              <a:t> wells</a:t>
            </a:r>
          </a:p>
          <a:p>
            <a:pPr algn="just">
              <a:spcAft>
                <a:spcPts val="500"/>
              </a:spcAft>
              <a:defRPr/>
            </a:pPr>
            <a:r>
              <a:rPr lang="en-US" sz="1100" dirty="0">
                <a:solidFill>
                  <a:schemeClr val="tx1">
                    <a:lumMod val="95000"/>
                    <a:lumOff val="5000"/>
                  </a:schemeClr>
                </a:solidFill>
                <a:latin typeface="Futura Medium" pitchFamily="2" charset="0"/>
                <a:cs typeface="Arial" charset="0"/>
              </a:rPr>
              <a:t>Currently, some </a:t>
            </a:r>
            <a:r>
              <a:rPr lang="en-US" sz="1100" dirty="0" err="1">
                <a:solidFill>
                  <a:schemeClr val="tx1">
                    <a:lumMod val="95000"/>
                    <a:lumOff val="5000"/>
                  </a:schemeClr>
                </a:solidFill>
                <a:latin typeface="Futura Medium" pitchFamily="2" charset="0"/>
                <a:cs typeface="Arial" charset="0"/>
              </a:rPr>
              <a:t>gaslifted</a:t>
            </a:r>
            <a:r>
              <a:rPr lang="en-US" sz="1100" dirty="0">
                <a:solidFill>
                  <a:schemeClr val="tx1">
                    <a:lumMod val="95000"/>
                    <a:lumOff val="5000"/>
                  </a:schemeClr>
                </a:solidFill>
                <a:latin typeface="Futura Medium" pitchFamily="2" charset="0"/>
                <a:cs typeface="Arial" charset="0"/>
              </a:rPr>
              <a:t> wells are not producing optimally resulting to daily deferment of oil production. There is an opportunity to optimize the Yokri Gaslift system by manually measuring the Gaslift gas for each of the Gaslift wells, to determine the gas rate that maximize oil recovery from the wells. This will be executed by using gas clamp-on meters to measure Gaslift rates for the gas lift wells and use the generated data to determine the optimal gas injection rate into each of the wells.</a:t>
            </a:r>
          </a:p>
          <a:p>
            <a:pPr algn="just">
              <a:spcAft>
                <a:spcPts val="500"/>
              </a:spcAft>
              <a:defRPr/>
            </a:pPr>
            <a:endParaRPr lang="en-US" altLang="en-US" sz="1100" b="1" u="sng" dirty="0">
              <a:solidFill>
                <a:schemeClr val="tx1">
                  <a:lumMod val="95000"/>
                  <a:lumOff val="5000"/>
                </a:schemeClr>
              </a:solidFill>
              <a:latin typeface="Futura Medium" pitchFamily="2" charset="0"/>
              <a:cs typeface="Arial" charset="0"/>
            </a:endParaRPr>
          </a:p>
          <a:p>
            <a:pPr algn="just">
              <a:spcAft>
                <a:spcPts val="500"/>
              </a:spcAft>
              <a:defRPr/>
            </a:pPr>
            <a:r>
              <a:rPr lang="en-GB" altLang="en-US" sz="1100" b="1" u="sng" dirty="0">
                <a:solidFill>
                  <a:schemeClr val="tx1">
                    <a:lumMod val="95000"/>
                    <a:lumOff val="5000"/>
                  </a:schemeClr>
                </a:solidFill>
                <a:latin typeface="Futura Medium" panose="00000400000000000000" pitchFamily="2" charset="0"/>
              </a:rPr>
              <a:t>Objective:</a:t>
            </a:r>
            <a:endParaRPr lang="en-GB" sz="1100" b="1" u="sng" dirty="0">
              <a:solidFill>
                <a:schemeClr val="tx1">
                  <a:lumMod val="95000"/>
                  <a:lumOff val="5000"/>
                </a:schemeClr>
              </a:solidFill>
              <a:latin typeface="Futura Medium" pitchFamily="2" charset="0"/>
              <a:cs typeface="Arial" charset="0"/>
            </a:endParaRPr>
          </a:p>
          <a:p>
            <a:pPr algn="just">
              <a:spcAft>
                <a:spcPts val="500"/>
              </a:spcAft>
              <a:defRPr/>
            </a:pPr>
            <a:r>
              <a:rPr lang="en-US" sz="1100" dirty="0">
                <a:solidFill>
                  <a:schemeClr val="tx1">
                    <a:lumMod val="95000"/>
                    <a:lumOff val="5000"/>
                  </a:schemeClr>
                </a:solidFill>
                <a:latin typeface="Futura Medium" pitchFamily="2" charset="0"/>
                <a:cs typeface="Arial" charset="0"/>
              </a:rPr>
              <a:t>To maximize oil recovery from the </a:t>
            </a:r>
            <a:r>
              <a:rPr lang="en-US" sz="1100" dirty="0" err="1">
                <a:solidFill>
                  <a:schemeClr val="tx1">
                    <a:lumMod val="95000"/>
                    <a:lumOff val="5000"/>
                  </a:schemeClr>
                </a:solidFill>
                <a:latin typeface="Futura Medium" pitchFamily="2" charset="0"/>
                <a:cs typeface="Arial" charset="0"/>
              </a:rPr>
              <a:t>gaslifted</a:t>
            </a:r>
            <a:r>
              <a:rPr lang="en-US" sz="1100" dirty="0">
                <a:solidFill>
                  <a:schemeClr val="tx1">
                    <a:lumMod val="95000"/>
                    <a:lumOff val="5000"/>
                  </a:schemeClr>
                </a:solidFill>
                <a:latin typeface="Futura Medium" pitchFamily="2" charset="0"/>
                <a:cs typeface="Arial" charset="0"/>
              </a:rPr>
              <a:t> wells at Yokri flowstation  </a:t>
            </a:r>
          </a:p>
        </p:txBody>
      </p:sp>
      <p:sp>
        <p:nvSpPr>
          <p:cNvPr id="6" name="Text Placeholder 2">
            <a:extLst>
              <a:ext uri="{FF2B5EF4-FFF2-40B4-BE49-F238E27FC236}">
                <a16:creationId xmlns:a16="http://schemas.microsoft.com/office/drawing/2014/main" id="{87049F59-5BDA-4CAD-A18C-6449AA4CBEDE}"/>
              </a:ext>
            </a:extLst>
          </p:cNvPr>
          <p:cNvSpPr txBox="1">
            <a:spLocks/>
          </p:cNvSpPr>
          <p:nvPr/>
        </p:nvSpPr>
        <p:spPr>
          <a:xfrm>
            <a:off x="3467100" y="2524125"/>
            <a:ext cx="4676774" cy="4130179"/>
          </a:xfrm>
          <a:prstGeom prst="rect">
            <a:avLst/>
          </a:prstGeom>
          <a:ln>
            <a:solidFill>
              <a:schemeClr val="tx1">
                <a:lumMod val="75000"/>
              </a:schemeClr>
            </a:solidFill>
          </a:ln>
        </p:spPr>
        <p:txBody>
          <a:bodyPr/>
          <a:lstStyle/>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Asset integrated facility review – Jan 2022</a:t>
            </a: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 IPSM Model Review – Feb 2022</a:t>
            </a: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Procure New Gas clamp-on meter – March 2022</a:t>
            </a:r>
          </a:p>
          <a:p>
            <a:pPr>
              <a:defRPr/>
            </a:pPr>
            <a:endParaRPr lang="en-US" sz="11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Carry out MRT -  April 2022</a:t>
            </a: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Analyze data from the MRT – May 2022</a:t>
            </a: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marL="285750" indent="-285750">
              <a:buFont typeface="Wingdings" panose="05000000000000000000" pitchFamily="2" charset="2"/>
              <a:buChar char="§"/>
              <a:defRPr/>
            </a:pPr>
            <a:r>
              <a:rPr lang="en-US" sz="1100" dirty="0">
                <a:solidFill>
                  <a:schemeClr val="tx1">
                    <a:lumMod val="95000"/>
                    <a:lumOff val="5000"/>
                  </a:schemeClr>
                </a:solidFill>
                <a:latin typeface="Futura Medium" panose="00000400000000000000" pitchFamily="2" charset="0"/>
              </a:rPr>
              <a:t>Implement actions from analyzed data – June 2022</a:t>
            </a:r>
          </a:p>
          <a:p>
            <a:pPr marL="285750" indent="-285750">
              <a:buFont typeface="Wingdings" panose="05000000000000000000" pitchFamily="2" charset="2"/>
              <a:buChar char="§"/>
              <a:defRPr/>
            </a:pPr>
            <a:endParaRPr lang="en-US" sz="1100" dirty="0">
              <a:solidFill>
                <a:schemeClr val="tx1">
                  <a:lumMod val="95000"/>
                  <a:lumOff val="5000"/>
                </a:schemeClr>
              </a:solidFill>
              <a:latin typeface="Futura Medium" panose="00000400000000000000" pitchFamily="2" charset="0"/>
            </a:endParaRPr>
          </a:p>
          <a:p>
            <a:pPr lvl="1">
              <a:defRPr/>
            </a:pPr>
            <a:endParaRPr lang="en-US" sz="1000" dirty="0">
              <a:solidFill>
                <a:schemeClr val="tx1">
                  <a:lumMod val="95000"/>
                  <a:lumOff val="5000"/>
                </a:schemeClr>
              </a:solidFill>
              <a:latin typeface="Futura Medium" panose="00000400000000000000" pitchFamily="2" charset="0"/>
            </a:endParaRPr>
          </a:p>
          <a:p>
            <a:pPr lvl="1">
              <a:defRPr/>
            </a:pPr>
            <a:endParaRPr lang="en-US" sz="1200" dirty="0">
              <a:solidFill>
                <a:schemeClr val="tx1">
                  <a:lumMod val="95000"/>
                  <a:lumOff val="5000"/>
                </a:schemeClr>
              </a:solidFill>
              <a:latin typeface="Futura Medium" panose="00000400000000000000" pitchFamily="2" charset="0"/>
            </a:endParaRPr>
          </a:p>
        </p:txBody>
      </p:sp>
      <p:sp>
        <p:nvSpPr>
          <p:cNvPr id="8" name="Text Placeholder 2">
            <a:extLst>
              <a:ext uri="{FF2B5EF4-FFF2-40B4-BE49-F238E27FC236}">
                <a16:creationId xmlns:a16="http://schemas.microsoft.com/office/drawing/2014/main" id="{5B9C7933-742B-4444-8A40-6DA8AF252373}"/>
              </a:ext>
            </a:extLst>
          </p:cNvPr>
          <p:cNvSpPr txBox="1">
            <a:spLocks/>
          </p:cNvSpPr>
          <p:nvPr/>
        </p:nvSpPr>
        <p:spPr>
          <a:xfrm>
            <a:off x="260013" y="4810539"/>
            <a:ext cx="3103375" cy="183917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Input High-level Timeline:</a:t>
            </a:r>
            <a:endParaRPr lang="en-GB" sz="1200" dirty="0">
              <a:solidFill>
                <a:schemeClr val="tx1">
                  <a:lumMod val="95000"/>
                  <a:lumOff val="5000"/>
                </a:schemeClr>
              </a:solidFill>
              <a:latin typeface="Futura Medium" panose="00000400000000000000" pitchFamily="2" charset="0"/>
            </a:endParaRP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L0-L1 – Jan, 22</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L2: Impacts fully identified and FCF calculated-  – Feb, 22</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L3: When to get approval for implementation –  Mar, 22</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L4: When to complete all major actions implementation –  May, 22</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L5: Initiative End – End 2022</a:t>
            </a:r>
          </a:p>
          <a:p>
            <a:pPr algn="just" defTabSz="914400">
              <a:spcBef>
                <a:spcPts val="200"/>
              </a:spcBef>
              <a:spcAft>
                <a:spcPts val="200"/>
              </a:spcAft>
              <a:buClr>
                <a:srgbClr val="9BBB59">
                  <a:lumMod val="50000"/>
                </a:srgbClr>
              </a:buClr>
              <a:buSzPct val="125000"/>
              <a:defRPr/>
            </a:pPr>
            <a:endParaRPr lang="en-US" sz="1800" dirty="0">
              <a:solidFill>
                <a:schemeClr val="tx1">
                  <a:lumMod val="95000"/>
                  <a:lumOff val="5000"/>
                </a:schemeClr>
              </a:solidFill>
              <a:latin typeface="Futura Medium" panose="00000400000000000000" pitchFamily="2" charset="0"/>
            </a:endParaRPr>
          </a:p>
        </p:txBody>
      </p:sp>
      <p:sp>
        <p:nvSpPr>
          <p:cNvPr id="9" name="Text Placeholder 2">
            <a:extLst>
              <a:ext uri="{FF2B5EF4-FFF2-40B4-BE49-F238E27FC236}">
                <a16:creationId xmlns:a16="http://schemas.microsoft.com/office/drawing/2014/main" id="{66DF1EED-D4D5-4686-9010-70EB1486C545}"/>
              </a:ext>
            </a:extLst>
          </p:cNvPr>
          <p:cNvSpPr txBox="1">
            <a:spLocks/>
          </p:cNvSpPr>
          <p:nvPr/>
        </p:nvSpPr>
        <p:spPr>
          <a:xfrm>
            <a:off x="8258174" y="2524126"/>
            <a:ext cx="3663227" cy="1952624"/>
          </a:xfrm>
          <a:prstGeom prst="rect">
            <a:avLst/>
          </a:prstGeom>
          <a:solidFill>
            <a:schemeClr val="bg1"/>
          </a:solidFill>
          <a:ln>
            <a:solidFill>
              <a:schemeClr val="tx1">
                <a:lumMod val="75000"/>
              </a:schemeClr>
            </a:solidFill>
          </a:ln>
        </p:spPr>
        <p:txBody>
          <a:bodyPr/>
          <a:lstStyle/>
          <a:p>
            <a:pPr marL="171450" indent="-171450" algn="just" defTabSz="914400">
              <a:spcAft>
                <a:spcPts val="500"/>
              </a:spcAft>
              <a:buFont typeface="Arial" panose="020B0604020202020204" pitchFamily="34" charset="0"/>
              <a:buChar char="•"/>
              <a:defRPr/>
            </a:pPr>
            <a:r>
              <a:rPr lang="en-GB" sz="1100" dirty="0">
                <a:solidFill>
                  <a:schemeClr val="tx1">
                    <a:lumMod val="95000"/>
                    <a:lumOff val="5000"/>
                  </a:schemeClr>
                </a:solidFill>
                <a:latin typeface="Futura Medium" panose="00000400000000000000" pitchFamily="2" charset="0"/>
              </a:rPr>
              <a:t>Optimize Gaslift system.</a:t>
            </a:r>
          </a:p>
          <a:p>
            <a:pPr marL="171450" indent="-171450" algn="just" defTabSz="914400">
              <a:spcAft>
                <a:spcPts val="500"/>
              </a:spcAft>
              <a:buFont typeface="Arial" panose="020B0604020202020204" pitchFamily="34" charset="0"/>
              <a:buChar char="•"/>
              <a:defRPr/>
            </a:pPr>
            <a:r>
              <a:rPr lang="en-GB" sz="1100" dirty="0">
                <a:solidFill>
                  <a:schemeClr val="tx1">
                    <a:lumMod val="95000"/>
                    <a:lumOff val="5000"/>
                  </a:schemeClr>
                </a:solidFill>
                <a:latin typeface="Futura Medium" panose="00000400000000000000" pitchFamily="2" charset="0"/>
              </a:rPr>
              <a:t>Increase oil production.</a:t>
            </a:r>
          </a:p>
          <a:p>
            <a:pPr algn="just" defTabSz="914400">
              <a:spcAft>
                <a:spcPts val="500"/>
              </a:spcAft>
              <a:defRPr/>
            </a:pPr>
            <a:endParaRPr lang="en-GB" sz="1100" dirty="0">
              <a:solidFill>
                <a:schemeClr val="tx1">
                  <a:lumMod val="95000"/>
                  <a:lumOff val="5000"/>
                </a:schemeClr>
              </a:solidFill>
              <a:latin typeface="Futura Medium" panose="00000400000000000000" pitchFamily="2" charset="0"/>
            </a:endParaRPr>
          </a:p>
          <a:p>
            <a:pPr marL="171450" indent="-171450" algn="just" defTabSz="914400">
              <a:spcAft>
                <a:spcPts val="500"/>
              </a:spcAft>
              <a:buFont typeface="Arial" panose="020B0604020202020204" pitchFamily="34" charset="0"/>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defRPr/>
            </a:pPr>
            <a:endParaRPr lang="en-GB" sz="1000" dirty="0">
              <a:solidFill>
                <a:schemeClr val="tx1">
                  <a:lumMod val="95000"/>
                  <a:lumOff val="5000"/>
                </a:schemeClr>
              </a:solidFill>
              <a:latin typeface="Futura Medium" panose="00000400000000000000" pitchFamily="2" charset="0"/>
            </a:endParaRPr>
          </a:p>
          <a:p>
            <a:pPr defTabSz="914400">
              <a:defRPr/>
            </a:pPr>
            <a:endParaRPr lang="en-US" sz="1000" dirty="0">
              <a:solidFill>
                <a:schemeClr val="tx1">
                  <a:lumMod val="95000"/>
                  <a:lumOff val="5000"/>
                </a:scheme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000" dirty="0">
              <a:solidFill>
                <a:schemeClr val="tx1">
                  <a:lumMod val="95000"/>
                  <a:lumOff val="5000"/>
                </a:schemeClr>
              </a:solidFill>
              <a:latin typeface="Futura Medium" panose="00000400000000000000" pitchFamily="2" charset="0"/>
            </a:endParaRPr>
          </a:p>
        </p:txBody>
      </p:sp>
      <p:sp>
        <p:nvSpPr>
          <p:cNvPr id="10" name="Text Placeholder 2">
            <a:extLst>
              <a:ext uri="{FF2B5EF4-FFF2-40B4-BE49-F238E27FC236}">
                <a16:creationId xmlns:a16="http://schemas.microsoft.com/office/drawing/2014/main" id="{EBB06FE1-8DA9-4828-9CE6-8E1A3D5948B6}"/>
              </a:ext>
            </a:extLst>
          </p:cNvPr>
          <p:cNvSpPr txBox="1">
            <a:spLocks/>
          </p:cNvSpPr>
          <p:nvPr/>
        </p:nvSpPr>
        <p:spPr>
          <a:xfrm>
            <a:off x="260012" y="2557339"/>
            <a:ext cx="3092787" cy="2259697"/>
          </a:xfrm>
          <a:prstGeom prst="rect">
            <a:avLst/>
          </a:prstGeom>
          <a:solidFill>
            <a:schemeClr val="bg1"/>
          </a:solidFill>
          <a:ln>
            <a:solidFill>
              <a:schemeClr val="tx1">
                <a:lumMod val="75000"/>
              </a:schemeClr>
            </a:solidFill>
          </a:ln>
        </p:spPr>
        <p:txBody>
          <a:bodyPr/>
          <a:lstStyle/>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Increase in daily oil production of about 500bopd.</a:t>
            </a:r>
          </a:p>
          <a:p>
            <a:pPr marL="171450" indent="-171450">
              <a:buFont typeface="Wingdings" pitchFamily="2" charset="2"/>
              <a:buChar char="§"/>
              <a:defRPr/>
            </a:pPr>
            <a:r>
              <a:rPr lang="en-US" sz="1100" dirty="0">
                <a:solidFill>
                  <a:schemeClr val="tx1">
                    <a:lumMod val="95000"/>
                    <a:lumOff val="5000"/>
                  </a:schemeClr>
                </a:solidFill>
                <a:latin typeface="Futura Medium" panose="00000400000000000000" pitchFamily="2" charset="0"/>
              </a:rPr>
              <a:t>Generate additional revenue from additional oil production to the Terminal.</a:t>
            </a:r>
          </a:p>
        </p:txBody>
      </p:sp>
      <p:sp>
        <p:nvSpPr>
          <p:cNvPr id="7" name="Text Placeholder 2">
            <a:extLst>
              <a:ext uri="{FF2B5EF4-FFF2-40B4-BE49-F238E27FC236}">
                <a16:creationId xmlns:a16="http://schemas.microsoft.com/office/drawing/2014/main" id="{1352606B-49A4-4693-A620-7F9877DE408D}"/>
              </a:ext>
            </a:extLst>
          </p:cNvPr>
          <p:cNvSpPr txBox="1">
            <a:spLocks/>
          </p:cNvSpPr>
          <p:nvPr/>
        </p:nvSpPr>
        <p:spPr>
          <a:xfrm>
            <a:off x="8247586" y="4549508"/>
            <a:ext cx="3663228" cy="2100204"/>
          </a:xfrm>
          <a:prstGeom prst="rect">
            <a:avLst/>
          </a:prstGeom>
          <a:ln>
            <a:solidFill>
              <a:schemeClr val="tx1">
                <a:lumMod val="75000"/>
              </a:schemeClr>
            </a:solidFill>
          </a:ln>
        </p:spPr>
        <p:txBody>
          <a:bodyPr/>
          <a:lstStyle/>
          <a:p>
            <a:pPr marL="0" lvl="1" defTabSz="914400">
              <a:spcBef>
                <a:spcPts val="300"/>
              </a:spcBef>
              <a:spcAft>
                <a:spcPct val="0"/>
              </a:spcAft>
            </a:pPr>
            <a:endParaRPr lang="en-US" altLang="en-US" sz="1200" dirty="0">
              <a:solidFill>
                <a:schemeClr val="tx1">
                  <a:lumMod val="95000"/>
                  <a:lumOff val="5000"/>
                </a:schemeClr>
              </a:solidFill>
              <a:latin typeface="Futura Medium" panose="00000400000000000000" pitchFamily="2" charset="0"/>
            </a:endParaRPr>
          </a:p>
          <a:p>
            <a:pPr marL="0" lvl="1">
              <a:spcBef>
                <a:spcPts val="300"/>
              </a:spcBef>
              <a:spcAft>
                <a:spcPct val="0"/>
              </a:spcAft>
            </a:pPr>
            <a:r>
              <a:rPr lang="en-US" altLang="en-US" sz="1100" dirty="0">
                <a:solidFill>
                  <a:schemeClr val="tx1">
                    <a:lumMod val="95000"/>
                    <a:lumOff val="5000"/>
                  </a:schemeClr>
                </a:solidFill>
                <a:latin typeface="Futura Medium" panose="00000400000000000000" pitchFamily="2" charset="0"/>
              </a:rPr>
              <a:t>Project Sponsor: Busari Abiodun</a:t>
            </a:r>
          </a:p>
          <a:p>
            <a:pPr marL="0" lvl="1" defTabSz="914400">
              <a:spcBef>
                <a:spcPts val="300"/>
              </a:spcBef>
              <a:spcAft>
                <a:spcPct val="0"/>
              </a:spcAft>
            </a:pPr>
            <a:endParaRPr lang="en-US" altLang="en-US" sz="1100" dirty="0">
              <a:solidFill>
                <a:schemeClr val="tx1">
                  <a:lumMod val="95000"/>
                  <a:lumOff val="5000"/>
                </a:schemeClr>
              </a:solidFill>
              <a:latin typeface="Futura Medium" panose="00000400000000000000" pitchFamily="2" charset="0"/>
            </a:endParaRPr>
          </a:p>
          <a:p>
            <a:pPr marL="0" lvl="1">
              <a:spcBef>
                <a:spcPts val="300"/>
              </a:spcBef>
              <a:spcAft>
                <a:spcPct val="0"/>
              </a:spcAft>
            </a:pPr>
            <a:r>
              <a:rPr lang="en-US" altLang="en-US" sz="1100" dirty="0">
                <a:solidFill>
                  <a:schemeClr val="tx1">
                    <a:lumMod val="95000"/>
                    <a:lumOff val="5000"/>
                  </a:schemeClr>
                </a:solidFill>
                <a:latin typeface="Futura Medium" panose="00000400000000000000" pitchFamily="2" charset="0"/>
              </a:rPr>
              <a:t>Implementation Lead: Akinro Tunde/Udoh Godwin</a:t>
            </a:r>
          </a:p>
          <a:p>
            <a:pPr marL="0" lvl="1">
              <a:spcBef>
                <a:spcPts val="300"/>
              </a:spcBef>
              <a:spcAft>
                <a:spcPct val="0"/>
              </a:spcAft>
            </a:pPr>
            <a:endParaRPr lang="en-US" altLang="en-US" sz="1100" dirty="0">
              <a:solidFill>
                <a:schemeClr val="tx1">
                  <a:lumMod val="95000"/>
                  <a:lumOff val="5000"/>
                </a:schemeClr>
              </a:solidFill>
              <a:latin typeface="Futura Medium" panose="00000400000000000000" pitchFamily="2" charset="0"/>
            </a:endParaRPr>
          </a:p>
          <a:p>
            <a:pPr marL="0" lvl="1">
              <a:spcBef>
                <a:spcPts val="300"/>
              </a:spcBef>
              <a:spcAft>
                <a:spcPct val="0"/>
              </a:spcAft>
            </a:pPr>
            <a:r>
              <a:rPr lang="en-US" altLang="en-US" sz="1100" dirty="0">
                <a:solidFill>
                  <a:schemeClr val="tx1">
                    <a:lumMod val="95000"/>
                    <a:lumOff val="5000"/>
                  </a:schemeClr>
                </a:solidFill>
                <a:latin typeface="Futura Medium" panose="00000400000000000000" pitchFamily="2" charset="0"/>
              </a:rPr>
              <a:t>Project Team: </a:t>
            </a:r>
          </a:p>
          <a:p>
            <a:pPr marL="285750" indent="-285750">
              <a:buFont typeface="Arial" panose="020B0604020202020204" pitchFamily="34" charset="0"/>
              <a:buChar char="•"/>
              <a:defRPr/>
            </a:pPr>
            <a:r>
              <a:rPr lang="en-US" sz="1100" dirty="0">
                <a:solidFill>
                  <a:schemeClr val="tx1">
                    <a:lumMod val="95000"/>
                    <a:lumOff val="5000"/>
                  </a:schemeClr>
                </a:solidFill>
                <a:latin typeface="Futura Medium" panose="00000400000000000000" pitchFamily="2" charset="0"/>
              </a:rPr>
              <a:t>Segun Adomokhai, Obot, Aniekan, Taiwo Agbaje, Barka Chiroma, Umoh Magdalene, Egodo Edward, Liberty Gesi </a:t>
            </a:r>
          </a:p>
        </p:txBody>
      </p:sp>
      <p:sp>
        <p:nvSpPr>
          <p:cNvPr id="12" name="Title 1">
            <a:extLst>
              <a:ext uri="{FF2B5EF4-FFF2-40B4-BE49-F238E27FC236}">
                <a16:creationId xmlns:a16="http://schemas.microsoft.com/office/drawing/2014/main" id="{F319B245-4EF0-4A6C-AF77-7521B32A2784}"/>
              </a:ext>
            </a:extLst>
          </p:cNvPr>
          <p:cNvSpPr txBox="1">
            <a:spLocks/>
          </p:cNvSpPr>
          <p:nvPr/>
        </p:nvSpPr>
        <p:spPr bwMode="auto">
          <a:xfrm>
            <a:off x="260013" y="2308493"/>
            <a:ext cx="3092786" cy="248846"/>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endParaRPr lang="en-US" sz="1100" b="1" dirty="0">
              <a:solidFill>
                <a:srgbClr val="FFFFFF"/>
              </a:solidFill>
              <a:effectLst>
                <a:outerShdw blurRad="38100" dist="38100" dir="2700000" algn="tl">
                  <a:srgbClr val="000000">
                    <a:alpha val="43137"/>
                  </a:srgbClr>
                </a:outerShdw>
              </a:effectLst>
              <a:latin typeface="Futura Bold"/>
            </a:endParaRPr>
          </a:p>
          <a:p>
            <a:r>
              <a:rPr lang="en-US" sz="1100" b="1" dirty="0">
                <a:solidFill>
                  <a:srgbClr val="FFFFFF"/>
                </a:solidFill>
                <a:effectLst>
                  <a:outerShdw blurRad="38100" dist="38100" dir="2700000" algn="tl">
                    <a:srgbClr val="000000">
                      <a:alpha val="43137"/>
                    </a:srgbClr>
                  </a:outerShdw>
                </a:effectLst>
                <a:latin typeface="Futura Bold"/>
              </a:rPr>
              <a:t>Potential Benefits &amp; Measurement:</a:t>
            </a:r>
          </a:p>
          <a:p>
            <a:r>
              <a:rPr lang="en-US" sz="1100" b="1" dirty="0">
                <a:solidFill>
                  <a:srgbClr val="FFFFFF"/>
                </a:solidFill>
                <a:effectLst>
                  <a:outerShdw blurRad="38100" dist="38100" dir="2700000" algn="tl">
                    <a:srgbClr val="000000">
                      <a:alpha val="43137"/>
                    </a:srgbClr>
                  </a:outerShdw>
                </a:effectLst>
                <a:latin typeface="Futura Bold"/>
              </a:rPr>
              <a:t> </a:t>
            </a:r>
          </a:p>
        </p:txBody>
      </p:sp>
      <p:sp>
        <p:nvSpPr>
          <p:cNvPr id="13" name="Title 1">
            <a:extLst>
              <a:ext uri="{FF2B5EF4-FFF2-40B4-BE49-F238E27FC236}">
                <a16:creationId xmlns:a16="http://schemas.microsoft.com/office/drawing/2014/main" id="{1D226A90-BDAD-4A5E-B120-60AA21FBABC6}"/>
              </a:ext>
            </a:extLst>
          </p:cNvPr>
          <p:cNvSpPr txBox="1">
            <a:spLocks/>
          </p:cNvSpPr>
          <p:nvPr/>
        </p:nvSpPr>
        <p:spPr bwMode="auto">
          <a:xfrm>
            <a:off x="3467099" y="2308492"/>
            <a:ext cx="4687363" cy="215633"/>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Project Milestones /Actions:</a:t>
            </a:r>
          </a:p>
        </p:txBody>
      </p:sp>
      <p:sp>
        <p:nvSpPr>
          <p:cNvPr id="14" name="Title 1">
            <a:extLst>
              <a:ext uri="{FF2B5EF4-FFF2-40B4-BE49-F238E27FC236}">
                <a16:creationId xmlns:a16="http://schemas.microsoft.com/office/drawing/2014/main" id="{A44BF32F-3418-4F8E-8B92-B34EB4846533}"/>
              </a:ext>
            </a:extLst>
          </p:cNvPr>
          <p:cNvSpPr txBox="1">
            <a:spLocks/>
          </p:cNvSpPr>
          <p:nvPr/>
        </p:nvSpPr>
        <p:spPr bwMode="auto">
          <a:xfrm>
            <a:off x="8247586" y="2308492"/>
            <a:ext cx="3663228" cy="215633"/>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Critical Success Factors:</a:t>
            </a:r>
          </a:p>
        </p:txBody>
      </p:sp>
      <p:sp>
        <p:nvSpPr>
          <p:cNvPr id="15" name="Title 1">
            <a:extLst>
              <a:ext uri="{FF2B5EF4-FFF2-40B4-BE49-F238E27FC236}">
                <a16:creationId xmlns:a16="http://schemas.microsoft.com/office/drawing/2014/main" id="{27F0D1BA-C032-4279-9B95-917DE1E2D2DC}"/>
              </a:ext>
            </a:extLst>
          </p:cNvPr>
          <p:cNvSpPr txBox="1">
            <a:spLocks/>
          </p:cNvSpPr>
          <p:nvPr/>
        </p:nvSpPr>
        <p:spPr bwMode="auto">
          <a:xfrm>
            <a:off x="8247586" y="4591445"/>
            <a:ext cx="3663228" cy="219094"/>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400" b="1" dirty="0">
                <a:solidFill>
                  <a:srgbClr val="FFFFFF"/>
                </a:solidFill>
                <a:effectLst>
                  <a:outerShdw blurRad="38100" dist="38100" dir="2700000" algn="tl">
                    <a:srgbClr val="000000">
                      <a:alpha val="43137"/>
                    </a:srgbClr>
                  </a:outerShdw>
                </a:effectLst>
                <a:latin typeface="Futura Bold"/>
              </a:rPr>
              <a:t>Project Team/Sponsor:</a:t>
            </a:r>
          </a:p>
        </p:txBody>
      </p:sp>
      <p:sp>
        <p:nvSpPr>
          <p:cNvPr id="16" name="Title 1">
            <a:extLst>
              <a:ext uri="{FF2B5EF4-FFF2-40B4-BE49-F238E27FC236}">
                <a16:creationId xmlns:a16="http://schemas.microsoft.com/office/drawing/2014/main" id="{5BF7BF20-095A-4581-A2B5-EB41AE97097E}"/>
              </a:ext>
            </a:extLst>
          </p:cNvPr>
          <p:cNvSpPr txBox="1">
            <a:spLocks/>
          </p:cNvSpPr>
          <p:nvPr/>
        </p:nvSpPr>
        <p:spPr bwMode="auto">
          <a:xfrm>
            <a:off x="260011" y="0"/>
            <a:ext cx="11671976" cy="311101"/>
          </a:xfrm>
          <a:prstGeom prst="rect">
            <a:avLst/>
          </a:prstGeom>
          <a:solidFill>
            <a:srgbClr val="FF0000"/>
          </a:solidFill>
          <a:ln w="19050" algn="ctr">
            <a:solidFill>
              <a:srgbClr val="FFC000"/>
            </a:solid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600" b="1" dirty="0">
                <a:solidFill>
                  <a:schemeClr val="bg1"/>
                </a:solidFill>
                <a:effectLst>
                  <a:outerShdw blurRad="38100" dist="38100" dir="2700000" algn="tl">
                    <a:srgbClr val="000000">
                      <a:alpha val="43137"/>
                    </a:srgbClr>
                  </a:outerShdw>
                </a:effectLst>
                <a:latin typeface="Futura Bold" panose="00000900000000000000" pitchFamily="2" charset="0"/>
              </a:rPr>
              <a:t>Project Charter: Optimize Yokri Gaslift system to unlock 500bopd by June 2022 </a:t>
            </a:r>
          </a:p>
          <a:p>
            <a:endParaRPr lang="en-US" sz="1600" b="1" dirty="0">
              <a:solidFill>
                <a:schemeClr val="bg1"/>
              </a:solidFill>
              <a:effectLst>
                <a:outerShdw blurRad="38100" dist="38100" dir="2700000" algn="tl">
                  <a:srgbClr val="000000">
                    <a:alpha val="43137"/>
                  </a:srgbClr>
                </a:outerShdw>
              </a:effectLst>
              <a:latin typeface="Futura Bold" panose="00000900000000000000" pitchFamily="2" charset="0"/>
            </a:endParaRPr>
          </a:p>
        </p:txBody>
      </p:sp>
      <p:sp>
        <p:nvSpPr>
          <p:cNvPr id="17" name="Title 1">
            <a:extLst>
              <a:ext uri="{FF2B5EF4-FFF2-40B4-BE49-F238E27FC236}">
                <a16:creationId xmlns:a16="http://schemas.microsoft.com/office/drawing/2014/main" id="{380D6133-B080-4153-A4D7-A99F23C97C82}"/>
              </a:ext>
            </a:extLst>
          </p:cNvPr>
          <p:cNvSpPr txBox="1">
            <a:spLocks/>
          </p:cNvSpPr>
          <p:nvPr/>
        </p:nvSpPr>
        <p:spPr bwMode="auto">
          <a:xfrm>
            <a:off x="260013" y="356267"/>
            <a:ext cx="2149232" cy="24803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Business Case/Objectives</a:t>
            </a:r>
          </a:p>
        </p:txBody>
      </p:sp>
      <p:sp>
        <p:nvSpPr>
          <p:cNvPr id="18" name="Title 1">
            <a:extLst>
              <a:ext uri="{FF2B5EF4-FFF2-40B4-BE49-F238E27FC236}">
                <a16:creationId xmlns:a16="http://schemas.microsoft.com/office/drawing/2014/main" id="{53220C33-661C-49F6-BC7E-D69E2CC0DC97}"/>
              </a:ext>
            </a:extLst>
          </p:cNvPr>
          <p:cNvSpPr txBox="1">
            <a:spLocks/>
          </p:cNvSpPr>
          <p:nvPr/>
        </p:nvSpPr>
        <p:spPr bwMode="auto">
          <a:xfrm>
            <a:off x="260012" y="4843152"/>
            <a:ext cx="3092787" cy="20989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400" b="1" dirty="0">
                <a:solidFill>
                  <a:srgbClr val="FFFFFF"/>
                </a:solidFill>
                <a:effectLst>
                  <a:outerShdw blurRad="38100" dist="38100" dir="2700000" algn="tl">
                    <a:srgbClr val="000000">
                      <a:alpha val="43137"/>
                    </a:srgbClr>
                  </a:outerShdw>
                </a:effectLst>
                <a:latin typeface="Futura Bold"/>
              </a:rPr>
              <a:t>High-Level Timeline:</a:t>
            </a:r>
          </a:p>
        </p:txBody>
      </p:sp>
    </p:spTree>
    <p:extLst>
      <p:ext uri="{BB962C8B-B14F-4D97-AF65-F5344CB8AC3E}">
        <p14:creationId xmlns:p14="http://schemas.microsoft.com/office/powerpoint/2010/main" val="159455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28735</TotalTime>
  <Words>367</Words>
  <Application>Microsoft Office PowerPoint</Application>
  <PresentationFormat>Widescreen</PresentationFormat>
  <Paragraphs>51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Futura Bold</vt:lpstr>
      <vt:lpstr>Futura Medium</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Bejide, Isaac SPDC-UPO/G/TP</dc:creator>
  <cp:lastModifiedBy>Mark, Enyo SPDC-UPC/G/UW</cp:lastModifiedBy>
  <cp:revision>127</cp:revision>
  <dcterms:created xsi:type="dcterms:W3CDTF">2019-04-26T15:39:43Z</dcterms:created>
  <dcterms:modified xsi:type="dcterms:W3CDTF">2022-02-07T10:13:35Z</dcterms:modified>
</cp:coreProperties>
</file>