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8" r:id="rId5"/>
  </p:sldMasterIdLst>
  <p:notesMasterIdLst>
    <p:notesMasterId r:id="rId7"/>
  </p:notesMasterIdLst>
  <p:handoutMasterIdLst>
    <p:handoutMasterId r:id="rId8"/>
  </p:handoutMasterIdLst>
  <p:sldIdLst>
    <p:sldId id="841" r:id="rId6"/>
  </p:sldIdLst>
  <p:sldSz cx="9144000" cy="6858000" type="screen4x3"/>
  <p:notesSz cx="6881813" cy="9296400"/>
  <p:embeddedFontLst>
    <p:embeddedFont>
      <p:font typeface="Futura Bold" panose="00000900000000000000" pitchFamily="2" charset="0"/>
      <p:regular r:id="rId9"/>
    </p:embeddedFont>
    <p:embeddedFont>
      <p:font typeface="Futura Medium" panose="00000400000000000000" pitchFamily="2"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guide id="4" orient="horz" pos="2928">
          <p15:clr>
            <a:srgbClr val="A4A3A4"/>
          </p15:clr>
        </p15:guide>
        <p15:guide id="5" orient="horz" pos="2929">
          <p15:clr>
            <a:srgbClr val="A4A3A4"/>
          </p15:clr>
        </p15:guide>
        <p15:guide id="6"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3BC"/>
    <a:srgbClr val="1B77C3"/>
    <a:srgbClr val="16609E"/>
    <a:srgbClr val="CC9900"/>
    <a:srgbClr val="8D3362"/>
    <a:srgbClr val="000000"/>
    <a:srgbClr val="CC6612"/>
    <a:srgbClr val="0CA4A8"/>
    <a:srgbClr val="6600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6515" autoAdjust="0"/>
  </p:normalViewPr>
  <p:slideViewPr>
    <p:cSldViewPr snapToGrid="0" showGuides="1">
      <p:cViewPr varScale="1">
        <p:scale>
          <a:sx n="66" d="100"/>
          <a:sy n="66" d="100"/>
        </p:scale>
        <p:origin x="1188" y="52"/>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70"/>
    </p:cViewPr>
  </p:sorterViewPr>
  <p:notesViewPr>
    <p:cSldViewPr snapToGrid="0" showGuides="1">
      <p:cViewPr varScale="1">
        <p:scale>
          <a:sx n="64" d="100"/>
          <a:sy n="64" d="100"/>
        </p:scale>
        <p:origin x="258" y="72"/>
      </p:cViewPr>
      <p:guideLst>
        <p:guide orient="horz" pos="3127"/>
        <p:guide pos="2141"/>
        <p:guide orient="horz" pos="3128"/>
        <p:guide orient="horz" pos="2928"/>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25/06/2020</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0"/>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25/06/2020</a:t>
            </a:fld>
            <a:endParaRPr lang="en-GB" dirty="0"/>
          </a:p>
        </p:txBody>
      </p:sp>
      <p:sp>
        <p:nvSpPr>
          <p:cNvPr id="4" name="Slide Image Placeholder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768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rgbClr val="595959"/>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750908"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336" y="626242"/>
            <a:ext cx="8888549" cy="1946687"/>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pPr lvl="0" algn="just">
              <a:spcAft>
                <a:spcPts val="500"/>
              </a:spcAft>
              <a:defRPr/>
            </a:pPr>
            <a:r>
              <a:rPr lang="en-GB" sz="1200" b="1" u="sng" dirty="0">
                <a:solidFill>
                  <a:srgbClr val="000000"/>
                </a:solidFill>
                <a:latin typeface="Futura Medium" panose="00000400000000000000" pitchFamily="2" charset="0"/>
              </a:rPr>
              <a:t>Business Case/Objectives</a:t>
            </a:r>
            <a:r>
              <a:rPr lang="en-GB" sz="1200" b="1" dirty="0">
                <a:solidFill>
                  <a:srgbClr val="000000"/>
                </a:solidFill>
                <a:latin typeface="Futura Medium" pitchFamily="2" charset="0"/>
                <a:cs typeface="Arial" charset="0"/>
              </a:rPr>
              <a:t>:</a:t>
            </a:r>
          </a:p>
          <a:p>
            <a:pPr lvl="0" algn="just">
              <a:spcAft>
                <a:spcPts val="500"/>
              </a:spcAft>
              <a:defRPr/>
            </a:pPr>
            <a:r>
              <a:rPr lang="en-US" sz="1200" dirty="0">
                <a:solidFill>
                  <a:srgbClr val="000000"/>
                </a:solidFill>
                <a:latin typeface="Futura Medium" panose="00000400000000000000" pitchFamily="2" charset="0"/>
                <a:cs typeface="Arial" charset="0"/>
              </a:rPr>
              <a:t>A LACT (Lease Automatic Custody Transfer) was installed on the Forcados River Manifold (FRM) in 2017/2018 as custody transfer point for the 3</a:t>
            </a:r>
            <a:r>
              <a:rPr lang="en-US" sz="1200" baseline="30000" dirty="0">
                <a:solidFill>
                  <a:srgbClr val="000000"/>
                </a:solidFill>
                <a:latin typeface="Futura Medium" panose="00000400000000000000" pitchFamily="2" charset="0"/>
                <a:cs typeface="Arial" charset="0"/>
              </a:rPr>
              <a:t>rd</a:t>
            </a:r>
            <a:r>
              <a:rPr lang="en-US" sz="1200" dirty="0">
                <a:solidFill>
                  <a:srgbClr val="000000"/>
                </a:solidFill>
                <a:latin typeface="Futura Medium" panose="00000400000000000000" pitchFamily="2" charset="0"/>
                <a:cs typeface="Arial" charset="0"/>
              </a:rPr>
              <a:t> party injectors into the SPDC TFP trunk line. The Northbank PU being the nearest facility has being providing logistics, accommodation, and other miscellaneous services to the LACT Unit operator in line with the Shared Services Agreement. This initiative is to identify and recover all cost provided to this operator from inception till date; estimated cost of about NGN108.9M and USD218.8K.</a:t>
            </a:r>
          </a:p>
          <a:p>
            <a:pPr lvl="0" algn="just">
              <a:spcAft>
                <a:spcPts val="500"/>
              </a:spcAft>
              <a:defRPr/>
            </a:pPr>
            <a:r>
              <a:rPr lang="en-US" sz="1200" dirty="0">
                <a:solidFill>
                  <a:srgbClr val="000000"/>
                </a:solidFill>
                <a:latin typeface="Futura Medium" panose="00000400000000000000" pitchFamily="2" charset="0"/>
                <a:cs typeface="Arial" charset="0"/>
              </a:rPr>
              <a:t> </a:t>
            </a:r>
          </a:p>
          <a:p>
            <a:pPr lvl="0" algn="just">
              <a:spcAft>
                <a:spcPts val="500"/>
              </a:spcAft>
              <a:defRPr/>
            </a:pPr>
            <a:r>
              <a:rPr lang="en-US" sz="1200" dirty="0">
                <a:solidFill>
                  <a:srgbClr val="000000"/>
                </a:solidFill>
                <a:latin typeface="Futura Medium" panose="00000400000000000000" pitchFamily="2" charset="0"/>
                <a:cs typeface="Arial" charset="0"/>
              </a:rPr>
              <a:t>Recover expenditure (charge back) from Heritage Energy Operational Services Limited being costs associated with the Shared Services Agreement for the FRM LACT Unit.</a:t>
            </a:r>
            <a:endParaRPr lang="en-GB" sz="1200" dirty="0">
              <a:solidFill>
                <a:srgbClr val="000000"/>
              </a:solidFill>
              <a:latin typeface="Futura Medium" panose="00000400000000000000" pitchFamily="2" charset="0"/>
              <a:cs typeface="Arial" charset="0"/>
            </a:endParaRPr>
          </a:p>
        </p:txBody>
      </p:sp>
      <p:sp>
        <p:nvSpPr>
          <p:cNvPr id="6" name="Rectangle 5"/>
          <p:cNvSpPr/>
          <p:nvPr/>
        </p:nvSpPr>
        <p:spPr>
          <a:xfrm>
            <a:off x="139336" y="2655031"/>
            <a:ext cx="3016641" cy="135678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200" b="1" u="sng" dirty="0">
                <a:solidFill>
                  <a:srgbClr val="000000"/>
                </a:solidFill>
                <a:latin typeface="Futura Medium" panose="00000400000000000000" pitchFamily="2" charset="0"/>
              </a:rPr>
              <a:t>Potential Benefits &amp; Measurement:</a:t>
            </a:r>
            <a:endParaRPr lang="en-GB" sz="1200" b="1" dirty="0">
              <a:solidFill>
                <a:srgbClr val="000000"/>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savings:</a:t>
            </a:r>
          </a:p>
          <a:p>
            <a:pPr lvl="0"/>
            <a:endParaRPr lang="en-US" sz="1100"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benefit:</a:t>
            </a:r>
            <a:r>
              <a:rPr lang="en-US" sz="1100" dirty="0">
                <a:solidFill>
                  <a:srgbClr val="000000"/>
                </a:solidFill>
                <a:latin typeface="Futura Medium" panose="00000400000000000000" pitchFamily="2" charset="0"/>
                <a:cs typeface="Arial" charset="0"/>
              </a:rPr>
              <a:t> Recover NGN108.9M and USD218.8K being cost of services provided</a:t>
            </a:r>
          </a:p>
          <a:p>
            <a:pPr lvl="0"/>
            <a:endParaRPr lang="en-US" sz="1100" b="1"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Annual</a:t>
            </a:r>
            <a:r>
              <a:rPr lang="en-US" sz="1100" dirty="0">
                <a:solidFill>
                  <a:prstClr val="black"/>
                </a:solidFill>
                <a:latin typeface="Futura Medium" panose="00000400000000000000" pitchFamily="2" charset="0"/>
              </a:rPr>
              <a:t>:</a:t>
            </a:r>
            <a:endParaRPr lang="en-GB" sz="1200" dirty="0">
              <a:solidFill>
                <a:prstClr val="black"/>
              </a:solidFill>
              <a:latin typeface="Futura Medium" panose="00000400000000000000" pitchFamily="2" charset="0"/>
            </a:endParaRPr>
          </a:p>
        </p:txBody>
      </p:sp>
      <p:sp>
        <p:nvSpPr>
          <p:cNvPr id="12" name="Rectangle 11"/>
          <p:cNvSpPr/>
          <p:nvPr/>
        </p:nvSpPr>
        <p:spPr>
          <a:xfrm>
            <a:off x="3233781" y="5313991"/>
            <a:ext cx="2699657" cy="1295226"/>
          </a:xfrm>
          <a:prstGeom prst="rect">
            <a:avLst/>
          </a:prstGeom>
          <a:ln>
            <a:solidFill>
              <a:schemeClr val="tx1"/>
            </a:solidFill>
          </a:ln>
        </p:spPr>
        <p:txBody>
          <a:bodyPr wrap="square">
            <a:spAutoFit/>
          </a:bodyPr>
          <a:lstStyle/>
          <a:p>
            <a:pPr lvl="0" algn="just">
              <a:spcAft>
                <a:spcPts val="500"/>
              </a:spcAft>
              <a:defRPr/>
            </a:pPr>
            <a:r>
              <a:rPr lang="en-US" sz="1400" b="1" u="sng" dirty="0">
                <a:solidFill>
                  <a:srgbClr val="000000"/>
                </a:solidFill>
                <a:latin typeface="Futura Medium" panose="00000400000000000000" pitchFamily="2" charset="0"/>
              </a:rPr>
              <a:t>Critical Success Factors:</a:t>
            </a:r>
            <a:endParaRPr lang="en-GB" sz="1400" b="1" dirty="0">
              <a:solidFill>
                <a:srgbClr val="000000"/>
              </a:solidFill>
              <a:latin typeface="Futura Medium" panose="00000400000000000000" pitchFamily="2" charset="0"/>
            </a:endParaRPr>
          </a:p>
          <a:p>
            <a:pPr marL="171450" indent="-171450">
              <a:buFont typeface="Wingdings" pitchFamily="2" charset="2"/>
              <a:buChar char="§"/>
              <a:defRPr/>
            </a:pPr>
            <a:r>
              <a:rPr lang="en-GB" sz="1200" dirty="0">
                <a:solidFill>
                  <a:prstClr val="black"/>
                </a:solidFill>
                <a:latin typeface="Futura Medium" panose="00000400000000000000" pitchFamily="2" charset="0"/>
              </a:rPr>
              <a:t>Collaboration between Asset and commercial team</a:t>
            </a:r>
          </a:p>
          <a:p>
            <a:pPr marL="171450" indent="-171450">
              <a:buFont typeface="Wingdings" pitchFamily="2" charset="2"/>
              <a:buChar char="§"/>
              <a:defRPr/>
            </a:pPr>
            <a:r>
              <a:rPr lang="en-GB" sz="1200" dirty="0">
                <a:solidFill>
                  <a:prstClr val="black"/>
                </a:solidFill>
                <a:latin typeface="Futura Medium" panose="00000400000000000000" pitchFamily="2" charset="0"/>
              </a:rPr>
              <a:t>Provision of evidence and securing agreement with HEOSL on cost/services</a:t>
            </a:r>
          </a:p>
        </p:txBody>
      </p:sp>
      <p:sp>
        <p:nvSpPr>
          <p:cNvPr id="14" name="Rectangle 13"/>
          <p:cNvSpPr/>
          <p:nvPr/>
        </p:nvSpPr>
        <p:spPr>
          <a:xfrm>
            <a:off x="6101804" y="5331995"/>
            <a:ext cx="2831367" cy="777136"/>
          </a:xfrm>
          <a:prstGeom prst="rect">
            <a:avLst/>
          </a:prstGeom>
          <a:ln>
            <a:solidFill>
              <a:schemeClr val="tx1"/>
            </a:solidFill>
          </a:ln>
        </p:spPr>
        <p:txBody>
          <a:bodyPr wrap="square">
            <a:spAutoFit/>
          </a:bodyPr>
          <a:lstStyle/>
          <a:p>
            <a:pPr marL="0" lvl="1">
              <a:spcBef>
                <a:spcPts val="300"/>
              </a:spcBef>
              <a:spcAft>
                <a:spcPct val="0"/>
              </a:spcAft>
            </a:pPr>
            <a:r>
              <a:rPr lang="en-US" altLang="en-US" sz="1400" b="1" dirty="0">
                <a:solidFill>
                  <a:srgbClr val="000000"/>
                </a:solidFill>
                <a:latin typeface="Futura Medium" panose="00000400000000000000" pitchFamily="2" charset="0"/>
              </a:rPr>
              <a:t>Project Sponsor: </a:t>
            </a:r>
            <a:r>
              <a:rPr lang="en-US" altLang="en-US" sz="1400" dirty="0">
                <a:solidFill>
                  <a:srgbClr val="000000"/>
                </a:solidFill>
                <a:latin typeface="Futura Medium" panose="00000400000000000000" pitchFamily="2" charset="0"/>
              </a:rPr>
              <a:t>Maichibi Mesh.</a:t>
            </a:r>
          </a:p>
          <a:p>
            <a:pPr marL="0" lvl="1">
              <a:spcBef>
                <a:spcPts val="300"/>
              </a:spcBef>
              <a:spcAft>
                <a:spcPct val="0"/>
              </a:spcAft>
            </a:pPr>
            <a:r>
              <a:rPr lang="en-US" altLang="en-US" sz="1400" b="1" dirty="0">
                <a:solidFill>
                  <a:prstClr val="black"/>
                </a:solidFill>
                <a:latin typeface="Futura Medium" panose="00000400000000000000" pitchFamily="2" charset="0"/>
              </a:rPr>
              <a:t>Implementation/Project Lead: </a:t>
            </a:r>
            <a:r>
              <a:rPr lang="en-US" altLang="en-US" sz="1400" dirty="0">
                <a:solidFill>
                  <a:prstClr val="black"/>
                </a:solidFill>
                <a:latin typeface="Futura Medium" panose="00000400000000000000" pitchFamily="2" charset="0"/>
              </a:rPr>
              <a:t>Akinro Babatunde</a:t>
            </a:r>
          </a:p>
        </p:txBody>
      </p:sp>
      <p:graphicFrame>
        <p:nvGraphicFramePr>
          <p:cNvPr id="9" name="Table 8">
            <a:extLst>
              <a:ext uri="{FF2B5EF4-FFF2-40B4-BE49-F238E27FC236}">
                <a16:creationId xmlns:a16="http://schemas.microsoft.com/office/drawing/2014/main" id="{033299F9-4514-4F6E-8FA7-3FB14B4ACB3F}"/>
              </a:ext>
            </a:extLst>
          </p:cNvPr>
          <p:cNvGraphicFramePr>
            <a:graphicFrameLocks noGrp="1"/>
          </p:cNvGraphicFramePr>
          <p:nvPr>
            <p:extLst>
              <p:ext uri="{D42A27DB-BD31-4B8C-83A1-F6EECF244321}">
                <p14:modId xmlns:p14="http://schemas.microsoft.com/office/powerpoint/2010/main" val="536764397"/>
              </p:ext>
            </p:extLst>
          </p:nvPr>
        </p:nvGraphicFramePr>
        <p:xfrm>
          <a:off x="3233781" y="2655031"/>
          <a:ext cx="5736046" cy="2564194"/>
        </p:xfrm>
        <a:graphic>
          <a:graphicData uri="http://schemas.openxmlformats.org/drawingml/2006/table">
            <a:tbl>
              <a:tblPr firstRow="1" firstCol="1" bandRow="1">
                <a:tableStyleId>{5C22544A-7EE6-4342-B048-85BDC9FD1C3A}</a:tableStyleId>
              </a:tblPr>
              <a:tblGrid>
                <a:gridCol w="2680540">
                  <a:extLst>
                    <a:ext uri="{9D8B030D-6E8A-4147-A177-3AD203B41FA5}">
                      <a16:colId xmlns:a16="http://schemas.microsoft.com/office/drawing/2014/main" val="2667370612"/>
                    </a:ext>
                  </a:extLst>
                </a:gridCol>
                <a:gridCol w="1634796">
                  <a:extLst>
                    <a:ext uri="{9D8B030D-6E8A-4147-A177-3AD203B41FA5}">
                      <a16:colId xmlns:a16="http://schemas.microsoft.com/office/drawing/2014/main" val="333872698"/>
                    </a:ext>
                  </a:extLst>
                </a:gridCol>
                <a:gridCol w="1420710">
                  <a:extLst>
                    <a:ext uri="{9D8B030D-6E8A-4147-A177-3AD203B41FA5}">
                      <a16:colId xmlns:a16="http://schemas.microsoft.com/office/drawing/2014/main" val="1798695437"/>
                    </a:ext>
                  </a:extLst>
                </a:gridCol>
              </a:tblGrid>
              <a:tr h="159463">
                <a:tc>
                  <a:txBody>
                    <a:bodyPr/>
                    <a:lstStyle/>
                    <a:p>
                      <a:pPr marL="0" marR="0" algn="ctr">
                        <a:lnSpc>
                          <a:spcPct val="115000"/>
                        </a:lnSpc>
                        <a:spcBef>
                          <a:spcPts val="0"/>
                        </a:spcBef>
                        <a:spcAft>
                          <a:spcPts val="0"/>
                        </a:spcAft>
                      </a:pPr>
                      <a:r>
                        <a:rPr lang="en-US" sz="1100" b="1" kern="1200" dirty="0">
                          <a:solidFill>
                            <a:prstClr val="black"/>
                          </a:solidFill>
                          <a:latin typeface="Futura Medium" panose="00000400000000000000" pitchFamily="2" charset="0"/>
                          <a:ea typeface="+mn-ea"/>
                          <a:cs typeface="+mn-cs"/>
                        </a:rPr>
                        <a:t>Action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1" kern="1200" dirty="0">
                          <a:solidFill>
                            <a:prstClr val="black"/>
                          </a:solidFill>
                          <a:latin typeface="Futura Medium" panose="00000400000000000000" pitchFamily="2" charset="0"/>
                          <a:ea typeface="+mn-ea"/>
                          <a:cs typeface="+mn-cs"/>
                        </a:rPr>
                        <a:t>Responsible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1" kern="1200" dirty="0">
                          <a:solidFill>
                            <a:prstClr val="black"/>
                          </a:solidFill>
                          <a:latin typeface="Futura Medium" panose="00000400000000000000" pitchFamily="2" charset="0"/>
                          <a:ea typeface="+mn-ea"/>
                          <a:cs typeface="+mn-cs"/>
                        </a:rPr>
                        <a:t>Timeline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97665"/>
                  </a:ext>
                </a:extLst>
              </a:tr>
              <a:tr h="296790">
                <a:tc>
                  <a:txBody>
                    <a:bodyPr/>
                    <a:lstStyle/>
                    <a:p>
                      <a:pPr marL="171450" lvl="0" indent="-171450">
                        <a:buFont typeface="Wingdings" pitchFamily="2" charset="2"/>
                        <a:buChar char="§"/>
                        <a:defRPr/>
                      </a:pPr>
                      <a:r>
                        <a:rPr lang="en-GB" sz="1100" b="0" dirty="0">
                          <a:solidFill>
                            <a:prstClr val="black"/>
                          </a:solidFill>
                          <a:latin typeface="Futura Medium" panose="00000400000000000000" pitchFamily="2" charset="0"/>
                        </a:rPr>
                        <a:t>Develop Shared Services Agreement in consultation with HEOSL (LACT Unit operator)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Commercial &amp; 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Completed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5508197"/>
                  </a:ext>
                </a:extLst>
              </a:tr>
              <a:tr h="296790">
                <a:tc>
                  <a:txBody>
                    <a:bodyPr/>
                    <a:lstStyle/>
                    <a:p>
                      <a:pPr marL="171450" lvl="0" indent="-171450">
                        <a:buFont typeface="Wingdings" pitchFamily="2" charset="2"/>
                        <a:buChar char="§"/>
                        <a:defRPr/>
                      </a:pPr>
                      <a:r>
                        <a:rPr lang="en-GB" sz="1100" b="0" dirty="0">
                          <a:solidFill>
                            <a:prstClr val="black"/>
                          </a:solidFill>
                          <a:latin typeface="Futura Medium" panose="00000400000000000000" pitchFamily="2" charset="0"/>
                        </a:rPr>
                        <a:t>Identify and collate all services provided to the LACT Unit operator 2017 till date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Asset Team</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2404602"/>
                  </a:ext>
                </a:extLst>
              </a:tr>
              <a:tr h="296790">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100" b="0" dirty="0">
                          <a:solidFill>
                            <a:prstClr val="black"/>
                          </a:solidFill>
                          <a:latin typeface="Futura Medium" panose="00000400000000000000" pitchFamily="2" charset="0"/>
                        </a:rPr>
                        <a:t>Send detailed breakdown of services and cost to commercial team with associated evidences.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Asset Team</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71869"/>
                  </a:ext>
                </a:extLst>
              </a:tr>
              <a:tr h="17522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b="0" dirty="0">
                          <a:solidFill>
                            <a:prstClr val="black"/>
                          </a:solidFill>
                          <a:latin typeface="Futura Medium" panose="00000400000000000000" pitchFamily="2" charset="0"/>
                        </a:rPr>
                        <a:t>Share schedule of cost with HEOSL for review and secure agreement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Commercial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59463">
                <a:tc>
                  <a:txBody>
                    <a:bodyPr/>
                    <a:lstStyle/>
                    <a:p>
                      <a:pPr marL="171450" lvl="0" indent="-171450">
                        <a:buFont typeface="Wingdings" pitchFamily="2" charset="2"/>
                        <a:buChar char="§"/>
                        <a:defRPr/>
                      </a:pPr>
                      <a:r>
                        <a:rPr lang="en-GB" sz="1100" b="0" dirty="0">
                          <a:solidFill>
                            <a:prstClr val="black"/>
                          </a:solidFill>
                          <a:latin typeface="Futura Medium" panose="00000400000000000000" pitchFamily="2" charset="0"/>
                        </a:rPr>
                        <a:t>Raise invoice for the cost and send to HEOSL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Commercial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Completed</a:t>
                      </a:r>
                      <a:endParaRPr lang="en-US" sz="110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7819192"/>
                  </a:ext>
                </a:extLst>
              </a:tr>
              <a:tr h="159463">
                <a:tc>
                  <a:txBody>
                    <a:bodyPr/>
                    <a:lstStyle/>
                    <a:p>
                      <a:pPr marL="171450" lvl="0" indent="-171450">
                        <a:buFont typeface="Wingdings" pitchFamily="2" charset="2"/>
                        <a:buChar char="§"/>
                        <a:defRPr/>
                      </a:pPr>
                      <a:r>
                        <a:rPr lang="en-GB" sz="1100" b="0" dirty="0">
                          <a:solidFill>
                            <a:prstClr val="black"/>
                          </a:solidFill>
                          <a:latin typeface="Futura Medium" panose="00000400000000000000" pitchFamily="2" charset="0"/>
                        </a:rPr>
                        <a:t>Follow up with invoice payment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Commercial Team</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31</a:t>
                      </a:r>
                      <a:r>
                        <a:rPr lang="en-US" sz="1100" kern="1200" baseline="30000" dirty="0">
                          <a:solidFill>
                            <a:prstClr val="black"/>
                          </a:solidFill>
                          <a:latin typeface="Futura Medium" panose="00000400000000000000" pitchFamily="2" charset="0"/>
                          <a:ea typeface="+mn-ea"/>
                          <a:cs typeface="+mn-cs"/>
                        </a:rPr>
                        <a:t>st</a:t>
                      </a:r>
                      <a:r>
                        <a:rPr lang="en-US" sz="1100" kern="1200" dirty="0">
                          <a:solidFill>
                            <a:prstClr val="black"/>
                          </a:solidFill>
                          <a:latin typeface="Futura Medium" panose="00000400000000000000" pitchFamily="2" charset="0"/>
                          <a:ea typeface="+mn-ea"/>
                          <a:cs typeface="+mn-cs"/>
                        </a:rPr>
                        <a:t> October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0475183"/>
                  </a:ext>
                </a:extLst>
              </a:tr>
            </a:tbl>
          </a:graphicData>
        </a:graphic>
      </p:graphicFrame>
      <p:sp>
        <p:nvSpPr>
          <p:cNvPr id="5" name="Slide Number Placeholder 4"/>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8" name="Title 7"/>
          <p:cNvSpPr>
            <a:spLocks noGrp="1"/>
          </p:cNvSpPr>
          <p:nvPr>
            <p:ph type="title"/>
          </p:nvPr>
        </p:nvSpPr>
        <p:spPr>
          <a:xfrm>
            <a:off x="509627" y="261382"/>
            <a:ext cx="8134630" cy="364859"/>
          </a:xfrm>
        </p:spPr>
        <p:txBody>
          <a:bodyPr>
            <a:noAutofit/>
          </a:bodyPr>
          <a:lstStyle/>
          <a:p>
            <a:r>
              <a:rPr lang="en-US" sz="1800" b="1" dirty="0">
                <a:solidFill>
                  <a:prstClr val="black"/>
                </a:solidFill>
                <a:latin typeface="Futura Medium" panose="00000400000000000000" pitchFamily="2" charset="0"/>
              </a:rPr>
              <a:t>Project Title: Cost Recovery for FRM LACT Unit Services</a:t>
            </a:r>
            <a:endParaRPr lang="en-US" sz="1800" dirty="0"/>
          </a:p>
        </p:txBody>
      </p:sp>
    </p:spTree>
    <p:extLst>
      <p:ext uri="{BB962C8B-B14F-4D97-AF65-F5344CB8AC3E}">
        <p14:creationId xmlns:p14="http://schemas.microsoft.com/office/powerpoint/2010/main" val="2568521322"/>
      </p:ext>
    </p:extLst>
  </p:cSld>
  <p:clrMapOvr>
    <a:masterClrMapping/>
  </p:clrMapOvr>
  <p:transition/>
</p:sld>
</file>

<file path=ppt/theme/theme1.xml><?xml version="1.0" encoding="utf-8"?>
<a:theme xmlns:a="http://schemas.openxmlformats.org/drawingml/2006/main" name="3_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2.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4E837B4B49ED1B49A20F4327E3255DAB" ma:contentTypeVersion="161" ma:contentTypeDescription="Shell Document Content Type" ma:contentTypeScope="" ma:versionID="02bf780c6b52bd8e5ba9c2e531971f0d">
  <xsd:schema xmlns:xsd="http://www.w3.org/2001/XMLSchema" xmlns:xs="http://www.w3.org/2001/XMLSchema" xmlns:p="http://schemas.microsoft.com/office/2006/metadata/properties" xmlns:ns1="http://schemas.microsoft.com/sharepoint/v3" xmlns:ns2="4853edff-db9f-4ed7-a121-42558e3d771e" xmlns:ns4="d27fab8a-45c3-4d34-8de2-1ac7f98cf53f" xmlns:ns5="http://schemas.microsoft.com/sharepoint/v4" targetNamespace="http://schemas.microsoft.com/office/2006/metadata/properties" ma:root="true" ma:fieldsID="f00633419387160c4d3a1801b2fc0bde" ns1:_="" ns2:_="" ns4:_="" ns5:_="">
    <xsd:import namespace="http://schemas.microsoft.com/sharepoint/v3"/>
    <xsd:import namespace="4853edff-db9f-4ed7-a121-42558e3d771e"/>
    <xsd:import namespace="d27fab8a-45c3-4d34-8de2-1ac7f98cf53f"/>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Author" minOccurs="0"/>
                <xsd:element ref="ns4:Global_x0020_Information_x0020_Attributes_Document_Numbers" minOccurs="0"/>
                <xsd:element ref="ns4:Global_x0020_Information_x0020_Attributes_Statu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Forcados Terminal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853edff-db9f-4ed7-a121-42558e3d77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35c3d70-d086-4450-ab80-eaf02b567e80}" ma:internalName="TaxCatchAll" ma:showField="CatchAllData" ma:web="4853edff-db9f-4ed7-a121-42558e3d77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35c3d70-d086-4450-ab80-eaf02b567e80}" ma:internalName="TaxCatchAllLabel" ma:readOnly="true" ma:showField="CatchAllDataLabel" ma:web="4853edff-db9f-4ed7-a121-42558e3d77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fab8a-45c3-4d34-8de2-1ac7f98cf53f"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Author" ma:index="57" nillable="true" ma:displayName="Global Information Attributes_Author" ma:hidden="true" ma:internalName="Global_x0020_Information_x0020_Attributes_Author" ma:readOnly="false">
      <xsd:simpleType>
        <xsd:restriction base="dms:Note"/>
      </xsd:simpleType>
    </xsd:element>
    <xsd:element name="Global_x0020_Information_x0020_Attributes_Document_Numbers" ma:index="58"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Status" ma:index="59"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For Construction"/>
          <xsd:enumeration value="Closed"/>
          <xsd:enumeration value="Open"/>
          <xsd:enumeration value="Preliminar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TaxCatchAll xmlns="4853edff-db9f-4ed7-a121-42558e3d771e">
      <Value>16</Value>
      <Value>11</Value>
      <Value>10</Value>
      <Value>9</Value>
      <Value>8</Value>
      <Value>7</Value>
      <Value>6</Value>
      <Value>5</Value>
      <Value>4</Value>
      <Value>3</Value>
      <Value>2</Value>
      <Value>1</Value>
    </TaxCatchAll>
    <_dlc_DocId xmlns="4853edff-db9f-4ed7-a121-42558e3d771e">AFFAA0795-1291279910-43</_dlc_DocId>
    <_dlc_DocIdUrl xmlns="4853edff-db9f-4ed7-a121-42558e3d771e">
      <Url>https://nga001-sp.shell.com/sites/AFFAA0795/_layouts/15/DocIdRedir.aspx?ID=AFFAA0795-1291279910-43</Url>
      <Description>AFFAA0795-1291279910-43</Description>
    </_dlc_DocIdUrl>
    <Global_x0020_Information_x0020_Attributes_Document_Numbers xmlns="d27fab8a-45c3-4d34-8de2-1ac7f98cf53f" xsi:nil="true"/>
    <Livelink_x0020_Instance_x0020_Column xmlns="d27fab8a-45c3-4d34-8de2-1ac7f98cf53f" xsi:nil="true"/>
    <Global_x0020_Information_x0020_Attributes_Status xmlns="d27fab8a-45c3-4d34-8de2-1ac7f98cf53f">Published</Global_x0020_Information_x0020_Attributes_Status>
    <IconOverlay xmlns="http://schemas.microsoft.com/sharepoint/v4" xsi:nil="true"/>
    <Folder_x0020_STRUCTURE xmlns="d27fab8a-45c3-4d34-8de2-1ac7f98cf53f" xsi:nil="true"/>
    <LivelinkID xmlns="d27fab8a-45c3-4d34-8de2-1ac7f98cf53f" xsi:nil="true"/>
    <Global_x0020_Information_x0020_Attributes_Author xmlns="d27fab8a-45c3-4d34-8de2-1ac7f98cf53f"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5EE012-DA18-4059-A07B-1FCC82C8EDCF}">
  <ds:schemaRefs>
    <ds:schemaRef ds:uri="http://schemas.microsoft.com/sharepoint/events"/>
  </ds:schemaRefs>
</ds:datastoreItem>
</file>

<file path=customXml/itemProps2.xml><?xml version="1.0" encoding="utf-8"?>
<ds:datastoreItem xmlns:ds="http://schemas.openxmlformats.org/officeDocument/2006/customXml" ds:itemID="{0558EC85-6EB3-4CE4-88D5-08BB1B96A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53edff-db9f-4ed7-a121-42558e3d771e"/>
    <ds:schemaRef ds:uri="d27fab8a-45c3-4d34-8de2-1ac7f98cf53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E2368C-7560-4EC8-8B77-5DE2A874A7B5}">
  <ds:schemaRefs>
    <ds:schemaRef ds:uri="http://purl.org/dc/elements/1.1/"/>
    <ds:schemaRef ds:uri="http://schemas.microsoft.com/office/2006/metadata/properties"/>
    <ds:schemaRef ds:uri="http://schemas.microsoft.com/sharepoint/v3"/>
    <ds:schemaRef ds:uri="d27fab8a-45c3-4d34-8de2-1ac7f98cf53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4"/>
    <ds:schemaRef ds:uri="4853edff-db9f-4ed7-a121-42558e3d771e"/>
    <ds:schemaRef ds:uri="http://www.w3.org/XML/1998/namespace"/>
    <ds:schemaRef ds:uri="http://purl.org/dc/dcmitype/"/>
  </ds:schemaRefs>
</ds:datastoreItem>
</file>

<file path=customXml/itemProps4.xml><?xml version="1.0" encoding="utf-8"?>
<ds:datastoreItem xmlns:ds="http://schemas.openxmlformats.org/officeDocument/2006/customXml" ds:itemID="{89D62267-63CF-4EED-A21A-FFE42083B9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Foundry</Template>
  <TotalTime>48041</TotalTime>
  <Words>285</Words>
  <Application>Microsoft Office PowerPoint</Application>
  <PresentationFormat>On-screen Show (4:3)</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Futura Medium</vt:lpstr>
      <vt:lpstr>Futura Bold</vt:lpstr>
      <vt:lpstr>Wingdings</vt:lpstr>
      <vt:lpstr>3_2016 Standard template</vt:lpstr>
      <vt:lpstr>Project Title: Cost Recovery for FRM LACT Unit Services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OML 118  TCM – 10th August 2016 2016 Half Year Performance</dc:title>
  <dc:creator>K.Ubal</dc:creator>
  <cp:lastModifiedBy>Akinro, Tunde O SPDC-UPC/G/UW</cp:lastModifiedBy>
  <cp:revision>1718</cp:revision>
  <cp:lastPrinted>2018-03-07T16:48:33Z</cp:lastPrinted>
  <dcterms:created xsi:type="dcterms:W3CDTF">2016-07-01T16:13:28Z</dcterms:created>
  <dcterms:modified xsi:type="dcterms:W3CDTF">2020-06-25T07:12:45Z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0x0101006F0A470EEB1140E7AA14F4CE8A50B54C0001CB1477F4DD432AA86DD56CC3887AF4004E837B4B49ED1B49A20F4327E3255DAB</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