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86" r:id="rId3"/>
    <p:sldId id="388" r:id="rId4"/>
    <p:sldId id="385" r:id="rId5"/>
    <p:sldId id="383" r:id="rId6"/>
    <p:sldId id="387" r:id="rId7"/>
    <p:sldId id="389" r:id="rId8"/>
    <p:sldId id="354" r:id="rId9"/>
  </p:sldIdLst>
  <p:sldSz cx="12192000" cy="6858000"/>
  <p:notesSz cx="6797675" cy="9926638"/>
  <p:embeddedFontLst>
    <p:embeddedFont>
      <p:font typeface="ShellBold" panose="00000800000000000000" pitchFamily="2" charset="0"/>
      <p:regular r:id="rId12"/>
      <p:bold r:id="rId13"/>
    </p:embeddedFont>
    <p:embeddedFont>
      <p:font typeface="ShellMedium" panose="00000600000000000000" pitchFamily="2" charset="0"/>
      <p:regular r:id="rId14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448" autoAdjust="0"/>
  </p:normalViewPr>
  <p:slideViewPr>
    <p:cSldViewPr snapToGrid="0" snapToObjects="1" showGuides="1">
      <p:cViewPr varScale="1">
        <p:scale>
          <a:sx n="67" d="100"/>
          <a:sy n="67" d="100"/>
        </p:scale>
        <p:origin x="60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1" d="100"/>
          <a:sy n="61" d="100"/>
        </p:scale>
        <p:origin x="2712" y="84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27/05/2021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27/05/2021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9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8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2020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D036848C-8304-4820-AE12-4E51B976163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2020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7" name="TextBox 26" descr="CONFIDENTIAL_TAG_0xFFEE">
            <a:extLst>
              <a:ext uri="{FF2B5EF4-FFF2-40B4-BE49-F238E27FC236}">
                <a16:creationId xmlns:a16="http://schemas.microsoft.com/office/drawing/2014/main" id="{F2B8E5C2-7981-49C1-AD24-9BD0B27F479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ShellBold" panose="00000800000000000000" pitchFamily="50" charset="0"/>
                <a:ea typeface="ShellMedium" panose="00000600000000000000" pitchFamily="50" charset="0"/>
                <a:cs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2020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1" name="TextBox 10" descr="CONFIDENTIAL_TAG_0xFFEE">
            <a:extLst>
              <a:ext uri="{FF2B5EF4-FFF2-40B4-BE49-F238E27FC236}">
                <a16:creationId xmlns:a16="http://schemas.microsoft.com/office/drawing/2014/main" id="{52C726D8-4AC9-43BC-A1EE-1716B3AD045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2020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081C7C73-9EC7-44E1-B617-A17CD742A10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2020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1FB6A544-15AB-46C2-8458-B21ED2E2C60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2020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0" kern="1200" dirty="0" smtClean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CA89647E-5C86-4A33-8799-7D42F18FD8A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2020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2020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E26F5112-5E65-4623-B232-417A1F49410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2020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0892425E-149E-4802-8756-6F1DCD263520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2020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DD592F9D-51A1-4B6D-98EA-8C0AD21FB31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2020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C558DAD7-9F5C-41FE-87C9-4D69DB41155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2020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6A83D770-5F43-47D3-9E1D-41734821717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2020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1897192A-65ED-49DB-8812-A0998E605CE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2020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D37370DE-43D7-4824-9FBC-B27AC23BBA2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2020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418D245D-6C76-4719-A564-FC391CBD4FB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2020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4482832D-8FA2-4675-90A4-F7AF75D9489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2020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ShellBold" panose="00000800000000000000" pitchFamily="50" charset="0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Resolve High Pressure on CST – Export Pumps Discharge Header</a:t>
            </a:r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Aja-Onu Uchenna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Production Unit Manager, Gbaran and </a:t>
            </a:r>
            <a:r>
              <a:rPr lang="en-GB" dirty="0" err="1"/>
              <a:t>Kolo</a:t>
            </a:r>
            <a:r>
              <a:rPr lang="en-GB" dirty="0"/>
              <a:t> Creek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September 2020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9319-C9BE-4998-9E28-0F1B9941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43" y="721743"/>
            <a:ext cx="11171238" cy="751631"/>
          </a:xfrm>
        </p:spPr>
        <p:txBody>
          <a:bodyPr/>
          <a:lstStyle/>
          <a:p>
            <a:r>
              <a:rPr lang="en-GB" sz="2000" dirty="0"/>
              <a:t>Resolve High Pressure on CST – Export Pumps Discharge Header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59885-DBFF-4FCB-B2C5-7FA55EF79CC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September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B6EE9-9DF6-4856-9DC2-4FD80EC9D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</a:t>
            </a:fld>
            <a:endParaRPr lang="en-GB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701C36-C00D-4E41-AD92-24A271A51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9F606B-0631-41B6-B803-3CC52C5C20A1}"/>
              </a:ext>
            </a:extLst>
          </p:cNvPr>
          <p:cNvCxnSpPr>
            <a:cxnSpLocks/>
          </p:cNvCxnSpPr>
          <p:nvPr/>
        </p:nvCxnSpPr>
        <p:spPr>
          <a:xfrm flipV="1">
            <a:off x="367774" y="2357307"/>
            <a:ext cx="2808854" cy="2334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D2FFFD-23E6-4157-B13E-B0BD0B8B1E02}"/>
              </a:ext>
            </a:extLst>
          </p:cNvPr>
          <p:cNvCxnSpPr>
            <a:cxnSpLocks/>
          </p:cNvCxnSpPr>
          <p:nvPr/>
        </p:nvCxnSpPr>
        <p:spPr>
          <a:xfrm>
            <a:off x="367774" y="4355285"/>
            <a:ext cx="2808854" cy="0"/>
          </a:xfrm>
          <a:prstGeom prst="straightConnector1">
            <a:avLst/>
          </a:prstGeom>
          <a:ln w="38100">
            <a:solidFill>
              <a:srgbClr val="7434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96308E-C343-4F84-A26C-B5F66BDB2AE1}"/>
              </a:ext>
            </a:extLst>
          </p:cNvPr>
          <p:cNvCxnSpPr/>
          <p:nvPr/>
        </p:nvCxnSpPr>
        <p:spPr>
          <a:xfrm>
            <a:off x="3204591" y="1870745"/>
            <a:ext cx="0" cy="3439487"/>
          </a:xfrm>
          <a:prstGeom prst="line">
            <a:avLst/>
          </a:prstGeom>
          <a:ln w="38100">
            <a:solidFill>
              <a:srgbClr val="7434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apezoid 12">
            <a:extLst>
              <a:ext uri="{FF2B5EF4-FFF2-40B4-BE49-F238E27FC236}">
                <a16:creationId xmlns:a16="http://schemas.microsoft.com/office/drawing/2014/main" id="{C6C651BC-A0CC-4739-8E53-F8E6988F3A7B}"/>
              </a:ext>
            </a:extLst>
          </p:cNvPr>
          <p:cNvSpPr/>
          <p:nvPr/>
        </p:nvSpPr>
        <p:spPr>
          <a:xfrm rot="10800000">
            <a:off x="3119314" y="5310233"/>
            <a:ext cx="170553" cy="176166"/>
          </a:xfrm>
          <a:prstGeom prst="trapezoid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A9E237-5CD2-4D3F-AE69-C1169E51422C}"/>
              </a:ext>
            </a:extLst>
          </p:cNvPr>
          <p:cNvCxnSpPr/>
          <p:nvPr/>
        </p:nvCxnSpPr>
        <p:spPr>
          <a:xfrm flipV="1">
            <a:off x="2239857" y="1422486"/>
            <a:ext cx="0" cy="9348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7A1AE6-E286-4B3E-9200-277830822B2A}"/>
              </a:ext>
            </a:extLst>
          </p:cNvPr>
          <p:cNvCxnSpPr>
            <a:cxnSpLocks/>
          </p:cNvCxnSpPr>
          <p:nvPr/>
        </p:nvCxnSpPr>
        <p:spPr>
          <a:xfrm>
            <a:off x="2239857" y="1422486"/>
            <a:ext cx="267608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E6E850-DF65-41D3-A6EE-EC731579AFAB}"/>
              </a:ext>
            </a:extLst>
          </p:cNvPr>
          <p:cNvCxnSpPr/>
          <p:nvPr/>
        </p:nvCxnSpPr>
        <p:spPr>
          <a:xfrm>
            <a:off x="4915946" y="1422486"/>
            <a:ext cx="0" cy="17904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BEB5B5-E41A-46B6-A918-D93AAA8EFCD9}"/>
              </a:ext>
            </a:extLst>
          </p:cNvPr>
          <p:cNvCxnSpPr>
            <a:cxnSpLocks/>
          </p:cNvCxnSpPr>
          <p:nvPr/>
        </p:nvCxnSpPr>
        <p:spPr>
          <a:xfrm flipH="1">
            <a:off x="4009934" y="3212983"/>
            <a:ext cx="906012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975736-146C-4A4C-B6CF-DFBA3CA31ABA}"/>
              </a:ext>
            </a:extLst>
          </p:cNvPr>
          <p:cNvCxnSpPr/>
          <p:nvPr/>
        </p:nvCxnSpPr>
        <p:spPr>
          <a:xfrm>
            <a:off x="4009934" y="3212983"/>
            <a:ext cx="0" cy="291936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D1DF79D-67FB-4A0C-8CC6-8F93ED96CD0A}"/>
              </a:ext>
            </a:extLst>
          </p:cNvPr>
          <p:cNvCxnSpPr>
            <a:stCxn id="13" idx="0"/>
          </p:cNvCxnSpPr>
          <p:nvPr/>
        </p:nvCxnSpPr>
        <p:spPr>
          <a:xfrm>
            <a:off x="3204590" y="5486399"/>
            <a:ext cx="1" cy="64595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A938CF-791C-49D6-8E2A-5240404683C6}"/>
              </a:ext>
            </a:extLst>
          </p:cNvPr>
          <p:cNvCxnSpPr>
            <a:cxnSpLocks/>
          </p:cNvCxnSpPr>
          <p:nvPr/>
        </p:nvCxnSpPr>
        <p:spPr>
          <a:xfrm flipH="1">
            <a:off x="3204591" y="6103255"/>
            <a:ext cx="805343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E34C2-FD33-4B87-897F-0FF0226C198E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4903340" y="3219063"/>
            <a:ext cx="163743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E780D3-7D24-4528-BA33-7966AB15267D}"/>
              </a:ext>
            </a:extLst>
          </p:cNvPr>
          <p:cNvCxnSpPr>
            <a:cxnSpLocks/>
          </p:cNvCxnSpPr>
          <p:nvPr/>
        </p:nvCxnSpPr>
        <p:spPr>
          <a:xfrm>
            <a:off x="3204591" y="4966283"/>
            <a:ext cx="3290020" cy="0"/>
          </a:xfrm>
          <a:prstGeom prst="straightConnector1">
            <a:avLst/>
          </a:prstGeom>
          <a:ln w="38100">
            <a:solidFill>
              <a:srgbClr val="7434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1BC764-D1F9-42D4-9681-D1DB479F49CE}"/>
              </a:ext>
            </a:extLst>
          </p:cNvPr>
          <p:cNvGrpSpPr/>
          <p:nvPr/>
        </p:nvGrpSpPr>
        <p:grpSpPr>
          <a:xfrm>
            <a:off x="6549862" y="2548267"/>
            <a:ext cx="758235" cy="1020704"/>
            <a:chOff x="10907302" y="2582347"/>
            <a:chExt cx="758235" cy="102070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D74620-3D4A-4838-9144-A0E5E20C1B66}"/>
                </a:ext>
              </a:extLst>
            </p:cNvPr>
            <p:cNvSpPr/>
            <p:nvPr/>
          </p:nvSpPr>
          <p:spPr>
            <a:xfrm>
              <a:off x="10907303" y="2994870"/>
              <a:ext cx="758234" cy="608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20DBE2BD-F09E-44A2-8B73-88CAFBBD0102}"/>
                </a:ext>
              </a:extLst>
            </p:cNvPr>
            <p:cNvSpPr/>
            <p:nvPr/>
          </p:nvSpPr>
          <p:spPr>
            <a:xfrm>
              <a:off x="10907302" y="2582347"/>
              <a:ext cx="758234" cy="41940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</p:grp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1DA164DA-9372-4EB8-8882-461BE6C50EC9}"/>
              </a:ext>
            </a:extLst>
          </p:cNvPr>
          <p:cNvSpPr/>
          <p:nvPr/>
        </p:nvSpPr>
        <p:spPr>
          <a:xfrm rot="10800000">
            <a:off x="3933453" y="3619829"/>
            <a:ext cx="152962" cy="24671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E29D7AFE-7E47-4B12-8875-C6BC41C081AD}"/>
              </a:ext>
            </a:extLst>
          </p:cNvPr>
          <p:cNvSpPr/>
          <p:nvPr/>
        </p:nvSpPr>
        <p:spPr>
          <a:xfrm rot="10800000">
            <a:off x="3932890" y="3909892"/>
            <a:ext cx="152962" cy="24671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40D25BE-4F85-4CBB-88FE-DBA5A017AC2C}"/>
              </a:ext>
            </a:extLst>
          </p:cNvPr>
          <p:cNvCxnSpPr/>
          <p:nvPr/>
        </p:nvCxnSpPr>
        <p:spPr>
          <a:xfrm>
            <a:off x="3916111" y="4156604"/>
            <a:ext cx="18288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051B90D-8536-4650-A232-A2DAF72597E6}"/>
              </a:ext>
            </a:extLst>
          </p:cNvPr>
          <p:cNvCxnSpPr/>
          <p:nvPr/>
        </p:nvCxnSpPr>
        <p:spPr>
          <a:xfrm>
            <a:off x="3916674" y="3866541"/>
            <a:ext cx="18288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2B0E6F3-7D57-4538-8A36-A34F75E45E5E}"/>
              </a:ext>
            </a:extLst>
          </p:cNvPr>
          <p:cNvGrpSpPr/>
          <p:nvPr/>
        </p:nvGrpSpPr>
        <p:grpSpPr>
          <a:xfrm>
            <a:off x="4275722" y="3060615"/>
            <a:ext cx="342551" cy="306187"/>
            <a:chOff x="6574308" y="3060615"/>
            <a:chExt cx="342551" cy="306187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172C4D8-28C4-44A6-B863-257106AF4014}"/>
                </a:ext>
              </a:extLst>
            </p:cNvPr>
            <p:cNvSpPr/>
            <p:nvPr/>
          </p:nvSpPr>
          <p:spPr>
            <a:xfrm>
              <a:off x="6599904" y="3060615"/>
              <a:ext cx="293612" cy="3047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4450E8C6-49AA-4F22-A138-F5FCE9120207}"/>
                </a:ext>
              </a:extLst>
            </p:cNvPr>
            <p:cNvSpPr/>
            <p:nvPr/>
          </p:nvSpPr>
          <p:spPr>
            <a:xfrm rot="5400000">
              <a:off x="6603265" y="3147980"/>
              <a:ext cx="152962" cy="130005"/>
            </a:xfrm>
            <a:prstGeom prst="triangl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6C3BAC00-67B6-4B0A-829E-3E71BC05769A}"/>
                </a:ext>
              </a:extLst>
            </p:cNvPr>
            <p:cNvSpPr/>
            <p:nvPr/>
          </p:nvSpPr>
          <p:spPr>
            <a:xfrm rot="16200000">
              <a:off x="6739426" y="3154272"/>
              <a:ext cx="152962" cy="130005"/>
            </a:xfrm>
            <a:prstGeom prst="triangl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151D755-D8E3-4239-BA24-6874964D1993}"/>
                </a:ext>
              </a:extLst>
            </p:cNvPr>
            <p:cNvCxnSpPr>
              <a:cxnSpLocks/>
            </p:cNvCxnSpPr>
            <p:nvPr/>
          </p:nvCxnSpPr>
          <p:spPr>
            <a:xfrm>
              <a:off x="6916859" y="3060615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439FA56-CBEB-4788-89A7-9EA4A791390E}"/>
                </a:ext>
              </a:extLst>
            </p:cNvPr>
            <p:cNvCxnSpPr>
              <a:cxnSpLocks/>
            </p:cNvCxnSpPr>
            <p:nvPr/>
          </p:nvCxnSpPr>
          <p:spPr>
            <a:xfrm>
              <a:off x="6574308" y="3069285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6865D47-290C-42DB-9C70-8D17E197B067}"/>
              </a:ext>
            </a:extLst>
          </p:cNvPr>
          <p:cNvGrpSpPr/>
          <p:nvPr/>
        </p:nvGrpSpPr>
        <p:grpSpPr>
          <a:xfrm>
            <a:off x="4788855" y="2419461"/>
            <a:ext cx="306187" cy="342551"/>
            <a:chOff x="7087441" y="2369127"/>
            <a:chExt cx="306187" cy="342551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8208F6A-C459-4156-920D-29E1E701E3F0}"/>
                </a:ext>
              </a:extLst>
            </p:cNvPr>
            <p:cNvSpPr/>
            <p:nvPr/>
          </p:nvSpPr>
          <p:spPr>
            <a:xfrm rot="5400000">
              <a:off x="7094455" y="2389161"/>
              <a:ext cx="293612" cy="3047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9A58074B-4AF7-43A2-8977-3230B7E8C559}"/>
                </a:ext>
              </a:extLst>
            </p:cNvPr>
            <p:cNvSpPr/>
            <p:nvPr/>
          </p:nvSpPr>
          <p:spPr>
            <a:xfrm rot="10800000">
              <a:off x="7164780" y="2409562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BEBB2ECB-D327-4ACF-A607-64E884D59B3E}"/>
                </a:ext>
              </a:extLst>
            </p:cNvPr>
            <p:cNvSpPr/>
            <p:nvPr/>
          </p:nvSpPr>
          <p:spPr>
            <a:xfrm>
              <a:off x="7158488" y="2545723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8373DAB-4A1D-4ABA-8303-106095F9152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44870" y="2562919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3BA7537-F539-4632-B34E-683AD9E45E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36200" y="2220368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A04C695-7DA0-4136-BDB1-B5D789DFAC00}"/>
              </a:ext>
            </a:extLst>
          </p:cNvPr>
          <p:cNvGrpSpPr/>
          <p:nvPr/>
        </p:nvGrpSpPr>
        <p:grpSpPr>
          <a:xfrm>
            <a:off x="5106661" y="3070371"/>
            <a:ext cx="342551" cy="306187"/>
            <a:chOff x="7405247" y="3070371"/>
            <a:chExt cx="342551" cy="306187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546B4FB-6AAF-4378-BB97-748EFB0FDAC9}"/>
                </a:ext>
              </a:extLst>
            </p:cNvPr>
            <p:cNvSpPr/>
            <p:nvPr/>
          </p:nvSpPr>
          <p:spPr>
            <a:xfrm>
              <a:off x="7430843" y="3070371"/>
              <a:ext cx="293612" cy="3047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1CBE29A4-F3D7-4395-8352-E57630F98046}"/>
                </a:ext>
              </a:extLst>
            </p:cNvPr>
            <p:cNvSpPr/>
            <p:nvPr/>
          </p:nvSpPr>
          <p:spPr>
            <a:xfrm rot="5400000">
              <a:off x="7434204" y="3157736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55CE6E16-B6FB-40D7-8B2E-43524EC6DD3F}"/>
                </a:ext>
              </a:extLst>
            </p:cNvPr>
            <p:cNvSpPr/>
            <p:nvPr/>
          </p:nvSpPr>
          <p:spPr>
            <a:xfrm rot="16200000">
              <a:off x="7570365" y="3164028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8410F12-EC72-4EFB-9DE3-73C54D9EEA7C}"/>
                </a:ext>
              </a:extLst>
            </p:cNvPr>
            <p:cNvCxnSpPr>
              <a:cxnSpLocks/>
            </p:cNvCxnSpPr>
            <p:nvPr/>
          </p:nvCxnSpPr>
          <p:spPr>
            <a:xfrm>
              <a:off x="7747798" y="3070371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095479B-68A8-42D6-9AF2-0B2C225929DB}"/>
                </a:ext>
              </a:extLst>
            </p:cNvPr>
            <p:cNvCxnSpPr>
              <a:cxnSpLocks/>
            </p:cNvCxnSpPr>
            <p:nvPr/>
          </p:nvCxnSpPr>
          <p:spPr>
            <a:xfrm>
              <a:off x="7405247" y="3079041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B8A583C-4C0B-4579-962A-AD6A32919CFE}"/>
              </a:ext>
            </a:extLst>
          </p:cNvPr>
          <p:cNvGrpSpPr/>
          <p:nvPr/>
        </p:nvGrpSpPr>
        <p:grpSpPr>
          <a:xfrm>
            <a:off x="2598660" y="2196528"/>
            <a:ext cx="342551" cy="306187"/>
            <a:chOff x="7405247" y="3070371"/>
            <a:chExt cx="342551" cy="306187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F96E2BA-825D-4ED8-9486-90957AF30025}"/>
                </a:ext>
              </a:extLst>
            </p:cNvPr>
            <p:cNvSpPr/>
            <p:nvPr/>
          </p:nvSpPr>
          <p:spPr>
            <a:xfrm>
              <a:off x="7430843" y="3070371"/>
              <a:ext cx="293612" cy="3047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DF98E9D-5C35-41FC-ADAD-90CFCB95E9D6}"/>
                </a:ext>
              </a:extLst>
            </p:cNvPr>
            <p:cNvSpPr/>
            <p:nvPr/>
          </p:nvSpPr>
          <p:spPr>
            <a:xfrm rot="5400000">
              <a:off x="7434204" y="3157736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722AF075-433D-4D18-A079-8442BD83A54D}"/>
                </a:ext>
              </a:extLst>
            </p:cNvPr>
            <p:cNvSpPr/>
            <p:nvPr/>
          </p:nvSpPr>
          <p:spPr>
            <a:xfrm rot="16200000">
              <a:off x="7570365" y="3164028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1D9E0CF-D562-43CE-87C0-AE736DF015BB}"/>
                </a:ext>
              </a:extLst>
            </p:cNvPr>
            <p:cNvCxnSpPr>
              <a:cxnSpLocks/>
            </p:cNvCxnSpPr>
            <p:nvPr/>
          </p:nvCxnSpPr>
          <p:spPr>
            <a:xfrm>
              <a:off x="7747798" y="3070371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37EC099-E1FB-45D0-8CD1-920DB61957FE}"/>
                </a:ext>
              </a:extLst>
            </p:cNvPr>
            <p:cNvCxnSpPr>
              <a:cxnSpLocks/>
            </p:cNvCxnSpPr>
            <p:nvPr/>
          </p:nvCxnSpPr>
          <p:spPr>
            <a:xfrm>
              <a:off x="7405247" y="3079041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1E6CAAF-4755-4AC0-B8D4-234B83C27551}"/>
              </a:ext>
            </a:extLst>
          </p:cNvPr>
          <p:cNvGrpSpPr/>
          <p:nvPr/>
        </p:nvGrpSpPr>
        <p:grpSpPr>
          <a:xfrm>
            <a:off x="1633927" y="2196809"/>
            <a:ext cx="342551" cy="306187"/>
            <a:chOff x="6574308" y="3060615"/>
            <a:chExt cx="342551" cy="306187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BE7DB53-D132-488C-8E39-433631292C8A}"/>
                </a:ext>
              </a:extLst>
            </p:cNvPr>
            <p:cNvSpPr/>
            <p:nvPr/>
          </p:nvSpPr>
          <p:spPr>
            <a:xfrm>
              <a:off x="6599904" y="3060615"/>
              <a:ext cx="293612" cy="3047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A536AE4D-4F5A-443C-AE5A-3A402A91126F}"/>
                </a:ext>
              </a:extLst>
            </p:cNvPr>
            <p:cNvSpPr/>
            <p:nvPr/>
          </p:nvSpPr>
          <p:spPr>
            <a:xfrm rot="5400000">
              <a:off x="6603265" y="3147980"/>
              <a:ext cx="152962" cy="130005"/>
            </a:xfrm>
            <a:prstGeom prst="triangl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9BE6C1E5-8738-4FBB-8C06-5D9A4E4F2A13}"/>
                </a:ext>
              </a:extLst>
            </p:cNvPr>
            <p:cNvSpPr/>
            <p:nvPr/>
          </p:nvSpPr>
          <p:spPr>
            <a:xfrm rot="16200000">
              <a:off x="6739426" y="3154272"/>
              <a:ext cx="152962" cy="130005"/>
            </a:xfrm>
            <a:prstGeom prst="triangl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DFB35EC-4684-4A92-8314-1B1129397CC5}"/>
                </a:ext>
              </a:extLst>
            </p:cNvPr>
            <p:cNvCxnSpPr>
              <a:cxnSpLocks/>
            </p:cNvCxnSpPr>
            <p:nvPr/>
          </p:nvCxnSpPr>
          <p:spPr>
            <a:xfrm>
              <a:off x="6916859" y="3060615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97367EC-FC74-475B-9395-1088960FCBBD}"/>
                </a:ext>
              </a:extLst>
            </p:cNvPr>
            <p:cNvCxnSpPr>
              <a:cxnSpLocks/>
            </p:cNvCxnSpPr>
            <p:nvPr/>
          </p:nvCxnSpPr>
          <p:spPr>
            <a:xfrm>
              <a:off x="6574308" y="3069285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08F9EBB6-E5BF-4145-8561-CED04AFB03A6}"/>
              </a:ext>
            </a:extLst>
          </p:cNvPr>
          <p:cNvSpPr txBox="1"/>
          <p:nvPr/>
        </p:nvSpPr>
        <p:spPr bwMode="auto">
          <a:xfrm>
            <a:off x="364436" y="1887520"/>
            <a:ext cx="1360812" cy="447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From Export Pumps Train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CAF421-B24A-48A2-96E9-F6682D93C684}"/>
              </a:ext>
            </a:extLst>
          </p:cNvPr>
          <p:cNvSpPr txBox="1"/>
          <p:nvPr/>
        </p:nvSpPr>
        <p:spPr bwMode="auto">
          <a:xfrm>
            <a:off x="386166" y="3839775"/>
            <a:ext cx="1360812" cy="447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From Export Pumps Train 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24428C-CA15-486B-876E-3F90397AE656}"/>
              </a:ext>
            </a:extLst>
          </p:cNvPr>
          <p:cNvSpPr txBox="1"/>
          <p:nvPr/>
        </p:nvSpPr>
        <p:spPr bwMode="auto">
          <a:xfrm>
            <a:off x="610057" y="2366885"/>
            <a:ext cx="336387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b="1" dirty="0">
                <a:solidFill>
                  <a:srgbClr val="000000"/>
                </a:solidFill>
              </a:rPr>
              <a:t>10”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3C54D7F-9029-46EF-9B72-BE4100BF8E75}"/>
              </a:ext>
            </a:extLst>
          </p:cNvPr>
          <p:cNvSpPr txBox="1"/>
          <p:nvPr/>
        </p:nvSpPr>
        <p:spPr bwMode="auto">
          <a:xfrm>
            <a:off x="610057" y="4430129"/>
            <a:ext cx="336387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b="1" dirty="0">
                <a:solidFill>
                  <a:srgbClr val="000000"/>
                </a:solidFill>
              </a:rPr>
              <a:t>10”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9D6D457-F6E4-4F80-B613-30D526080069}"/>
              </a:ext>
            </a:extLst>
          </p:cNvPr>
          <p:cNvSpPr txBox="1"/>
          <p:nvPr/>
        </p:nvSpPr>
        <p:spPr bwMode="auto">
          <a:xfrm>
            <a:off x="6540775" y="2892146"/>
            <a:ext cx="776407" cy="6538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050" dirty="0">
                <a:solidFill>
                  <a:srgbClr val="000000"/>
                </a:solidFill>
              </a:rPr>
              <a:t>Condensate Storage Tank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2C6F99-92CC-46AB-A95C-2EABFE8795D1}"/>
              </a:ext>
            </a:extLst>
          </p:cNvPr>
          <p:cNvGrpSpPr/>
          <p:nvPr/>
        </p:nvGrpSpPr>
        <p:grpSpPr>
          <a:xfrm>
            <a:off x="4762852" y="1683346"/>
            <a:ext cx="306187" cy="342551"/>
            <a:chOff x="7087441" y="2369127"/>
            <a:chExt cx="306187" cy="34255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F872589-4FB6-4A3E-B3C0-9D311F27C826}"/>
                </a:ext>
              </a:extLst>
            </p:cNvPr>
            <p:cNvSpPr/>
            <p:nvPr/>
          </p:nvSpPr>
          <p:spPr>
            <a:xfrm rot="5400000">
              <a:off x="7094455" y="2389161"/>
              <a:ext cx="293612" cy="3047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7DA35021-24B1-41BA-BA29-BA17AB2CA2BF}"/>
                </a:ext>
              </a:extLst>
            </p:cNvPr>
            <p:cNvSpPr/>
            <p:nvPr/>
          </p:nvSpPr>
          <p:spPr>
            <a:xfrm rot="10800000">
              <a:off x="7164780" y="2409562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C54B834B-C13D-4950-9A09-85FCA5541D66}"/>
                </a:ext>
              </a:extLst>
            </p:cNvPr>
            <p:cNvSpPr/>
            <p:nvPr/>
          </p:nvSpPr>
          <p:spPr>
            <a:xfrm>
              <a:off x="7158488" y="2545723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75E620B-EFF6-4C60-914F-1DA5FFE0A65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44870" y="2562919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2628F70-E9AC-49F9-9090-423AFEC848E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36200" y="2220368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2CB2380-F7C3-40F9-B586-94977006A77C}"/>
              </a:ext>
            </a:extLst>
          </p:cNvPr>
          <p:cNvGrpSpPr/>
          <p:nvPr/>
        </p:nvGrpSpPr>
        <p:grpSpPr>
          <a:xfrm>
            <a:off x="3347903" y="1284970"/>
            <a:ext cx="342551" cy="306187"/>
            <a:chOff x="7405247" y="3070371"/>
            <a:chExt cx="342551" cy="306187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91D3F0A-1075-401D-BEDA-8F24F217BE58}"/>
                </a:ext>
              </a:extLst>
            </p:cNvPr>
            <p:cNvSpPr/>
            <p:nvPr/>
          </p:nvSpPr>
          <p:spPr>
            <a:xfrm>
              <a:off x="7430843" y="3070371"/>
              <a:ext cx="293612" cy="3047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EB3462FD-5F6A-4969-8C7B-6E73EDDC36BA}"/>
                </a:ext>
              </a:extLst>
            </p:cNvPr>
            <p:cNvSpPr/>
            <p:nvPr/>
          </p:nvSpPr>
          <p:spPr>
            <a:xfrm rot="5400000">
              <a:off x="7434204" y="3157736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6515520D-6860-4B25-8539-14095E3B17B4}"/>
                </a:ext>
              </a:extLst>
            </p:cNvPr>
            <p:cNvSpPr/>
            <p:nvPr/>
          </p:nvSpPr>
          <p:spPr>
            <a:xfrm rot="16200000">
              <a:off x="7570365" y="3164028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49CB331-3525-4877-9C1B-EF917BE7D6F4}"/>
                </a:ext>
              </a:extLst>
            </p:cNvPr>
            <p:cNvCxnSpPr>
              <a:cxnSpLocks/>
            </p:cNvCxnSpPr>
            <p:nvPr/>
          </p:nvCxnSpPr>
          <p:spPr>
            <a:xfrm>
              <a:off x="7747798" y="3070371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1B06747-4589-43FF-B974-0859721CB1D8}"/>
                </a:ext>
              </a:extLst>
            </p:cNvPr>
            <p:cNvCxnSpPr>
              <a:cxnSpLocks/>
            </p:cNvCxnSpPr>
            <p:nvPr/>
          </p:nvCxnSpPr>
          <p:spPr>
            <a:xfrm>
              <a:off x="7405247" y="3079041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6D6BDBC-D2EF-4C49-B20B-5CB740C90AC3}"/>
              </a:ext>
            </a:extLst>
          </p:cNvPr>
          <p:cNvGrpSpPr/>
          <p:nvPr/>
        </p:nvGrpSpPr>
        <p:grpSpPr>
          <a:xfrm>
            <a:off x="2086763" y="1569282"/>
            <a:ext cx="306187" cy="342551"/>
            <a:chOff x="7087441" y="2369127"/>
            <a:chExt cx="306187" cy="342551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AEE5B66-8816-4F0F-801F-B37B7658C732}"/>
                </a:ext>
              </a:extLst>
            </p:cNvPr>
            <p:cNvSpPr/>
            <p:nvPr/>
          </p:nvSpPr>
          <p:spPr>
            <a:xfrm rot="5400000">
              <a:off x="7094455" y="2389161"/>
              <a:ext cx="293612" cy="3047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81EC3C8A-DCF3-4937-A0DD-0B6C53060DF9}"/>
                </a:ext>
              </a:extLst>
            </p:cNvPr>
            <p:cNvSpPr/>
            <p:nvPr/>
          </p:nvSpPr>
          <p:spPr>
            <a:xfrm rot="10800000">
              <a:off x="7164780" y="2409562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53DE7C1E-6A16-4B32-9CAD-489BA67413D9}"/>
                </a:ext>
              </a:extLst>
            </p:cNvPr>
            <p:cNvSpPr/>
            <p:nvPr/>
          </p:nvSpPr>
          <p:spPr>
            <a:xfrm>
              <a:off x="7158488" y="2545723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E1DDA2D-8444-4B6C-90F9-97561ADD39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44870" y="2562919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2C5F9BB-44D6-43C9-B872-27E39E36F8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36200" y="2220368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96DCE9F-9A38-40C9-B5EA-D1A8CC9EB801}"/>
              </a:ext>
            </a:extLst>
          </p:cNvPr>
          <p:cNvGrpSpPr/>
          <p:nvPr/>
        </p:nvGrpSpPr>
        <p:grpSpPr>
          <a:xfrm>
            <a:off x="2598660" y="4229419"/>
            <a:ext cx="342551" cy="306187"/>
            <a:chOff x="7405247" y="3070371"/>
            <a:chExt cx="342551" cy="306187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71BF925-8BB3-4942-BAF0-327BA6937C0F}"/>
                </a:ext>
              </a:extLst>
            </p:cNvPr>
            <p:cNvSpPr/>
            <p:nvPr/>
          </p:nvSpPr>
          <p:spPr>
            <a:xfrm>
              <a:off x="7430843" y="3070371"/>
              <a:ext cx="293612" cy="3047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3412884F-75AE-432A-98F8-F0E0B97F04E5}"/>
                </a:ext>
              </a:extLst>
            </p:cNvPr>
            <p:cNvSpPr/>
            <p:nvPr/>
          </p:nvSpPr>
          <p:spPr>
            <a:xfrm rot="5400000">
              <a:off x="7434204" y="3157736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9D694348-8675-41A2-BE37-86B1E81E17CA}"/>
                </a:ext>
              </a:extLst>
            </p:cNvPr>
            <p:cNvSpPr/>
            <p:nvPr/>
          </p:nvSpPr>
          <p:spPr>
            <a:xfrm rot="16200000">
              <a:off x="7570365" y="3164028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5592E23-8377-46C7-8357-62E7A55EFEAE}"/>
                </a:ext>
              </a:extLst>
            </p:cNvPr>
            <p:cNvCxnSpPr>
              <a:cxnSpLocks/>
            </p:cNvCxnSpPr>
            <p:nvPr/>
          </p:nvCxnSpPr>
          <p:spPr>
            <a:xfrm>
              <a:off x="7747798" y="3070371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2854D51-9F7F-4647-887C-B60F8F072B01}"/>
                </a:ext>
              </a:extLst>
            </p:cNvPr>
            <p:cNvCxnSpPr>
              <a:cxnSpLocks/>
            </p:cNvCxnSpPr>
            <p:nvPr/>
          </p:nvCxnSpPr>
          <p:spPr>
            <a:xfrm>
              <a:off x="7405247" y="3079041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8D0553C8-DA12-4123-A4F1-CDAEC60A6C8E}"/>
              </a:ext>
            </a:extLst>
          </p:cNvPr>
          <p:cNvSpPr txBox="1"/>
          <p:nvPr/>
        </p:nvSpPr>
        <p:spPr bwMode="auto">
          <a:xfrm>
            <a:off x="5462739" y="4611695"/>
            <a:ext cx="136081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To TNP Liquid Export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BA75577-1DEF-4655-9CBF-75A9E979FBBD}"/>
              </a:ext>
            </a:extLst>
          </p:cNvPr>
          <p:cNvSpPr txBox="1"/>
          <p:nvPr/>
        </p:nvSpPr>
        <p:spPr bwMode="auto">
          <a:xfrm>
            <a:off x="3289744" y="3232467"/>
            <a:ext cx="336387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b="1" dirty="0">
                <a:solidFill>
                  <a:srgbClr val="000000"/>
                </a:solidFill>
              </a:rPr>
              <a:t>12”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360DBAB-3A7B-4CEA-A5FE-5B0FA7D0519E}"/>
              </a:ext>
            </a:extLst>
          </p:cNvPr>
          <p:cNvSpPr txBox="1"/>
          <p:nvPr/>
        </p:nvSpPr>
        <p:spPr bwMode="auto">
          <a:xfrm>
            <a:off x="4034285" y="4415198"/>
            <a:ext cx="336387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b="1" dirty="0">
                <a:solidFill>
                  <a:srgbClr val="000000"/>
                </a:solidFill>
              </a:rPr>
              <a:t>6”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73AACD-4F54-4055-91B6-E39CF3012F6B}"/>
              </a:ext>
            </a:extLst>
          </p:cNvPr>
          <p:cNvSpPr txBox="1"/>
          <p:nvPr/>
        </p:nvSpPr>
        <p:spPr bwMode="auto">
          <a:xfrm>
            <a:off x="5602771" y="3199737"/>
            <a:ext cx="336387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b="1" dirty="0">
                <a:solidFill>
                  <a:srgbClr val="000000"/>
                </a:solidFill>
              </a:rPr>
              <a:t>6”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36868FB-81E4-451E-AD19-453A532C0AAF}"/>
              </a:ext>
            </a:extLst>
          </p:cNvPr>
          <p:cNvSpPr txBox="1"/>
          <p:nvPr/>
        </p:nvSpPr>
        <p:spPr bwMode="auto">
          <a:xfrm>
            <a:off x="4918409" y="4980007"/>
            <a:ext cx="336387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b="1" dirty="0">
                <a:solidFill>
                  <a:srgbClr val="000000"/>
                </a:solidFill>
              </a:rPr>
              <a:t>12”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5DFE860-0496-4F17-A888-3B13D1F63447}"/>
              </a:ext>
            </a:extLst>
          </p:cNvPr>
          <p:cNvSpPr txBox="1"/>
          <p:nvPr/>
        </p:nvSpPr>
        <p:spPr bwMode="auto">
          <a:xfrm>
            <a:off x="4116691" y="2808352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55XZV310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71D95B5-83E5-47F9-A4EC-8A787F8198B8}"/>
              </a:ext>
            </a:extLst>
          </p:cNvPr>
          <p:cNvSpPr txBox="1"/>
          <p:nvPr/>
        </p:nvSpPr>
        <p:spPr bwMode="auto">
          <a:xfrm>
            <a:off x="4128008" y="3606704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55CHV-150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355C3EE-85B5-478D-9270-303BA77EBF67}"/>
              </a:ext>
            </a:extLst>
          </p:cNvPr>
          <p:cNvSpPr txBox="1"/>
          <p:nvPr/>
        </p:nvSpPr>
        <p:spPr bwMode="auto">
          <a:xfrm>
            <a:off x="4132548" y="3909892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55CHV-151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2412FFD-76CF-4AAC-AF28-7618713CBC74}"/>
              </a:ext>
            </a:extLst>
          </p:cNvPr>
          <p:cNvSpPr txBox="1"/>
          <p:nvPr/>
        </p:nvSpPr>
        <p:spPr bwMode="auto">
          <a:xfrm>
            <a:off x="2534184" y="2490579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BLV785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69A6E5F-03F6-4A62-A569-13AEE950ADC4}"/>
              </a:ext>
            </a:extLst>
          </p:cNvPr>
          <p:cNvSpPr txBox="1"/>
          <p:nvPr/>
        </p:nvSpPr>
        <p:spPr bwMode="auto">
          <a:xfrm>
            <a:off x="2525300" y="4520676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BLV784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5936FB5-CAFB-4F24-9C44-990B3B07A627}"/>
              </a:ext>
            </a:extLst>
          </p:cNvPr>
          <p:cNvSpPr txBox="1"/>
          <p:nvPr/>
        </p:nvSpPr>
        <p:spPr bwMode="auto">
          <a:xfrm>
            <a:off x="1459547" y="2506241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55XZV110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B687913-9F83-4945-963C-6BBF163FEE20}"/>
              </a:ext>
            </a:extLst>
          </p:cNvPr>
          <p:cNvGrpSpPr/>
          <p:nvPr/>
        </p:nvGrpSpPr>
        <p:grpSpPr>
          <a:xfrm>
            <a:off x="1962495" y="4239745"/>
            <a:ext cx="342551" cy="306187"/>
            <a:chOff x="6574308" y="3060615"/>
            <a:chExt cx="342551" cy="306187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5EA26CD-83A9-4CC3-9A95-15DB29FCBEC9}"/>
                </a:ext>
              </a:extLst>
            </p:cNvPr>
            <p:cNvSpPr/>
            <p:nvPr/>
          </p:nvSpPr>
          <p:spPr>
            <a:xfrm>
              <a:off x="6599904" y="3060615"/>
              <a:ext cx="293612" cy="3047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84687CED-49BA-47CF-9507-CDC2C48CAFA4}"/>
                </a:ext>
              </a:extLst>
            </p:cNvPr>
            <p:cNvSpPr/>
            <p:nvPr/>
          </p:nvSpPr>
          <p:spPr>
            <a:xfrm rot="5400000">
              <a:off x="6603265" y="3147980"/>
              <a:ext cx="152962" cy="130005"/>
            </a:xfrm>
            <a:prstGeom prst="triangl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D64C3755-2B2F-44E7-BEBF-7A9EC5A44F96}"/>
                </a:ext>
              </a:extLst>
            </p:cNvPr>
            <p:cNvSpPr/>
            <p:nvPr/>
          </p:nvSpPr>
          <p:spPr>
            <a:xfrm rot="16200000">
              <a:off x="6739426" y="3154272"/>
              <a:ext cx="152962" cy="130005"/>
            </a:xfrm>
            <a:prstGeom prst="triangl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A47DBB1-DECE-47DE-88A1-11A9BD3CE7EB}"/>
                </a:ext>
              </a:extLst>
            </p:cNvPr>
            <p:cNvCxnSpPr>
              <a:cxnSpLocks/>
            </p:cNvCxnSpPr>
            <p:nvPr/>
          </p:nvCxnSpPr>
          <p:spPr>
            <a:xfrm>
              <a:off x="6916859" y="3060615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84BAD36-BB8F-4127-AA12-A869AC28C3D1}"/>
                </a:ext>
              </a:extLst>
            </p:cNvPr>
            <p:cNvCxnSpPr>
              <a:cxnSpLocks/>
            </p:cNvCxnSpPr>
            <p:nvPr/>
          </p:nvCxnSpPr>
          <p:spPr>
            <a:xfrm>
              <a:off x="6574308" y="3069285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FD6E9395-ECEC-4512-A037-4FE3A44680A8}"/>
              </a:ext>
            </a:extLst>
          </p:cNvPr>
          <p:cNvSpPr txBox="1"/>
          <p:nvPr/>
        </p:nvSpPr>
        <p:spPr bwMode="auto">
          <a:xfrm>
            <a:off x="1763948" y="4529435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55XZV210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79DF43C-DEA3-4B14-B7C0-6B853AA8C3A0}"/>
              </a:ext>
            </a:extLst>
          </p:cNvPr>
          <p:cNvSpPr txBox="1"/>
          <p:nvPr/>
        </p:nvSpPr>
        <p:spPr bwMode="auto">
          <a:xfrm>
            <a:off x="5144927" y="1736733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BLV3001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0BE6D2C-5ABB-4A60-9615-D38DA323586D}"/>
              </a:ext>
            </a:extLst>
          </p:cNvPr>
          <p:cNvSpPr txBox="1"/>
          <p:nvPr/>
        </p:nvSpPr>
        <p:spPr bwMode="auto">
          <a:xfrm>
            <a:off x="3192980" y="1570749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BLV3000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D54A6C7-1700-4DB5-B257-1311576C618E}"/>
              </a:ext>
            </a:extLst>
          </p:cNvPr>
          <p:cNvSpPr txBox="1"/>
          <p:nvPr/>
        </p:nvSpPr>
        <p:spPr bwMode="auto">
          <a:xfrm>
            <a:off x="5035010" y="3373031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BLV787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5BDCF9D-9C65-45A0-AEB0-7F40711BEC90}"/>
              </a:ext>
            </a:extLst>
          </p:cNvPr>
          <p:cNvSpPr txBox="1"/>
          <p:nvPr/>
        </p:nvSpPr>
        <p:spPr bwMode="auto">
          <a:xfrm>
            <a:off x="4965699" y="2100170"/>
            <a:ext cx="336387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b="1" dirty="0">
                <a:solidFill>
                  <a:srgbClr val="000000"/>
                </a:solidFill>
              </a:rPr>
              <a:t>6”</a:t>
            </a:r>
          </a:p>
        </p:txBody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6E523F11-E86D-4458-8993-98D515A5F470}"/>
              </a:ext>
            </a:extLst>
          </p:cNvPr>
          <p:cNvSpPr/>
          <p:nvPr/>
        </p:nvSpPr>
        <p:spPr>
          <a:xfrm rot="5400000">
            <a:off x="5890332" y="3161172"/>
            <a:ext cx="152962" cy="130005"/>
          </a:xfrm>
          <a:prstGeom prst="triangl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887D1993-4DD2-485F-B117-1CC9FBB48387}"/>
              </a:ext>
            </a:extLst>
          </p:cNvPr>
          <p:cNvSpPr/>
          <p:nvPr/>
        </p:nvSpPr>
        <p:spPr>
          <a:xfrm rot="16200000">
            <a:off x="6026493" y="3167464"/>
            <a:ext cx="152962" cy="130005"/>
          </a:xfrm>
          <a:prstGeom prst="triangl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9FBC6DF-C477-4321-9569-97C27C80B55F}"/>
              </a:ext>
            </a:extLst>
          </p:cNvPr>
          <p:cNvCxnSpPr>
            <a:cxnSpLocks/>
          </p:cNvCxnSpPr>
          <p:nvPr/>
        </p:nvCxnSpPr>
        <p:spPr>
          <a:xfrm>
            <a:off x="6203926" y="3073807"/>
            <a:ext cx="0" cy="29751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A8BABBB-B66C-4729-8AF4-4B372ED74F68}"/>
              </a:ext>
            </a:extLst>
          </p:cNvPr>
          <p:cNvCxnSpPr>
            <a:cxnSpLocks/>
          </p:cNvCxnSpPr>
          <p:nvPr/>
        </p:nvCxnSpPr>
        <p:spPr>
          <a:xfrm>
            <a:off x="5861375" y="3082477"/>
            <a:ext cx="0" cy="29751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509596B-F403-4E13-A3CF-D201B8F334FC}"/>
              </a:ext>
            </a:extLst>
          </p:cNvPr>
          <p:cNvSpPr txBox="1"/>
          <p:nvPr/>
        </p:nvSpPr>
        <p:spPr bwMode="auto">
          <a:xfrm>
            <a:off x="5758636" y="2859416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55PV001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7966EC4-0BC4-45FB-BF79-70749FA7ABE6}"/>
              </a:ext>
            </a:extLst>
          </p:cNvPr>
          <p:cNvSpPr/>
          <p:nvPr/>
        </p:nvSpPr>
        <p:spPr>
          <a:xfrm rot="10800000" flipH="1">
            <a:off x="3036289" y="2168014"/>
            <a:ext cx="132611" cy="5147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5DF4A3F-1690-4A60-AF2A-8341FA3883D8}"/>
              </a:ext>
            </a:extLst>
          </p:cNvPr>
          <p:cNvSpPr txBox="1"/>
          <p:nvPr/>
        </p:nvSpPr>
        <p:spPr bwMode="auto">
          <a:xfrm>
            <a:off x="7518245" y="1217797"/>
            <a:ext cx="4511042" cy="35910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just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200" b="1" dirty="0">
                <a:solidFill>
                  <a:srgbClr val="000000"/>
                </a:solidFill>
              </a:rPr>
              <a:t>Expected: </a:t>
            </a:r>
            <a:r>
              <a:rPr lang="en-GB" sz="1200" dirty="0">
                <a:solidFill>
                  <a:srgbClr val="000000"/>
                </a:solidFill>
              </a:rPr>
              <a:t>The Differential Pressure between Pressure upstream (P1) and downstream (P2) 55XZV310 and 55CHV-150&amp;151 should be minimal when Train 1 Discharge Header is lined up to Common Discharge Header</a:t>
            </a:r>
            <a:endParaRPr lang="en-GB" sz="1200" b="1" dirty="0">
              <a:solidFill>
                <a:srgbClr val="000000"/>
              </a:solidFill>
            </a:endParaRPr>
          </a:p>
          <a:p>
            <a:pPr algn="just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1200" b="1" dirty="0">
              <a:solidFill>
                <a:srgbClr val="000000"/>
              </a:solidFill>
            </a:endParaRPr>
          </a:p>
          <a:p>
            <a:pPr algn="just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200" b="1" dirty="0">
                <a:solidFill>
                  <a:srgbClr val="000000"/>
                </a:solidFill>
              </a:rPr>
              <a:t>Actual: </a:t>
            </a:r>
            <a:r>
              <a:rPr lang="en-GB" sz="1200" dirty="0">
                <a:solidFill>
                  <a:srgbClr val="000000"/>
                </a:solidFill>
              </a:rPr>
              <a:t>Restricted flow across 55XZV310 and 55CHV-150&amp;151 with high Differential Pressure of Circa 23 Bar between Pressure upstream (P1 @ 42 Bar) and downstream (P2 @ 19 Bar) 55XZV310 and 55CHV-150&amp;151 </a:t>
            </a:r>
          </a:p>
          <a:p>
            <a:pPr algn="just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1200" b="1" dirty="0">
              <a:solidFill>
                <a:srgbClr val="000000"/>
              </a:solidFill>
            </a:endParaRPr>
          </a:p>
          <a:p>
            <a:pPr algn="just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200" b="1" dirty="0">
                <a:solidFill>
                  <a:srgbClr val="000000"/>
                </a:solidFill>
              </a:rPr>
              <a:t>Impact: </a:t>
            </a:r>
          </a:p>
          <a:p>
            <a:pPr marL="171450" indent="-171450" algn="just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rgbClr val="000000"/>
                </a:solidFill>
              </a:rPr>
              <a:t>Unavailability of Train 1 to flow to TNP</a:t>
            </a:r>
          </a:p>
          <a:p>
            <a:pPr marL="171450" indent="-171450" algn="just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rgbClr val="000000"/>
                </a:solidFill>
              </a:rPr>
              <a:t>Operational challenges </a:t>
            </a:r>
          </a:p>
          <a:p>
            <a:pPr marL="171450" indent="-171450" algn="just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rgbClr val="000000"/>
                </a:solidFill>
              </a:rPr>
              <a:t>No significant deferment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5A0927-43A0-4484-8F32-CD844AECED1C}"/>
              </a:ext>
            </a:extLst>
          </p:cNvPr>
          <p:cNvCxnSpPr/>
          <p:nvPr/>
        </p:nvCxnSpPr>
        <p:spPr>
          <a:xfrm flipV="1">
            <a:off x="4903340" y="1367148"/>
            <a:ext cx="463221" cy="14667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27C9288-15BE-408F-9AE1-6210E7354D54}"/>
              </a:ext>
            </a:extLst>
          </p:cNvPr>
          <p:cNvSpPr/>
          <p:nvPr/>
        </p:nvSpPr>
        <p:spPr>
          <a:xfrm>
            <a:off x="5378465" y="1194732"/>
            <a:ext cx="384060" cy="2743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4F70C-D011-4648-A5A6-DCAD525C3CB1}"/>
              </a:ext>
            </a:extLst>
          </p:cNvPr>
          <p:cNvSpPr/>
          <p:nvPr/>
        </p:nvSpPr>
        <p:spPr>
          <a:xfrm>
            <a:off x="5393316" y="1164219"/>
            <a:ext cx="385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P1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C2DEC64-254D-4DF6-8F3F-7B0684D88EC3}"/>
              </a:ext>
            </a:extLst>
          </p:cNvPr>
          <p:cNvCxnSpPr>
            <a:cxnSpLocks/>
            <a:endCxn id="151" idx="1"/>
          </p:cNvCxnSpPr>
          <p:nvPr/>
        </p:nvCxnSpPr>
        <p:spPr>
          <a:xfrm flipV="1">
            <a:off x="4692299" y="4639150"/>
            <a:ext cx="198481" cy="29600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A6AAE892-B8D3-4952-B3D0-20F782C84822}"/>
              </a:ext>
            </a:extLst>
          </p:cNvPr>
          <p:cNvSpPr/>
          <p:nvPr/>
        </p:nvSpPr>
        <p:spPr>
          <a:xfrm>
            <a:off x="4900910" y="4475549"/>
            <a:ext cx="384060" cy="2743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F7975C8-DA8C-4BD4-8E76-CA946ADC658B}"/>
              </a:ext>
            </a:extLst>
          </p:cNvPr>
          <p:cNvSpPr/>
          <p:nvPr/>
        </p:nvSpPr>
        <p:spPr>
          <a:xfrm>
            <a:off x="4890780" y="4469873"/>
            <a:ext cx="4213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P2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862411-A70D-4112-9B10-F8239A3FCF27}"/>
              </a:ext>
            </a:extLst>
          </p:cNvPr>
          <p:cNvSpPr/>
          <p:nvPr/>
        </p:nvSpPr>
        <p:spPr>
          <a:xfrm>
            <a:off x="84774" y="6184704"/>
            <a:ext cx="3783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i="1" dirty="0">
                <a:solidFill>
                  <a:srgbClr val="000000"/>
                </a:solidFill>
              </a:rPr>
              <a:t>Fig 1: Current Operating Condition at Site</a:t>
            </a:r>
            <a:endParaRPr lang="en-GB" sz="1400" b="1" i="1" dirty="0"/>
          </a:p>
        </p:txBody>
      </p:sp>
    </p:spTree>
    <p:extLst>
      <p:ext uri="{BB962C8B-B14F-4D97-AF65-F5344CB8AC3E}">
        <p14:creationId xmlns:p14="http://schemas.microsoft.com/office/powerpoint/2010/main" val="19237511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9319-C9BE-4998-9E28-0F1B9941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43" y="721743"/>
            <a:ext cx="11171238" cy="751631"/>
          </a:xfrm>
        </p:spPr>
        <p:txBody>
          <a:bodyPr/>
          <a:lstStyle/>
          <a:p>
            <a:r>
              <a:rPr lang="en-GB" sz="2000" dirty="0"/>
              <a:t>Resolve High Pressure on CST – Export Pumps Discharge Header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59885-DBFF-4FCB-B2C5-7FA55EF79CC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September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B6EE9-9DF6-4856-9DC2-4FD80EC9D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701C36-C00D-4E41-AD92-24A271A51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696BF401-8910-49C1-B086-A08EAC46D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942951"/>
              </p:ext>
            </p:extLst>
          </p:nvPr>
        </p:nvGraphicFramePr>
        <p:xfrm>
          <a:off x="385894" y="1473374"/>
          <a:ext cx="11459361" cy="41053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78301">
                  <a:extLst>
                    <a:ext uri="{9D8B030D-6E8A-4147-A177-3AD203B41FA5}">
                      <a16:colId xmlns:a16="http://schemas.microsoft.com/office/drawing/2014/main" val="850622752"/>
                    </a:ext>
                  </a:extLst>
                </a:gridCol>
                <a:gridCol w="4174530">
                  <a:extLst>
                    <a:ext uri="{9D8B030D-6E8A-4147-A177-3AD203B41FA5}">
                      <a16:colId xmlns:a16="http://schemas.microsoft.com/office/drawing/2014/main" val="1698698281"/>
                    </a:ext>
                  </a:extLst>
                </a:gridCol>
                <a:gridCol w="1538879">
                  <a:extLst>
                    <a:ext uri="{9D8B030D-6E8A-4147-A177-3AD203B41FA5}">
                      <a16:colId xmlns:a16="http://schemas.microsoft.com/office/drawing/2014/main" val="3492611909"/>
                    </a:ext>
                  </a:extLst>
                </a:gridCol>
                <a:gridCol w="1071046">
                  <a:extLst>
                    <a:ext uri="{9D8B030D-6E8A-4147-A177-3AD203B41FA5}">
                      <a16:colId xmlns:a16="http://schemas.microsoft.com/office/drawing/2014/main" val="26216308"/>
                    </a:ext>
                  </a:extLst>
                </a:gridCol>
                <a:gridCol w="3596605">
                  <a:extLst>
                    <a:ext uri="{9D8B030D-6E8A-4147-A177-3AD203B41FA5}">
                      <a16:colId xmlns:a16="http://schemas.microsoft.com/office/drawing/2014/main" val="3216924769"/>
                    </a:ext>
                  </a:extLst>
                </a:gridCol>
              </a:tblGrid>
              <a:tr h="437794">
                <a:tc>
                  <a:txBody>
                    <a:bodyPr/>
                    <a:lstStyle/>
                    <a:p>
                      <a:pPr algn="just"/>
                      <a:endParaRPr lang="en-GB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Implementation Priority/Rank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11292"/>
                  </a:ext>
                </a:extLst>
              </a:tr>
              <a:tr h="963146"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Option 1a/b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just">
                        <a:buFont typeface="+mj-lt"/>
                        <a:buAutoNum type="alphaLcPeriod"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Close 55XZV310 and resolve issue during September 2021 S/D</a:t>
                      </a:r>
                    </a:p>
                    <a:p>
                      <a:pPr marL="228600" indent="-228600" algn="just">
                        <a:buFont typeface="+mj-lt"/>
                        <a:buAutoNum type="alphaLcPeriod"/>
                      </a:pPr>
                      <a:endParaRPr lang="en-GB" sz="1200" dirty="0">
                        <a:solidFill>
                          <a:srgbClr val="000000"/>
                        </a:solidFill>
                      </a:endParaRPr>
                    </a:p>
                    <a:p>
                      <a:pPr marL="228600" indent="-228600" algn="just">
                        <a:buFont typeface="+mj-lt"/>
                        <a:buAutoNum type="alphaLcPeriod"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Open 55XZV310 and flow Train 1 Production to both TNP and Train 2 Surge Vessel via CST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Continue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Negligible Deferment, Train 1 Available for Production and Easy to Plan/Execute</a:t>
                      </a:r>
                    </a:p>
                    <a:p>
                      <a:pPr algn="just"/>
                      <a:endParaRPr lang="en-GB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03134"/>
                  </a:ext>
                </a:extLst>
              </a:tr>
              <a:tr h="1138263"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Option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Replace identified Defective Valves with Spool Piece and resolve issue during September 2021 S/D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Unscheduled Shutdown due to Impaired Functionality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Deferment of circa 20,000 </a:t>
                      </a:r>
                      <a:r>
                        <a:rPr lang="en-GB" sz="1200" dirty="0" err="1">
                          <a:solidFill>
                            <a:srgbClr val="000000"/>
                          </a:solidFill>
                        </a:rPr>
                        <a:t>bbls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 of Oil and Condensate, Deferment of 50 </a:t>
                      </a:r>
                      <a:r>
                        <a:rPr lang="en-GB" sz="1200" dirty="0" err="1">
                          <a:solidFill>
                            <a:srgbClr val="000000"/>
                          </a:solidFill>
                        </a:rPr>
                        <a:t>MMScF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 of Gas, Trains 1 &amp; 2 unavailable for 5 hours and Detailed Planning required and Complex to Execution</a:t>
                      </a:r>
                    </a:p>
                    <a:p>
                      <a:pPr algn="just"/>
                      <a:endParaRPr lang="en-GB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660276"/>
                  </a:ext>
                </a:extLst>
              </a:tr>
              <a:tr h="1138263"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Option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Line up existing Train 1 to Common Discharge Header, continue injecting to TNP and immediate inspection/repair of Valves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Deferment of circa 40,000 </a:t>
                      </a:r>
                      <a:r>
                        <a:rPr lang="en-GB" sz="1200" dirty="0" err="1">
                          <a:solidFill>
                            <a:srgbClr val="000000"/>
                          </a:solidFill>
                        </a:rPr>
                        <a:t>bbls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 of Oil and Condensate, Deferment of 100 </a:t>
                      </a:r>
                      <a:r>
                        <a:rPr lang="en-GB" sz="1200" dirty="0" err="1">
                          <a:solidFill>
                            <a:srgbClr val="000000"/>
                          </a:solidFill>
                        </a:rPr>
                        <a:t>MMScF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 of Gas, Trains 1 &amp; 2 unavailable for 10 hours, Detailed Planning required and Complex to Execute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28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20298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9319-C9BE-4998-9E28-0F1B9941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43" y="721743"/>
            <a:ext cx="11171238" cy="751631"/>
          </a:xfrm>
        </p:spPr>
        <p:txBody>
          <a:bodyPr/>
          <a:lstStyle/>
          <a:p>
            <a:r>
              <a:rPr lang="en-GB" sz="2000" dirty="0"/>
              <a:t>Resolve High Pressure on CST – Export Pumps Discharge Header: Option 1a/b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59885-DBFF-4FCB-B2C5-7FA55EF79CC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September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B6EE9-9DF6-4856-9DC2-4FD80EC9D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701C36-C00D-4E41-AD92-24A271A51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9F606B-0631-41B6-B803-3CC52C5C20A1}"/>
              </a:ext>
            </a:extLst>
          </p:cNvPr>
          <p:cNvCxnSpPr>
            <a:cxnSpLocks/>
          </p:cNvCxnSpPr>
          <p:nvPr/>
        </p:nvCxnSpPr>
        <p:spPr>
          <a:xfrm flipV="1">
            <a:off x="367774" y="2357307"/>
            <a:ext cx="2808854" cy="2334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D2FFFD-23E6-4157-B13E-B0BD0B8B1E02}"/>
              </a:ext>
            </a:extLst>
          </p:cNvPr>
          <p:cNvCxnSpPr>
            <a:cxnSpLocks/>
          </p:cNvCxnSpPr>
          <p:nvPr/>
        </p:nvCxnSpPr>
        <p:spPr>
          <a:xfrm>
            <a:off x="367774" y="4355285"/>
            <a:ext cx="2808854" cy="0"/>
          </a:xfrm>
          <a:prstGeom prst="straightConnector1">
            <a:avLst/>
          </a:prstGeom>
          <a:ln w="38100">
            <a:solidFill>
              <a:srgbClr val="7434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96308E-C343-4F84-A26C-B5F66BDB2AE1}"/>
              </a:ext>
            </a:extLst>
          </p:cNvPr>
          <p:cNvCxnSpPr/>
          <p:nvPr/>
        </p:nvCxnSpPr>
        <p:spPr>
          <a:xfrm>
            <a:off x="3204591" y="1870745"/>
            <a:ext cx="0" cy="3439487"/>
          </a:xfrm>
          <a:prstGeom prst="line">
            <a:avLst/>
          </a:prstGeom>
          <a:ln w="38100">
            <a:solidFill>
              <a:srgbClr val="7434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apezoid 12">
            <a:extLst>
              <a:ext uri="{FF2B5EF4-FFF2-40B4-BE49-F238E27FC236}">
                <a16:creationId xmlns:a16="http://schemas.microsoft.com/office/drawing/2014/main" id="{C6C651BC-A0CC-4739-8E53-F8E6988F3A7B}"/>
              </a:ext>
            </a:extLst>
          </p:cNvPr>
          <p:cNvSpPr/>
          <p:nvPr/>
        </p:nvSpPr>
        <p:spPr>
          <a:xfrm rot="10800000">
            <a:off x="3119314" y="5310233"/>
            <a:ext cx="170553" cy="176166"/>
          </a:xfrm>
          <a:prstGeom prst="trapezoid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A9E237-5CD2-4D3F-AE69-C1169E51422C}"/>
              </a:ext>
            </a:extLst>
          </p:cNvPr>
          <p:cNvCxnSpPr/>
          <p:nvPr/>
        </p:nvCxnSpPr>
        <p:spPr>
          <a:xfrm flipV="1">
            <a:off x="2239857" y="1422486"/>
            <a:ext cx="0" cy="9348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7A1AE6-E286-4B3E-9200-277830822B2A}"/>
              </a:ext>
            </a:extLst>
          </p:cNvPr>
          <p:cNvCxnSpPr>
            <a:cxnSpLocks/>
          </p:cNvCxnSpPr>
          <p:nvPr/>
        </p:nvCxnSpPr>
        <p:spPr>
          <a:xfrm>
            <a:off x="2239857" y="1422486"/>
            <a:ext cx="267608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E6E850-DF65-41D3-A6EE-EC731579AFAB}"/>
              </a:ext>
            </a:extLst>
          </p:cNvPr>
          <p:cNvCxnSpPr/>
          <p:nvPr/>
        </p:nvCxnSpPr>
        <p:spPr>
          <a:xfrm>
            <a:off x="4915946" y="1422486"/>
            <a:ext cx="0" cy="17904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BEB5B5-E41A-46B6-A918-D93AAA8EFCD9}"/>
              </a:ext>
            </a:extLst>
          </p:cNvPr>
          <p:cNvCxnSpPr>
            <a:cxnSpLocks/>
          </p:cNvCxnSpPr>
          <p:nvPr/>
        </p:nvCxnSpPr>
        <p:spPr>
          <a:xfrm flipH="1">
            <a:off x="4009934" y="3212983"/>
            <a:ext cx="906012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975736-146C-4A4C-B6CF-DFBA3CA31ABA}"/>
              </a:ext>
            </a:extLst>
          </p:cNvPr>
          <p:cNvCxnSpPr/>
          <p:nvPr/>
        </p:nvCxnSpPr>
        <p:spPr>
          <a:xfrm>
            <a:off x="4009934" y="3212983"/>
            <a:ext cx="0" cy="291936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D1DF79D-67FB-4A0C-8CC6-8F93ED96CD0A}"/>
              </a:ext>
            </a:extLst>
          </p:cNvPr>
          <p:cNvCxnSpPr>
            <a:stCxn id="13" idx="0"/>
          </p:cNvCxnSpPr>
          <p:nvPr/>
        </p:nvCxnSpPr>
        <p:spPr>
          <a:xfrm>
            <a:off x="3204590" y="5486399"/>
            <a:ext cx="1" cy="64595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A938CF-791C-49D6-8E2A-5240404683C6}"/>
              </a:ext>
            </a:extLst>
          </p:cNvPr>
          <p:cNvCxnSpPr>
            <a:cxnSpLocks/>
          </p:cNvCxnSpPr>
          <p:nvPr/>
        </p:nvCxnSpPr>
        <p:spPr>
          <a:xfrm flipH="1">
            <a:off x="3204591" y="6103255"/>
            <a:ext cx="805343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E34C2-FD33-4B87-897F-0FF0226C198E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4915946" y="3212983"/>
            <a:ext cx="1473827" cy="608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E780D3-7D24-4528-BA33-7966AB15267D}"/>
              </a:ext>
            </a:extLst>
          </p:cNvPr>
          <p:cNvCxnSpPr>
            <a:cxnSpLocks/>
          </p:cNvCxnSpPr>
          <p:nvPr/>
        </p:nvCxnSpPr>
        <p:spPr>
          <a:xfrm>
            <a:off x="3204591" y="4966283"/>
            <a:ext cx="3290020" cy="0"/>
          </a:xfrm>
          <a:prstGeom prst="straightConnector1">
            <a:avLst/>
          </a:prstGeom>
          <a:ln w="38100">
            <a:solidFill>
              <a:srgbClr val="7434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1BC764-D1F9-42D4-9681-D1DB479F49CE}"/>
              </a:ext>
            </a:extLst>
          </p:cNvPr>
          <p:cNvGrpSpPr/>
          <p:nvPr/>
        </p:nvGrpSpPr>
        <p:grpSpPr>
          <a:xfrm>
            <a:off x="6398860" y="2548267"/>
            <a:ext cx="758235" cy="1020704"/>
            <a:chOff x="10907302" y="2582347"/>
            <a:chExt cx="758235" cy="102070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D74620-3D4A-4838-9144-A0E5E20C1B66}"/>
                </a:ext>
              </a:extLst>
            </p:cNvPr>
            <p:cNvSpPr/>
            <p:nvPr/>
          </p:nvSpPr>
          <p:spPr>
            <a:xfrm>
              <a:off x="10907303" y="2994870"/>
              <a:ext cx="758234" cy="608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20DBE2BD-F09E-44A2-8B73-88CAFBBD0102}"/>
                </a:ext>
              </a:extLst>
            </p:cNvPr>
            <p:cNvSpPr/>
            <p:nvPr/>
          </p:nvSpPr>
          <p:spPr>
            <a:xfrm>
              <a:off x="10907302" y="2582347"/>
              <a:ext cx="758234" cy="41940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</p:grp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1DA164DA-9372-4EB8-8882-461BE6C50EC9}"/>
              </a:ext>
            </a:extLst>
          </p:cNvPr>
          <p:cNvSpPr/>
          <p:nvPr/>
        </p:nvSpPr>
        <p:spPr>
          <a:xfrm rot="10800000">
            <a:off x="3933453" y="3619829"/>
            <a:ext cx="152962" cy="24671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E29D7AFE-7E47-4B12-8875-C6BC41C081AD}"/>
              </a:ext>
            </a:extLst>
          </p:cNvPr>
          <p:cNvSpPr/>
          <p:nvPr/>
        </p:nvSpPr>
        <p:spPr>
          <a:xfrm rot="10800000">
            <a:off x="3932890" y="3909892"/>
            <a:ext cx="152962" cy="24671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40D25BE-4F85-4CBB-88FE-DBA5A017AC2C}"/>
              </a:ext>
            </a:extLst>
          </p:cNvPr>
          <p:cNvCxnSpPr/>
          <p:nvPr/>
        </p:nvCxnSpPr>
        <p:spPr>
          <a:xfrm>
            <a:off x="3916111" y="4156604"/>
            <a:ext cx="18288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051B90D-8536-4650-A232-A2DAF72597E6}"/>
              </a:ext>
            </a:extLst>
          </p:cNvPr>
          <p:cNvCxnSpPr/>
          <p:nvPr/>
        </p:nvCxnSpPr>
        <p:spPr>
          <a:xfrm>
            <a:off x="3916674" y="3866541"/>
            <a:ext cx="18288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EF7B81D-4040-4D68-A8FA-44BED2C1BE04}"/>
              </a:ext>
            </a:extLst>
          </p:cNvPr>
          <p:cNvGrpSpPr/>
          <p:nvPr/>
        </p:nvGrpSpPr>
        <p:grpSpPr>
          <a:xfrm>
            <a:off x="4275722" y="3060615"/>
            <a:ext cx="342551" cy="306187"/>
            <a:chOff x="4275722" y="3060615"/>
            <a:chExt cx="342551" cy="306187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172C4D8-28C4-44A6-B863-257106AF4014}"/>
                </a:ext>
              </a:extLst>
            </p:cNvPr>
            <p:cNvSpPr/>
            <p:nvPr/>
          </p:nvSpPr>
          <p:spPr>
            <a:xfrm>
              <a:off x="4301318" y="3060615"/>
              <a:ext cx="293612" cy="3047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4450E8C6-49AA-4F22-A138-F5FCE9120207}"/>
                </a:ext>
              </a:extLst>
            </p:cNvPr>
            <p:cNvSpPr/>
            <p:nvPr/>
          </p:nvSpPr>
          <p:spPr>
            <a:xfrm rot="5400000">
              <a:off x="4304679" y="3147980"/>
              <a:ext cx="152962" cy="130005"/>
            </a:xfrm>
            <a:prstGeom prst="triangl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6C3BAC00-67B6-4B0A-829E-3E71BC05769A}"/>
                </a:ext>
              </a:extLst>
            </p:cNvPr>
            <p:cNvSpPr/>
            <p:nvPr/>
          </p:nvSpPr>
          <p:spPr>
            <a:xfrm rot="16200000">
              <a:off x="4440840" y="3154272"/>
              <a:ext cx="152962" cy="130005"/>
            </a:xfrm>
            <a:prstGeom prst="triangl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151D755-D8E3-4239-BA24-6874964D1993}"/>
                </a:ext>
              </a:extLst>
            </p:cNvPr>
            <p:cNvCxnSpPr>
              <a:cxnSpLocks/>
            </p:cNvCxnSpPr>
            <p:nvPr/>
          </p:nvCxnSpPr>
          <p:spPr>
            <a:xfrm>
              <a:off x="4618273" y="3060615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439FA56-CBEB-4788-89A7-9EA4A791390E}"/>
                </a:ext>
              </a:extLst>
            </p:cNvPr>
            <p:cNvCxnSpPr>
              <a:cxnSpLocks/>
            </p:cNvCxnSpPr>
            <p:nvPr/>
          </p:nvCxnSpPr>
          <p:spPr>
            <a:xfrm>
              <a:off x="4275722" y="3069285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6865D47-290C-42DB-9C70-8D17E197B067}"/>
              </a:ext>
            </a:extLst>
          </p:cNvPr>
          <p:cNvGrpSpPr/>
          <p:nvPr/>
        </p:nvGrpSpPr>
        <p:grpSpPr>
          <a:xfrm>
            <a:off x="4788855" y="2419461"/>
            <a:ext cx="306187" cy="342551"/>
            <a:chOff x="7087441" y="2369127"/>
            <a:chExt cx="306187" cy="342551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8208F6A-C459-4156-920D-29E1E701E3F0}"/>
                </a:ext>
              </a:extLst>
            </p:cNvPr>
            <p:cNvSpPr/>
            <p:nvPr/>
          </p:nvSpPr>
          <p:spPr>
            <a:xfrm rot="5400000">
              <a:off x="7094455" y="2389161"/>
              <a:ext cx="293612" cy="3047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9A58074B-4AF7-43A2-8977-3230B7E8C559}"/>
                </a:ext>
              </a:extLst>
            </p:cNvPr>
            <p:cNvSpPr/>
            <p:nvPr/>
          </p:nvSpPr>
          <p:spPr>
            <a:xfrm rot="10800000">
              <a:off x="7164780" y="2409562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BEBB2ECB-D327-4ACF-A607-64E884D59B3E}"/>
                </a:ext>
              </a:extLst>
            </p:cNvPr>
            <p:cNvSpPr/>
            <p:nvPr/>
          </p:nvSpPr>
          <p:spPr>
            <a:xfrm>
              <a:off x="7158488" y="2545723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8373DAB-4A1D-4ABA-8303-106095F9152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44870" y="2562919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3BA7537-F539-4632-B34E-683AD9E45E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36200" y="2220368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A04C695-7DA0-4136-BDB1-B5D789DFAC00}"/>
              </a:ext>
            </a:extLst>
          </p:cNvPr>
          <p:cNvGrpSpPr/>
          <p:nvPr/>
        </p:nvGrpSpPr>
        <p:grpSpPr>
          <a:xfrm>
            <a:off x="5106661" y="3070371"/>
            <a:ext cx="342551" cy="306187"/>
            <a:chOff x="7405247" y="3070371"/>
            <a:chExt cx="342551" cy="306187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546B4FB-6AAF-4378-BB97-748EFB0FDAC9}"/>
                </a:ext>
              </a:extLst>
            </p:cNvPr>
            <p:cNvSpPr/>
            <p:nvPr/>
          </p:nvSpPr>
          <p:spPr>
            <a:xfrm>
              <a:off x="7430843" y="3070371"/>
              <a:ext cx="293612" cy="3047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1CBE29A4-F3D7-4395-8352-E57630F98046}"/>
                </a:ext>
              </a:extLst>
            </p:cNvPr>
            <p:cNvSpPr/>
            <p:nvPr/>
          </p:nvSpPr>
          <p:spPr>
            <a:xfrm rot="5400000">
              <a:off x="7434204" y="3157736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55CE6E16-B6FB-40D7-8B2E-43524EC6DD3F}"/>
                </a:ext>
              </a:extLst>
            </p:cNvPr>
            <p:cNvSpPr/>
            <p:nvPr/>
          </p:nvSpPr>
          <p:spPr>
            <a:xfrm rot="16200000">
              <a:off x="7570365" y="3164028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8410F12-EC72-4EFB-9DE3-73C54D9EEA7C}"/>
                </a:ext>
              </a:extLst>
            </p:cNvPr>
            <p:cNvCxnSpPr>
              <a:cxnSpLocks/>
            </p:cNvCxnSpPr>
            <p:nvPr/>
          </p:nvCxnSpPr>
          <p:spPr>
            <a:xfrm>
              <a:off x="7747798" y="3070371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095479B-68A8-42D6-9AF2-0B2C225929DB}"/>
                </a:ext>
              </a:extLst>
            </p:cNvPr>
            <p:cNvCxnSpPr>
              <a:cxnSpLocks/>
            </p:cNvCxnSpPr>
            <p:nvPr/>
          </p:nvCxnSpPr>
          <p:spPr>
            <a:xfrm>
              <a:off x="7405247" y="3079041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B8A583C-4C0B-4579-962A-AD6A32919CFE}"/>
              </a:ext>
            </a:extLst>
          </p:cNvPr>
          <p:cNvGrpSpPr/>
          <p:nvPr/>
        </p:nvGrpSpPr>
        <p:grpSpPr>
          <a:xfrm>
            <a:off x="2598660" y="2196528"/>
            <a:ext cx="342551" cy="306187"/>
            <a:chOff x="7405247" y="3070371"/>
            <a:chExt cx="342551" cy="306187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F96E2BA-825D-4ED8-9486-90957AF30025}"/>
                </a:ext>
              </a:extLst>
            </p:cNvPr>
            <p:cNvSpPr/>
            <p:nvPr/>
          </p:nvSpPr>
          <p:spPr>
            <a:xfrm>
              <a:off x="7430843" y="3070371"/>
              <a:ext cx="293612" cy="3047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DF98E9D-5C35-41FC-ADAD-90CFCB95E9D6}"/>
                </a:ext>
              </a:extLst>
            </p:cNvPr>
            <p:cNvSpPr/>
            <p:nvPr/>
          </p:nvSpPr>
          <p:spPr>
            <a:xfrm rot="5400000">
              <a:off x="7434204" y="3157736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722AF075-433D-4D18-A079-8442BD83A54D}"/>
                </a:ext>
              </a:extLst>
            </p:cNvPr>
            <p:cNvSpPr/>
            <p:nvPr/>
          </p:nvSpPr>
          <p:spPr>
            <a:xfrm rot="16200000">
              <a:off x="7570365" y="3164028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1D9E0CF-D562-43CE-87C0-AE736DF015BB}"/>
                </a:ext>
              </a:extLst>
            </p:cNvPr>
            <p:cNvCxnSpPr>
              <a:cxnSpLocks/>
            </p:cNvCxnSpPr>
            <p:nvPr/>
          </p:nvCxnSpPr>
          <p:spPr>
            <a:xfrm>
              <a:off x="7747798" y="3070371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37EC099-E1FB-45D0-8CD1-920DB61957FE}"/>
                </a:ext>
              </a:extLst>
            </p:cNvPr>
            <p:cNvCxnSpPr>
              <a:cxnSpLocks/>
            </p:cNvCxnSpPr>
            <p:nvPr/>
          </p:nvCxnSpPr>
          <p:spPr>
            <a:xfrm>
              <a:off x="7405247" y="3079041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1E6CAAF-4755-4AC0-B8D4-234B83C27551}"/>
              </a:ext>
            </a:extLst>
          </p:cNvPr>
          <p:cNvGrpSpPr/>
          <p:nvPr/>
        </p:nvGrpSpPr>
        <p:grpSpPr>
          <a:xfrm>
            <a:off x="1633927" y="2196809"/>
            <a:ext cx="342551" cy="306187"/>
            <a:chOff x="6574308" y="3060615"/>
            <a:chExt cx="342551" cy="306187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BE7DB53-D132-488C-8E39-433631292C8A}"/>
                </a:ext>
              </a:extLst>
            </p:cNvPr>
            <p:cNvSpPr/>
            <p:nvPr/>
          </p:nvSpPr>
          <p:spPr>
            <a:xfrm>
              <a:off x="6599904" y="3060615"/>
              <a:ext cx="293612" cy="3047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A536AE4D-4F5A-443C-AE5A-3A402A91126F}"/>
                </a:ext>
              </a:extLst>
            </p:cNvPr>
            <p:cNvSpPr/>
            <p:nvPr/>
          </p:nvSpPr>
          <p:spPr>
            <a:xfrm rot="5400000">
              <a:off x="6603265" y="3147980"/>
              <a:ext cx="152962" cy="130005"/>
            </a:xfrm>
            <a:prstGeom prst="triangl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9BE6C1E5-8738-4FBB-8C06-5D9A4E4F2A13}"/>
                </a:ext>
              </a:extLst>
            </p:cNvPr>
            <p:cNvSpPr/>
            <p:nvPr/>
          </p:nvSpPr>
          <p:spPr>
            <a:xfrm rot="16200000">
              <a:off x="6739426" y="3154272"/>
              <a:ext cx="152962" cy="130005"/>
            </a:xfrm>
            <a:prstGeom prst="triangl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DFB35EC-4684-4A92-8314-1B1129397CC5}"/>
                </a:ext>
              </a:extLst>
            </p:cNvPr>
            <p:cNvCxnSpPr>
              <a:cxnSpLocks/>
            </p:cNvCxnSpPr>
            <p:nvPr/>
          </p:nvCxnSpPr>
          <p:spPr>
            <a:xfrm>
              <a:off x="6916859" y="3060615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97367EC-FC74-475B-9395-1088960FCBBD}"/>
                </a:ext>
              </a:extLst>
            </p:cNvPr>
            <p:cNvCxnSpPr>
              <a:cxnSpLocks/>
            </p:cNvCxnSpPr>
            <p:nvPr/>
          </p:nvCxnSpPr>
          <p:spPr>
            <a:xfrm>
              <a:off x="6574308" y="3069285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08F9EBB6-E5BF-4145-8561-CED04AFB03A6}"/>
              </a:ext>
            </a:extLst>
          </p:cNvPr>
          <p:cNvSpPr txBox="1"/>
          <p:nvPr/>
        </p:nvSpPr>
        <p:spPr bwMode="auto">
          <a:xfrm>
            <a:off x="364436" y="1887520"/>
            <a:ext cx="1360812" cy="447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From Export Pumps Train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CAF421-B24A-48A2-96E9-F6682D93C684}"/>
              </a:ext>
            </a:extLst>
          </p:cNvPr>
          <p:cNvSpPr txBox="1"/>
          <p:nvPr/>
        </p:nvSpPr>
        <p:spPr bwMode="auto">
          <a:xfrm>
            <a:off x="386166" y="3839775"/>
            <a:ext cx="1360812" cy="447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From Export Pumps Train 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24428C-CA15-486B-876E-3F90397AE656}"/>
              </a:ext>
            </a:extLst>
          </p:cNvPr>
          <p:cNvSpPr txBox="1"/>
          <p:nvPr/>
        </p:nvSpPr>
        <p:spPr bwMode="auto">
          <a:xfrm>
            <a:off x="610057" y="2366885"/>
            <a:ext cx="336387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b="1" dirty="0">
                <a:solidFill>
                  <a:srgbClr val="000000"/>
                </a:solidFill>
              </a:rPr>
              <a:t>10”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3C54D7F-9029-46EF-9B72-BE4100BF8E75}"/>
              </a:ext>
            </a:extLst>
          </p:cNvPr>
          <p:cNvSpPr txBox="1"/>
          <p:nvPr/>
        </p:nvSpPr>
        <p:spPr bwMode="auto">
          <a:xfrm>
            <a:off x="610057" y="4430129"/>
            <a:ext cx="336387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b="1" dirty="0">
                <a:solidFill>
                  <a:srgbClr val="000000"/>
                </a:solidFill>
              </a:rPr>
              <a:t>10”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9D6D457-F6E4-4F80-B613-30D526080069}"/>
              </a:ext>
            </a:extLst>
          </p:cNvPr>
          <p:cNvSpPr txBox="1"/>
          <p:nvPr/>
        </p:nvSpPr>
        <p:spPr bwMode="auto">
          <a:xfrm>
            <a:off x="6389773" y="2892146"/>
            <a:ext cx="776407" cy="6538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050" dirty="0">
                <a:solidFill>
                  <a:srgbClr val="000000"/>
                </a:solidFill>
              </a:rPr>
              <a:t>Condensate Storage Tank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2C6F99-92CC-46AB-A95C-2EABFE8795D1}"/>
              </a:ext>
            </a:extLst>
          </p:cNvPr>
          <p:cNvGrpSpPr/>
          <p:nvPr/>
        </p:nvGrpSpPr>
        <p:grpSpPr>
          <a:xfrm>
            <a:off x="4762852" y="1683346"/>
            <a:ext cx="306187" cy="342551"/>
            <a:chOff x="7087441" y="2369127"/>
            <a:chExt cx="306187" cy="34255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F872589-4FB6-4A3E-B3C0-9D311F27C826}"/>
                </a:ext>
              </a:extLst>
            </p:cNvPr>
            <p:cNvSpPr/>
            <p:nvPr/>
          </p:nvSpPr>
          <p:spPr>
            <a:xfrm rot="5400000">
              <a:off x="7094455" y="2389161"/>
              <a:ext cx="293612" cy="3047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7DA35021-24B1-41BA-BA29-BA17AB2CA2BF}"/>
                </a:ext>
              </a:extLst>
            </p:cNvPr>
            <p:cNvSpPr/>
            <p:nvPr/>
          </p:nvSpPr>
          <p:spPr>
            <a:xfrm rot="10800000">
              <a:off x="7164780" y="2409562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C54B834B-C13D-4950-9A09-85FCA5541D66}"/>
                </a:ext>
              </a:extLst>
            </p:cNvPr>
            <p:cNvSpPr/>
            <p:nvPr/>
          </p:nvSpPr>
          <p:spPr>
            <a:xfrm>
              <a:off x="7158488" y="2545723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75E620B-EFF6-4C60-914F-1DA5FFE0A65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44870" y="2562919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2628F70-E9AC-49F9-9090-423AFEC848E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36200" y="2220368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2CB2380-F7C3-40F9-B586-94977006A77C}"/>
              </a:ext>
            </a:extLst>
          </p:cNvPr>
          <p:cNvGrpSpPr/>
          <p:nvPr/>
        </p:nvGrpSpPr>
        <p:grpSpPr>
          <a:xfrm>
            <a:off x="3347903" y="1284970"/>
            <a:ext cx="342551" cy="306187"/>
            <a:chOff x="7405247" y="3070371"/>
            <a:chExt cx="342551" cy="306187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91D3F0A-1075-401D-BEDA-8F24F217BE58}"/>
                </a:ext>
              </a:extLst>
            </p:cNvPr>
            <p:cNvSpPr/>
            <p:nvPr/>
          </p:nvSpPr>
          <p:spPr>
            <a:xfrm>
              <a:off x="7430843" y="3070371"/>
              <a:ext cx="293612" cy="3047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EB3462FD-5F6A-4969-8C7B-6E73EDDC36BA}"/>
                </a:ext>
              </a:extLst>
            </p:cNvPr>
            <p:cNvSpPr/>
            <p:nvPr/>
          </p:nvSpPr>
          <p:spPr>
            <a:xfrm rot="5400000">
              <a:off x="7434204" y="3157736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6515520D-6860-4B25-8539-14095E3B17B4}"/>
                </a:ext>
              </a:extLst>
            </p:cNvPr>
            <p:cNvSpPr/>
            <p:nvPr/>
          </p:nvSpPr>
          <p:spPr>
            <a:xfrm rot="16200000">
              <a:off x="7570365" y="3164028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49CB331-3525-4877-9C1B-EF917BE7D6F4}"/>
                </a:ext>
              </a:extLst>
            </p:cNvPr>
            <p:cNvCxnSpPr>
              <a:cxnSpLocks/>
            </p:cNvCxnSpPr>
            <p:nvPr/>
          </p:nvCxnSpPr>
          <p:spPr>
            <a:xfrm>
              <a:off x="7747798" y="3070371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1B06747-4589-43FF-B974-0859721CB1D8}"/>
                </a:ext>
              </a:extLst>
            </p:cNvPr>
            <p:cNvCxnSpPr>
              <a:cxnSpLocks/>
            </p:cNvCxnSpPr>
            <p:nvPr/>
          </p:nvCxnSpPr>
          <p:spPr>
            <a:xfrm>
              <a:off x="7405247" y="3079041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6D6BDBC-D2EF-4C49-B20B-5CB740C90AC3}"/>
              </a:ext>
            </a:extLst>
          </p:cNvPr>
          <p:cNvGrpSpPr/>
          <p:nvPr/>
        </p:nvGrpSpPr>
        <p:grpSpPr>
          <a:xfrm>
            <a:off x="2086763" y="1569282"/>
            <a:ext cx="306187" cy="342551"/>
            <a:chOff x="7087441" y="2369127"/>
            <a:chExt cx="306187" cy="342551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AEE5B66-8816-4F0F-801F-B37B7658C732}"/>
                </a:ext>
              </a:extLst>
            </p:cNvPr>
            <p:cNvSpPr/>
            <p:nvPr/>
          </p:nvSpPr>
          <p:spPr>
            <a:xfrm rot="5400000">
              <a:off x="7094455" y="2389161"/>
              <a:ext cx="293612" cy="3047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81EC3C8A-DCF3-4937-A0DD-0B6C53060DF9}"/>
                </a:ext>
              </a:extLst>
            </p:cNvPr>
            <p:cNvSpPr/>
            <p:nvPr/>
          </p:nvSpPr>
          <p:spPr>
            <a:xfrm rot="10800000">
              <a:off x="7164780" y="2409562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53DE7C1E-6A16-4B32-9CAD-489BA67413D9}"/>
                </a:ext>
              </a:extLst>
            </p:cNvPr>
            <p:cNvSpPr/>
            <p:nvPr/>
          </p:nvSpPr>
          <p:spPr>
            <a:xfrm>
              <a:off x="7158488" y="2545723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E1DDA2D-8444-4B6C-90F9-97561ADD39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44870" y="2562919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2C5F9BB-44D6-43C9-B872-27E39E36F8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36200" y="2220368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96DCE9F-9A38-40C9-B5EA-D1A8CC9EB801}"/>
              </a:ext>
            </a:extLst>
          </p:cNvPr>
          <p:cNvGrpSpPr/>
          <p:nvPr/>
        </p:nvGrpSpPr>
        <p:grpSpPr>
          <a:xfrm>
            <a:off x="2598660" y="4229419"/>
            <a:ext cx="342551" cy="306187"/>
            <a:chOff x="7405247" y="3070371"/>
            <a:chExt cx="342551" cy="306187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71BF925-8BB3-4942-BAF0-327BA6937C0F}"/>
                </a:ext>
              </a:extLst>
            </p:cNvPr>
            <p:cNvSpPr/>
            <p:nvPr/>
          </p:nvSpPr>
          <p:spPr>
            <a:xfrm>
              <a:off x="7430843" y="3070371"/>
              <a:ext cx="293612" cy="3047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3412884F-75AE-432A-98F8-F0E0B97F04E5}"/>
                </a:ext>
              </a:extLst>
            </p:cNvPr>
            <p:cNvSpPr/>
            <p:nvPr/>
          </p:nvSpPr>
          <p:spPr>
            <a:xfrm rot="5400000">
              <a:off x="7434204" y="3157736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9D694348-8675-41A2-BE37-86B1E81E17CA}"/>
                </a:ext>
              </a:extLst>
            </p:cNvPr>
            <p:cNvSpPr/>
            <p:nvPr/>
          </p:nvSpPr>
          <p:spPr>
            <a:xfrm rot="16200000">
              <a:off x="7570365" y="3164028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5592E23-8377-46C7-8357-62E7A55EFEAE}"/>
                </a:ext>
              </a:extLst>
            </p:cNvPr>
            <p:cNvCxnSpPr>
              <a:cxnSpLocks/>
            </p:cNvCxnSpPr>
            <p:nvPr/>
          </p:nvCxnSpPr>
          <p:spPr>
            <a:xfrm>
              <a:off x="7747798" y="3070371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2854D51-9F7F-4647-887C-B60F8F072B01}"/>
                </a:ext>
              </a:extLst>
            </p:cNvPr>
            <p:cNvCxnSpPr>
              <a:cxnSpLocks/>
            </p:cNvCxnSpPr>
            <p:nvPr/>
          </p:nvCxnSpPr>
          <p:spPr>
            <a:xfrm>
              <a:off x="7405247" y="3079041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8D0553C8-DA12-4123-A4F1-CDAEC60A6C8E}"/>
              </a:ext>
            </a:extLst>
          </p:cNvPr>
          <p:cNvSpPr txBox="1"/>
          <p:nvPr/>
        </p:nvSpPr>
        <p:spPr bwMode="auto">
          <a:xfrm>
            <a:off x="5462739" y="4611695"/>
            <a:ext cx="136081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To TNP Liquid Export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BA75577-1DEF-4655-9CBF-75A9E979FBBD}"/>
              </a:ext>
            </a:extLst>
          </p:cNvPr>
          <p:cNvSpPr txBox="1"/>
          <p:nvPr/>
        </p:nvSpPr>
        <p:spPr bwMode="auto">
          <a:xfrm>
            <a:off x="3289744" y="3232467"/>
            <a:ext cx="336387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b="1" dirty="0">
                <a:solidFill>
                  <a:srgbClr val="000000"/>
                </a:solidFill>
              </a:rPr>
              <a:t>12”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360DBAB-3A7B-4CEA-A5FE-5B0FA7D0519E}"/>
              </a:ext>
            </a:extLst>
          </p:cNvPr>
          <p:cNvSpPr txBox="1"/>
          <p:nvPr/>
        </p:nvSpPr>
        <p:spPr bwMode="auto">
          <a:xfrm>
            <a:off x="4034285" y="4415198"/>
            <a:ext cx="336387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b="1" dirty="0">
                <a:solidFill>
                  <a:srgbClr val="000000"/>
                </a:solidFill>
              </a:rPr>
              <a:t>6”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73AACD-4F54-4055-91B6-E39CF3012F6B}"/>
              </a:ext>
            </a:extLst>
          </p:cNvPr>
          <p:cNvSpPr txBox="1"/>
          <p:nvPr/>
        </p:nvSpPr>
        <p:spPr bwMode="auto">
          <a:xfrm>
            <a:off x="5602771" y="3199737"/>
            <a:ext cx="336387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b="1" dirty="0">
                <a:solidFill>
                  <a:srgbClr val="000000"/>
                </a:solidFill>
              </a:rPr>
              <a:t>6”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36868FB-81E4-451E-AD19-453A532C0AAF}"/>
              </a:ext>
            </a:extLst>
          </p:cNvPr>
          <p:cNvSpPr txBox="1"/>
          <p:nvPr/>
        </p:nvSpPr>
        <p:spPr bwMode="auto">
          <a:xfrm>
            <a:off x="4918409" y="4980007"/>
            <a:ext cx="336387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b="1" dirty="0">
                <a:solidFill>
                  <a:srgbClr val="000000"/>
                </a:solidFill>
              </a:rPr>
              <a:t>12”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5DFE860-0496-4F17-A888-3B13D1F63447}"/>
              </a:ext>
            </a:extLst>
          </p:cNvPr>
          <p:cNvSpPr txBox="1"/>
          <p:nvPr/>
        </p:nvSpPr>
        <p:spPr bwMode="auto">
          <a:xfrm>
            <a:off x="4116691" y="2808352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55XZV310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71D95B5-83E5-47F9-A4EC-8A787F8198B8}"/>
              </a:ext>
            </a:extLst>
          </p:cNvPr>
          <p:cNvSpPr txBox="1"/>
          <p:nvPr/>
        </p:nvSpPr>
        <p:spPr bwMode="auto">
          <a:xfrm>
            <a:off x="4128008" y="3606704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55CHV-150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355C3EE-85B5-478D-9270-303BA77EBF67}"/>
              </a:ext>
            </a:extLst>
          </p:cNvPr>
          <p:cNvSpPr txBox="1"/>
          <p:nvPr/>
        </p:nvSpPr>
        <p:spPr bwMode="auto">
          <a:xfrm>
            <a:off x="4132548" y="3909892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55CHV-151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2412FFD-76CF-4AAC-AF28-7618713CBC74}"/>
              </a:ext>
            </a:extLst>
          </p:cNvPr>
          <p:cNvSpPr txBox="1"/>
          <p:nvPr/>
        </p:nvSpPr>
        <p:spPr bwMode="auto">
          <a:xfrm>
            <a:off x="2534184" y="2490579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BLV785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69A6E5F-03F6-4A62-A569-13AEE950ADC4}"/>
              </a:ext>
            </a:extLst>
          </p:cNvPr>
          <p:cNvSpPr txBox="1"/>
          <p:nvPr/>
        </p:nvSpPr>
        <p:spPr bwMode="auto">
          <a:xfrm>
            <a:off x="2525300" y="4520676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BLV784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5936FB5-CAFB-4F24-9C44-990B3B07A627}"/>
              </a:ext>
            </a:extLst>
          </p:cNvPr>
          <p:cNvSpPr txBox="1"/>
          <p:nvPr/>
        </p:nvSpPr>
        <p:spPr bwMode="auto">
          <a:xfrm>
            <a:off x="1459547" y="2506241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55XZV110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B687913-9F83-4945-963C-6BBF163FEE20}"/>
              </a:ext>
            </a:extLst>
          </p:cNvPr>
          <p:cNvGrpSpPr/>
          <p:nvPr/>
        </p:nvGrpSpPr>
        <p:grpSpPr>
          <a:xfrm>
            <a:off x="1962495" y="4239745"/>
            <a:ext cx="342551" cy="306187"/>
            <a:chOff x="6574308" y="3060615"/>
            <a:chExt cx="342551" cy="306187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5EA26CD-83A9-4CC3-9A95-15DB29FCBEC9}"/>
                </a:ext>
              </a:extLst>
            </p:cNvPr>
            <p:cNvSpPr/>
            <p:nvPr/>
          </p:nvSpPr>
          <p:spPr>
            <a:xfrm>
              <a:off x="6599904" y="3060615"/>
              <a:ext cx="293612" cy="3047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84687CED-49BA-47CF-9507-CDC2C48CAFA4}"/>
                </a:ext>
              </a:extLst>
            </p:cNvPr>
            <p:cNvSpPr/>
            <p:nvPr/>
          </p:nvSpPr>
          <p:spPr>
            <a:xfrm rot="5400000">
              <a:off x="6603265" y="3147980"/>
              <a:ext cx="152962" cy="130005"/>
            </a:xfrm>
            <a:prstGeom prst="triangl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D64C3755-2B2F-44E7-BEBF-7A9EC5A44F96}"/>
                </a:ext>
              </a:extLst>
            </p:cNvPr>
            <p:cNvSpPr/>
            <p:nvPr/>
          </p:nvSpPr>
          <p:spPr>
            <a:xfrm rot="16200000">
              <a:off x="6739426" y="3154272"/>
              <a:ext cx="152962" cy="130005"/>
            </a:xfrm>
            <a:prstGeom prst="triangl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A47DBB1-DECE-47DE-88A1-11A9BD3CE7EB}"/>
                </a:ext>
              </a:extLst>
            </p:cNvPr>
            <p:cNvCxnSpPr>
              <a:cxnSpLocks/>
            </p:cNvCxnSpPr>
            <p:nvPr/>
          </p:nvCxnSpPr>
          <p:spPr>
            <a:xfrm>
              <a:off x="6916859" y="3060615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84BAD36-BB8F-4127-AA12-A869AC28C3D1}"/>
                </a:ext>
              </a:extLst>
            </p:cNvPr>
            <p:cNvCxnSpPr>
              <a:cxnSpLocks/>
            </p:cNvCxnSpPr>
            <p:nvPr/>
          </p:nvCxnSpPr>
          <p:spPr>
            <a:xfrm>
              <a:off x="6574308" y="3069285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FD6E9395-ECEC-4512-A037-4FE3A44680A8}"/>
              </a:ext>
            </a:extLst>
          </p:cNvPr>
          <p:cNvSpPr txBox="1"/>
          <p:nvPr/>
        </p:nvSpPr>
        <p:spPr bwMode="auto">
          <a:xfrm>
            <a:off x="1763948" y="4529435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55XZV210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79DF43C-DEA3-4B14-B7C0-6B853AA8C3A0}"/>
              </a:ext>
            </a:extLst>
          </p:cNvPr>
          <p:cNvSpPr txBox="1"/>
          <p:nvPr/>
        </p:nvSpPr>
        <p:spPr bwMode="auto">
          <a:xfrm>
            <a:off x="5144927" y="1736733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BLV3001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0BE6D2C-5ABB-4A60-9615-D38DA323586D}"/>
              </a:ext>
            </a:extLst>
          </p:cNvPr>
          <p:cNvSpPr txBox="1"/>
          <p:nvPr/>
        </p:nvSpPr>
        <p:spPr bwMode="auto">
          <a:xfrm>
            <a:off x="3192980" y="1570749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BLV3000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D54A6C7-1700-4DB5-B257-1311576C618E}"/>
              </a:ext>
            </a:extLst>
          </p:cNvPr>
          <p:cNvSpPr txBox="1"/>
          <p:nvPr/>
        </p:nvSpPr>
        <p:spPr bwMode="auto">
          <a:xfrm>
            <a:off x="5035010" y="3373031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BLV787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5BDCF9D-9C65-45A0-AEB0-7F40711BEC90}"/>
              </a:ext>
            </a:extLst>
          </p:cNvPr>
          <p:cNvSpPr txBox="1"/>
          <p:nvPr/>
        </p:nvSpPr>
        <p:spPr bwMode="auto">
          <a:xfrm>
            <a:off x="4965699" y="2100170"/>
            <a:ext cx="336387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b="1" dirty="0">
                <a:solidFill>
                  <a:srgbClr val="000000"/>
                </a:solidFill>
              </a:rPr>
              <a:t>6”</a:t>
            </a:r>
          </a:p>
        </p:txBody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6E523F11-E86D-4458-8993-98D515A5F470}"/>
              </a:ext>
            </a:extLst>
          </p:cNvPr>
          <p:cNvSpPr/>
          <p:nvPr/>
        </p:nvSpPr>
        <p:spPr>
          <a:xfrm rot="5400000">
            <a:off x="5890332" y="3161172"/>
            <a:ext cx="152962" cy="130005"/>
          </a:xfrm>
          <a:prstGeom prst="triangl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887D1993-4DD2-485F-B117-1CC9FBB48387}"/>
              </a:ext>
            </a:extLst>
          </p:cNvPr>
          <p:cNvSpPr/>
          <p:nvPr/>
        </p:nvSpPr>
        <p:spPr>
          <a:xfrm rot="16200000">
            <a:off x="6026493" y="3167464"/>
            <a:ext cx="152962" cy="130005"/>
          </a:xfrm>
          <a:prstGeom prst="triangl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9FBC6DF-C477-4321-9569-97C27C80B55F}"/>
              </a:ext>
            </a:extLst>
          </p:cNvPr>
          <p:cNvCxnSpPr>
            <a:cxnSpLocks/>
          </p:cNvCxnSpPr>
          <p:nvPr/>
        </p:nvCxnSpPr>
        <p:spPr>
          <a:xfrm>
            <a:off x="6203926" y="3073807"/>
            <a:ext cx="0" cy="29751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A8BABBB-B66C-4729-8AF4-4B372ED74F68}"/>
              </a:ext>
            </a:extLst>
          </p:cNvPr>
          <p:cNvCxnSpPr>
            <a:cxnSpLocks/>
          </p:cNvCxnSpPr>
          <p:nvPr/>
        </p:nvCxnSpPr>
        <p:spPr>
          <a:xfrm>
            <a:off x="5861375" y="3082477"/>
            <a:ext cx="0" cy="29751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509596B-F403-4E13-A3CF-D201B8F334FC}"/>
              </a:ext>
            </a:extLst>
          </p:cNvPr>
          <p:cNvSpPr txBox="1"/>
          <p:nvPr/>
        </p:nvSpPr>
        <p:spPr bwMode="auto">
          <a:xfrm>
            <a:off x="5758636" y="2859416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55PV001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4871446-E9E1-4D3F-99D4-4E40B4EEB8E8}"/>
              </a:ext>
            </a:extLst>
          </p:cNvPr>
          <p:cNvSpPr txBox="1"/>
          <p:nvPr/>
        </p:nvSpPr>
        <p:spPr bwMode="auto">
          <a:xfrm>
            <a:off x="7392974" y="1093004"/>
            <a:ext cx="4667284" cy="54043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just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050" b="1" dirty="0">
                <a:solidFill>
                  <a:srgbClr val="000000"/>
                </a:solidFill>
              </a:rPr>
              <a:t>Option 1a</a:t>
            </a:r>
            <a:r>
              <a:rPr lang="en-GB" sz="1050" dirty="0">
                <a:solidFill>
                  <a:srgbClr val="000000"/>
                </a:solidFill>
              </a:rPr>
              <a:t>: Close 55XZV310 and resolve issue during September 2021 S/D.  Line Up existing Train 1 to CST and produce to TNP via Surge Vessel Train 2</a:t>
            </a:r>
          </a:p>
          <a:p>
            <a:pPr algn="just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1050" dirty="0">
              <a:solidFill>
                <a:srgbClr val="000000"/>
              </a:solidFill>
            </a:endParaRPr>
          </a:p>
          <a:p>
            <a:pPr algn="just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050" b="1" dirty="0">
                <a:solidFill>
                  <a:srgbClr val="000000"/>
                </a:solidFill>
              </a:rPr>
              <a:t>Option 1b: </a:t>
            </a:r>
            <a:r>
              <a:rPr lang="en-GB" sz="1050" dirty="0">
                <a:solidFill>
                  <a:srgbClr val="000000"/>
                </a:solidFill>
              </a:rPr>
              <a:t>Open 55XZV310 and flow Train 1 Production to both TNP and Train 2 Surge Vessel via CST. However, only circa 5,000bbl/d is produced to TNP.</a:t>
            </a:r>
          </a:p>
          <a:p>
            <a:pPr algn="just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1050" dirty="0">
              <a:solidFill>
                <a:srgbClr val="000000"/>
              </a:solidFill>
            </a:endParaRPr>
          </a:p>
          <a:p>
            <a:pPr algn="just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050" b="1" dirty="0">
                <a:solidFill>
                  <a:srgbClr val="000000"/>
                </a:solidFill>
              </a:rPr>
              <a:t>Impact</a:t>
            </a:r>
          </a:p>
          <a:p>
            <a:pPr marL="171450" indent="-171450" algn="just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1050" dirty="0">
                <a:solidFill>
                  <a:srgbClr val="000000"/>
                </a:solidFill>
              </a:rPr>
              <a:t>Negligible impact on Production</a:t>
            </a:r>
          </a:p>
          <a:p>
            <a:pPr marL="171450" indent="-171450" algn="just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1050" dirty="0">
                <a:solidFill>
                  <a:srgbClr val="000000"/>
                </a:solidFill>
              </a:rPr>
              <a:t>Limited information available on Valves internal condition to aid Shutdown Planning and Execution</a:t>
            </a:r>
          </a:p>
          <a:p>
            <a:pPr algn="just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050" b="1" dirty="0">
                <a:solidFill>
                  <a:srgbClr val="000000"/>
                </a:solidFill>
              </a:rPr>
              <a:t>Option 1a</a:t>
            </a:r>
          </a:p>
          <a:p>
            <a:pPr marL="171450" indent="-171450" algn="just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1050" dirty="0">
                <a:solidFill>
                  <a:srgbClr val="000000"/>
                </a:solidFill>
              </a:rPr>
              <a:t>Oil and Condensate Production via Train 2 at a Gross Rate of circa 70,000 </a:t>
            </a:r>
            <a:r>
              <a:rPr lang="en-GB" sz="1050" dirty="0" err="1">
                <a:solidFill>
                  <a:srgbClr val="000000"/>
                </a:solidFill>
              </a:rPr>
              <a:t>bbls</a:t>
            </a:r>
            <a:r>
              <a:rPr lang="en-GB" sz="1050" dirty="0">
                <a:solidFill>
                  <a:srgbClr val="000000"/>
                </a:solidFill>
              </a:rPr>
              <a:t>/day.</a:t>
            </a:r>
          </a:p>
          <a:p>
            <a:pPr marL="171450" indent="-171450" algn="just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1050" dirty="0">
                <a:solidFill>
                  <a:srgbClr val="000000"/>
                </a:solidFill>
              </a:rPr>
              <a:t>Reduced production to Train 1 at circa 5,000 </a:t>
            </a:r>
            <a:r>
              <a:rPr lang="en-GB" sz="1050" dirty="0" err="1">
                <a:solidFill>
                  <a:srgbClr val="000000"/>
                </a:solidFill>
              </a:rPr>
              <a:t>bbls</a:t>
            </a:r>
            <a:r>
              <a:rPr lang="en-GB" sz="1050" dirty="0">
                <a:solidFill>
                  <a:srgbClr val="000000"/>
                </a:solidFill>
              </a:rPr>
              <a:t>/day to ensure immediate availability of Train 1.  All inventory to Train 2 will be diverted to CST via Train 1 in the event of TNP Outage.</a:t>
            </a:r>
          </a:p>
          <a:p>
            <a:pPr marL="171450" indent="-171450" algn="just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1050" dirty="0">
                <a:solidFill>
                  <a:srgbClr val="000000"/>
                </a:solidFill>
              </a:rPr>
              <a:t>Option 1a/b has occurred before at the location</a:t>
            </a:r>
          </a:p>
          <a:p>
            <a:pPr algn="just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1050" dirty="0">
              <a:solidFill>
                <a:srgbClr val="000000"/>
              </a:solidFill>
            </a:endParaRPr>
          </a:p>
          <a:p>
            <a:pPr algn="just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050" b="1" dirty="0">
                <a:solidFill>
                  <a:srgbClr val="000000"/>
                </a:solidFill>
              </a:rPr>
              <a:t>Option 1b</a:t>
            </a:r>
          </a:p>
          <a:p>
            <a:pPr marL="171450" indent="-171450" algn="just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1050" dirty="0">
                <a:solidFill>
                  <a:srgbClr val="000000"/>
                </a:solidFill>
              </a:rPr>
              <a:t>Consequence of further differential pressure increase across the CST – Export Pump Discharge Header resulting to complete restriction along the line.</a:t>
            </a:r>
          </a:p>
          <a:p>
            <a:pPr marL="171450" indent="-171450" algn="just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endParaRPr lang="en-GB" sz="1050" dirty="0">
              <a:solidFill>
                <a:srgbClr val="00000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EC9E1AF-AB71-40FB-B19E-8C291A129E76}"/>
              </a:ext>
            </a:extLst>
          </p:cNvPr>
          <p:cNvSpPr/>
          <p:nvPr/>
        </p:nvSpPr>
        <p:spPr>
          <a:xfrm rot="10800000" flipH="1">
            <a:off x="3036289" y="2168014"/>
            <a:ext cx="132611" cy="5147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9440049-43B5-4113-852B-FE180F6487B0}"/>
              </a:ext>
            </a:extLst>
          </p:cNvPr>
          <p:cNvGrpSpPr/>
          <p:nvPr/>
        </p:nvGrpSpPr>
        <p:grpSpPr>
          <a:xfrm>
            <a:off x="6345824" y="3994542"/>
            <a:ext cx="342088" cy="378367"/>
            <a:chOff x="6330512" y="3994044"/>
            <a:chExt cx="342088" cy="378367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01C279B-C91D-47BE-993C-3FE72D9B3FF2}"/>
                </a:ext>
              </a:extLst>
            </p:cNvPr>
            <p:cNvSpPr/>
            <p:nvPr/>
          </p:nvSpPr>
          <p:spPr>
            <a:xfrm>
              <a:off x="6330512" y="3994044"/>
              <a:ext cx="342088" cy="2852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668F04E5-38EC-4CC0-BDBF-C0750E6155AC}"/>
                </a:ext>
              </a:extLst>
            </p:cNvPr>
            <p:cNvSpPr/>
            <p:nvPr/>
          </p:nvSpPr>
          <p:spPr>
            <a:xfrm>
              <a:off x="6330512" y="4009594"/>
              <a:ext cx="342088" cy="362817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DF54CEF-2B16-4B60-B123-FC29388D907E}"/>
              </a:ext>
            </a:extLst>
          </p:cNvPr>
          <p:cNvCxnSpPr>
            <a:cxnSpLocks/>
          </p:cNvCxnSpPr>
          <p:nvPr/>
        </p:nvCxnSpPr>
        <p:spPr>
          <a:xfrm>
            <a:off x="6501556" y="3568971"/>
            <a:ext cx="0" cy="42507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A363FCB-6F8D-433F-80C2-12422FF90C7F}"/>
              </a:ext>
            </a:extLst>
          </p:cNvPr>
          <p:cNvCxnSpPr>
            <a:cxnSpLocks/>
          </p:cNvCxnSpPr>
          <p:nvPr/>
        </p:nvCxnSpPr>
        <p:spPr>
          <a:xfrm>
            <a:off x="6687912" y="4141920"/>
            <a:ext cx="47826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0978724-F3BF-40B6-AC1D-24BCAC6462A8}"/>
              </a:ext>
            </a:extLst>
          </p:cNvPr>
          <p:cNvCxnSpPr>
            <a:cxnSpLocks/>
          </p:cNvCxnSpPr>
          <p:nvPr/>
        </p:nvCxnSpPr>
        <p:spPr>
          <a:xfrm>
            <a:off x="7157094" y="4137158"/>
            <a:ext cx="9086" cy="218632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C41E77A-E732-4F6C-8522-A0DA3AB45444}"/>
              </a:ext>
            </a:extLst>
          </p:cNvPr>
          <p:cNvCxnSpPr>
            <a:cxnSpLocks/>
          </p:cNvCxnSpPr>
          <p:nvPr/>
        </p:nvCxnSpPr>
        <p:spPr>
          <a:xfrm flipH="1">
            <a:off x="1182848" y="6281650"/>
            <a:ext cx="597424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48AB46-3ACD-4874-BF69-28A973350453}"/>
              </a:ext>
            </a:extLst>
          </p:cNvPr>
          <p:cNvSpPr/>
          <p:nvPr/>
        </p:nvSpPr>
        <p:spPr>
          <a:xfrm>
            <a:off x="625165" y="4963231"/>
            <a:ext cx="355835" cy="84896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8652A62-77A3-4A05-A743-399C9F519E74}"/>
              </a:ext>
            </a:extLst>
          </p:cNvPr>
          <p:cNvCxnSpPr>
            <a:cxnSpLocks/>
          </p:cNvCxnSpPr>
          <p:nvPr/>
        </p:nvCxnSpPr>
        <p:spPr>
          <a:xfrm flipV="1">
            <a:off x="1227583" y="5398316"/>
            <a:ext cx="0" cy="87101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2AF0E64-6D7D-48C1-88B0-F2631D7FED74}"/>
              </a:ext>
            </a:extLst>
          </p:cNvPr>
          <p:cNvCxnSpPr>
            <a:cxnSpLocks/>
          </p:cNvCxnSpPr>
          <p:nvPr/>
        </p:nvCxnSpPr>
        <p:spPr>
          <a:xfrm flipH="1">
            <a:off x="957813" y="5398316"/>
            <a:ext cx="285153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24C898A-6ABD-4530-A3E7-065999C57AD4}"/>
              </a:ext>
            </a:extLst>
          </p:cNvPr>
          <p:cNvCxnSpPr>
            <a:cxnSpLocks/>
          </p:cNvCxnSpPr>
          <p:nvPr/>
        </p:nvCxnSpPr>
        <p:spPr>
          <a:xfrm flipH="1">
            <a:off x="340012" y="5412298"/>
            <a:ext cx="285153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7E741E0-73EF-4BF9-918F-4DD662AB3B24}"/>
              </a:ext>
            </a:extLst>
          </p:cNvPr>
          <p:cNvCxnSpPr>
            <a:cxnSpLocks/>
          </p:cNvCxnSpPr>
          <p:nvPr/>
        </p:nvCxnSpPr>
        <p:spPr>
          <a:xfrm flipV="1">
            <a:off x="381837" y="4381786"/>
            <a:ext cx="4329" cy="101894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FDCF7C5-47FC-450D-BD59-7AC25BB49399}"/>
              </a:ext>
            </a:extLst>
          </p:cNvPr>
          <p:cNvSpPr/>
          <p:nvPr/>
        </p:nvSpPr>
        <p:spPr>
          <a:xfrm>
            <a:off x="333743" y="5802969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</a:rPr>
              <a:t>Train 2 SV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116853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9319-C9BE-4998-9E28-0F1B9941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43" y="721743"/>
            <a:ext cx="11171238" cy="751631"/>
          </a:xfrm>
        </p:spPr>
        <p:txBody>
          <a:bodyPr/>
          <a:lstStyle/>
          <a:p>
            <a:r>
              <a:rPr lang="en-GB" sz="2000" dirty="0"/>
              <a:t>Resolve High Pressure on CST – Export Pumps Discharge Header: Option 2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59885-DBFF-4FCB-B2C5-7FA55EF79CC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September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B6EE9-9DF6-4856-9DC2-4FD80EC9D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5</a:t>
            </a:fld>
            <a:endParaRPr lang="en-GB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701C36-C00D-4E41-AD92-24A271A51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9F606B-0631-41B6-B803-3CC52C5C20A1}"/>
              </a:ext>
            </a:extLst>
          </p:cNvPr>
          <p:cNvCxnSpPr>
            <a:cxnSpLocks/>
          </p:cNvCxnSpPr>
          <p:nvPr/>
        </p:nvCxnSpPr>
        <p:spPr>
          <a:xfrm flipV="1">
            <a:off x="367774" y="2357307"/>
            <a:ext cx="2808854" cy="2334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D2FFFD-23E6-4157-B13E-B0BD0B8B1E02}"/>
              </a:ext>
            </a:extLst>
          </p:cNvPr>
          <p:cNvCxnSpPr>
            <a:cxnSpLocks/>
          </p:cNvCxnSpPr>
          <p:nvPr/>
        </p:nvCxnSpPr>
        <p:spPr>
          <a:xfrm>
            <a:off x="367774" y="4355285"/>
            <a:ext cx="2808854" cy="0"/>
          </a:xfrm>
          <a:prstGeom prst="straightConnector1">
            <a:avLst/>
          </a:prstGeom>
          <a:ln w="38100">
            <a:solidFill>
              <a:srgbClr val="7434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96308E-C343-4F84-A26C-B5F66BDB2AE1}"/>
              </a:ext>
            </a:extLst>
          </p:cNvPr>
          <p:cNvCxnSpPr/>
          <p:nvPr/>
        </p:nvCxnSpPr>
        <p:spPr>
          <a:xfrm>
            <a:off x="3204591" y="1870745"/>
            <a:ext cx="0" cy="3439487"/>
          </a:xfrm>
          <a:prstGeom prst="line">
            <a:avLst/>
          </a:prstGeom>
          <a:ln w="38100">
            <a:solidFill>
              <a:srgbClr val="7434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apezoid 12">
            <a:extLst>
              <a:ext uri="{FF2B5EF4-FFF2-40B4-BE49-F238E27FC236}">
                <a16:creationId xmlns:a16="http://schemas.microsoft.com/office/drawing/2014/main" id="{C6C651BC-A0CC-4739-8E53-F8E6988F3A7B}"/>
              </a:ext>
            </a:extLst>
          </p:cNvPr>
          <p:cNvSpPr/>
          <p:nvPr/>
        </p:nvSpPr>
        <p:spPr>
          <a:xfrm rot="10800000">
            <a:off x="3119314" y="5310233"/>
            <a:ext cx="170553" cy="176166"/>
          </a:xfrm>
          <a:prstGeom prst="trapezoid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A9E237-5CD2-4D3F-AE69-C1169E51422C}"/>
              </a:ext>
            </a:extLst>
          </p:cNvPr>
          <p:cNvCxnSpPr/>
          <p:nvPr/>
        </p:nvCxnSpPr>
        <p:spPr>
          <a:xfrm flipV="1">
            <a:off x="2239857" y="1422486"/>
            <a:ext cx="0" cy="9348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7A1AE6-E286-4B3E-9200-277830822B2A}"/>
              </a:ext>
            </a:extLst>
          </p:cNvPr>
          <p:cNvCxnSpPr>
            <a:cxnSpLocks/>
          </p:cNvCxnSpPr>
          <p:nvPr/>
        </p:nvCxnSpPr>
        <p:spPr>
          <a:xfrm>
            <a:off x="2239857" y="1422486"/>
            <a:ext cx="267608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E6E850-DF65-41D3-A6EE-EC731579AFAB}"/>
              </a:ext>
            </a:extLst>
          </p:cNvPr>
          <p:cNvCxnSpPr/>
          <p:nvPr/>
        </p:nvCxnSpPr>
        <p:spPr>
          <a:xfrm>
            <a:off x="4915946" y="1422486"/>
            <a:ext cx="0" cy="17904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BEB5B5-E41A-46B6-A918-D93AAA8EFCD9}"/>
              </a:ext>
            </a:extLst>
          </p:cNvPr>
          <p:cNvCxnSpPr>
            <a:cxnSpLocks/>
          </p:cNvCxnSpPr>
          <p:nvPr/>
        </p:nvCxnSpPr>
        <p:spPr>
          <a:xfrm flipH="1">
            <a:off x="4009934" y="3212983"/>
            <a:ext cx="906012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975736-146C-4A4C-B6CF-DFBA3CA31ABA}"/>
              </a:ext>
            </a:extLst>
          </p:cNvPr>
          <p:cNvCxnSpPr/>
          <p:nvPr/>
        </p:nvCxnSpPr>
        <p:spPr>
          <a:xfrm>
            <a:off x="4009934" y="3212983"/>
            <a:ext cx="0" cy="291936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D1DF79D-67FB-4A0C-8CC6-8F93ED96CD0A}"/>
              </a:ext>
            </a:extLst>
          </p:cNvPr>
          <p:cNvCxnSpPr>
            <a:stCxn id="13" idx="0"/>
          </p:cNvCxnSpPr>
          <p:nvPr/>
        </p:nvCxnSpPr>
        <p:spPr>
          <a:xfrm>
            <a:off x="3204590" y="5486399"/>
            <a:ext cx="1" cy="64595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A938CF-791C-49D6-8E2A-5240404683C6}"/>
              </a:ext>
            </a:extLst>
          </p:cNvPr>
          <p:cNvCxnSpPr>
            <a:cxnSpLocks/>
          </p:cNvCxnSpPr>
          <p:nvPr/>
        </p:nvCxnSpPr>
        <p:spPr>
          <a:xfrm flipH="1">
            <a:off x="3204591" y="6103255"/>
            <a:ext cx="805343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E34C2-FD33-4B87-897F-0FF0226C198E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4915946" y="3212983"/>
            <a:ext cx="1473827" cy="608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E780D3-7D24-4528-BA33-7966AB15267D}"/>
              </a:ext>
            </a:extLst>
          </p:cNvPr>
          <p:cNvCxnSpPr>
            <a:cxnSpLocks/>
          </p:cNvCxnSpPr>
          <p:nvPr/>
        </p:nvCxnSpPr>
        <p:spPr>
          <a:xfrm>
            <a:off x="3204591" y="4966283"/>
            <a:ext cx="3290020" cy="0"/>
          </a:xfrm>
          <a:prstGeom prst="straightConnector1">
            <a:avLst/>
          </a:prstGeom>
          <a:ln w="38100">
            <a:solidFill>
              <a:srgbClr val="7434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1BC764-D1F9-42D4-9681-D1DB479F49CE}"/>
              </a:ext>
            </a:extLst>
          </p:cNvPr>
          <p:cNvGrpSpPr/>
          <p:nvPr/>
        </p:nvGrpSpPr>
        <p:grpSpPr>
          <a:xfrm>
            <a:off x="6398860" y="2548267"/>
            <a:ext cx="758235" cy="1020704"/>
            <a:chOff x="10907302" y="2582347"/>
            <a:chExt cx="758235" cy="102070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D74620-3D4A-4838-9144-A0E5E20C1B66}"/>
                </a:ext>
              </a:extLst>
            </p:cNvPr>
            <p:cNvSpPr/>
            <p:nvPr/>
          </p:nvSpPr>
          <p:spPr>
            <a:xfrm>
              <a:off x="10907303" y="2994870"/>
              <a:ext cx="758234" cy="608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20DBE2BD-F09E-44A2-8B73-88CAFBBD0102}"/>
                </a:ext>
              </a:extLst>
            </p:cNvPr>
            <p:cNvSpPr/>
            <p:nvPr/>
          </p:nvSpPr>
          <p:spPr>
            <a:xfrm>
              <a:off x="10907302" y="2582347"/>
              <a:ext cx="758234" cy="41940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6865D47-290C-42DB-9C70-8D17E197B067}"/>
              </a:ext>
            </a:extLst>
          </p:cNvPr>
          <p:cNvGrpSpPr/>
          <p:nvPr/>
        </p:nvGrpSpPr>
        <p:grpSpPr>
          <a:xfrm>
            <a:off x="4788855" y="2419461"/>
            <a:ext cx="306187" cy="342551"/>
            <a:chOff x="7087441" y="2369127"/>
            <a:chExt cx="306187" cy="342551"/>
          </a:xfrm>
          <a:solidFill>
            <a:schemeClr val="bg1"/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8208F6A-C459-4156-920D-29E1E701E3F0}"/>
                </a:ext>
              </a:extLst>
            </p:cNvPr>
            <p:cNvSpPr/>
            <p:nvPr/>
          </p:nvSpPr>
          <p:spPr>
            <a:xfrm rot="5400000">
              <a:off x="7094455" y="2389161"/>
              <a:ext cx="293612" cy="304735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9A58074B-4AF7-43A2-8977-3230B7E8C559}"/>
                </a:ext>
              </a:extLst>
            </p:cNvPr>
            <p:cNvSpPr/>
            <p:nvPr/>
          </p:nvSpPr>
          <p:spPr>
            <a:xfrm rot="10800000">
              <a:off x="7164780" y="2409562"/>
              <a:ext cx="152962" cy="130005"/>
            </a:xfrm>
            <a:prstGeom prst="triangl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BEBB2ECB-D327-4ACF-A607-64E884D59B3E}"/>
                </a:ext>
              </a:extLst>
            </p:cNvPr>
            <p:cNvSpPr/>
            <p:nvPr/>
          </p:nvSpPr>
          <p:spPr>
            <a:xfrm>
              <a:off x="7158488" y="2545723"/>
              <a:ext cx="152962" cy="130005"/>
            </a:xfrm>
            <a:prstGeom prst="triangl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8373DAB-4A1D-4ABA-8303-106095F9152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44870" y="2562919"/>
              <a:ext cx="0" cy="297517"/>
            </a:xfrm>
            <a:prstGeom prst="lin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3BA7537-F539-4632-B34E-683AD9E45E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36200" y="2220368"/>
              <a:ext cx="0" cy="297517"/>
            </a:xfrm>
            <a:prstGeom prst="lin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A04C695-7DA0-4136-BDB1-B5D789DFAC00}"/>
              </a:ext>
            </a:extLst>
          </p:cNvPr>
          <p:cNvGrpSpPr/>
          <p:nvPr/>
        </p:nvGrpSpPr>
        <p:grpSpPr>
          <a:xfrm>
            <a:off x="5106661" y="3070371"/>
            <a:ext cx="342551" cy="306187"/>
            <a:chOff x="7405247" y="3070371"/>
            <a:chExt cx="342551" cy="306187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546B4FB-6AAF-4378-BB97-748EFB0FDAC9}"/>
                </a:ext>
              </a:extLst>
            </p:cNvPr>
            <p:cNvSpPr/>
            <p:nvPr/>
          </p:nvSpPr>
          <p:spPr>
            <a:xfrm>
              <a:off x="7430843" y="3070371"/>
              <a:ext cx="293612" cy="3047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1CBE29A4-F3D7-4395-8352-E57630F98046}"/>
                </a:ext>
              </a:extLst>
            </p:cNvPr>
            <p:cNvSpPr/>
            <p:nvPr/>
          </p:nvSpPr>
          <p:spPr>
            <a:xfrm rot="5400000">
              <a:off x="7434204" y="3157736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55CE6E16-B6FB-40D7-8B2E-43524EC6DD3F}"/>
                </a:ext>
              </a:extLst>
            </p:cNvPr>
            <p:cNvSpPr/>
            <p:nvPr/>
          </p:nvSpPr>
          <p:spPr>
            <a:xfrm rot="16200000">
              <a:off x="7570365" y="3164028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8410F12-EC72-4EFB-9DE3-73C54D9EEA7C}"/>
                </a:ext>
              </a:extLst>
            </p:cNvPr>
            <p:cNvCxnSpPr>
              <a:cxnSpLocks/>
            </p:cNvCxnSpPr>
            <p:nvPr/>
          </p:nvCxnSpPr>
          <p:spPr>
            <a:xfrm>
              <a:off x="7747798" y="3070371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095479B-68A8-42D6-9AF2-0B2C225929DB}"/>
                </a:ext>
              </a:extLst>
            </p:cNvPr>
            <p:cNvCxnSpPr>
              <a:cxnSpLocks/>
            </p:cNvCxnSpPr>
            <p:nvPr/>
          </p:nvCxnSpPr>
          <p:spPr>
            <a:xfrm>
              <a:off x="7405247" y="3079041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B8A583C-4C0B-4579-962A-AD6A32919CFE}"/>
              </a:ext>
            </a:extLst>
          </p:cNvPr>
          <p:cNvGrpSpPr/>
          <p:nvPr/>
        </p:nvGrpSpPr>
        <p:grpSpPr>
          <a:xfrm>
            <a:off x="2548326" y="2196528"/>
            <a:ext cx="342551" cy="306187"/>
            <a:chOff x="7405247" y="3070371"/>
            <a:chExt cx="342551" cy="306187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F96E2BA-825D-4ED8-9486-90957AF30025}"/>
                </a:ext>
              </a:extLst>
            </p:cNvPr>
            <p:cNvSpPr/>
            <p:nvPr/>
          </p:nvSpPr>
          <p:spPr>
            <a:xfrm>
              <a:off x="7430843" y="3070371"/>
              <a:ext cx="293612" cy="3047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DF98E9D-5C35-41FC-ADAD-90CFCB95E9D6}"/>
                </a:ext>
              </a:extLst>
            </p:cNvPr>
            <p:cNvSpPr/>
            <p:nvPr/>
          </p:nvSpPr>
          <p:spPr>
            <a:xfrm rot="5400000">
              <a:off x="7434204" y="3157736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722AF075-433D-4D18-A079-8442BD83A54D}"/>
                </a:ext>
              </a:extLst>
            </p:cNvPr>
            <p:cNvSpPr/>
            <p:nvPr/>
          </p:nvSpPr>
          <p:spPr>
            <a:xfrm rot="16200000">
              <a:off x="7570365" y="3164028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1D9E0CF-D562-43CE-87C0-AE736DF015BB}"/>
                </a:ext>
              </a:extLst>
            </p:cNvPr>
            <p:cNvCxnSpPr>
              <a:cxnSpLocks/>
            </p:cNvCxnSpPr>
            <p:nvPr/>
          </p:nvCxnSpPr>
          <p:spPr>
            <a:xfrm>
              <a:off x="7747798" y="3070371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37EC099-E1FB-45D0-8CD1-920DB61957FE}"/>
                </a:ext>
              </a:extLst>
            </p:cNvPr>
            <p:cNvCxnSpPr>
              <a:cxnSpLocks/>
            </p:cNvCxnSpPr>
            <p:nvPr/>
          </p:nvCxnSpPr>
          <p:spPr>
            <a:xfrm>
              <a:off x="7405247" y="3079041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1E6CAAF-4755-4AC0-B8D4-234B83C27551}"/>
              </a:ext>
            </a:extLst>
          </p:cNvPr>
          <p:cNvGrpSpPr/>
          <p:nvPr/>
        </p:nvGrpSpPr>
        <p:grpSpPr>
          <a:xfrm>
            <a:off x="1633927" y="2196809"/>
            <a:ext cx="342551" cy="306187"/>
            <a:chOff x="6574308" y="3060615"/>
            <a:chExt cx="342551" cy="306187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BE7DB53-D132-488C-8E39-433631292C8A}"/>
                </a:ext>
              </a:extLst>
            </p:cNvPr>
            <p:cNvSpPr/>
            <p:nvPr/>
          </p:nvSpPr>
          <p:spPr>
            <a:xfrm>
              <a:off x="6599904" y="3060615"/>
              <a:ext cx="293612" cy="3047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A536AE4D-4F5A-443C-AE5A-3A402A91126F}"/>
                </a:ext>
              </a:extLst>
            </p:cNvPr>
            <p:cNvSpPr/>
            <p:nvPr/>
          </p:nvSpPr>
          <p:spPr>
            <a:xfrm rot="5400000">
              <a:off x="6603265" y="3147980"/>
              <a:ext cx="152962" cy="130005"/>
            </a:xfrm>
            <a:prstGeom prst="triangl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9BE6C1E5-8738-4FBB-8C06-5D9A4E4F2A13}"/>
                </a:ext>
              </a:extLst>
            </p:cNvPr>
            <p:cNvSpPr/>
            <p:nvPr/>
          </p:nvSpPr>
          <p:spPr>
            <a:xfrm rot="16200000">
              <a:off x="6739426" y="3154272"/>
              <a:ext cx="152962" cy="130005"/>
            </a:xfrm>
            <a:prstGeom prst="triangl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DFB35EC-4684-4A92-8314-1B1129397CC5}"/>
                </a:ext>
              </a:extLst>
            </p:cNvPr>
            <p:cNvCxnSpPr>
              <a:cxnSpLocks/>
            </p:cNvCxnSpPr>
            <p:nvPr/>
          </p:nvCxnSpPr>
          <p:spPr>
            <a:xfrm>
              <a:off x="6916859" y="3060615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97367EC-FC74-475B-9395-1088960FCBBD}"/>
                </a:ext>
              </a:extLst>
            </p:cNvPr>
            <p:cNvCxnSpPr>
              <a:cxnSpLocks/>
            </p:cNvCxnSpPr>
            <p:nvPr/>
          </p:nvCxnSpPr>
          <p:spPr>
            <a:xfrm>
              <a:off x="6574308" y="3069285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08F9EBB6-E5BF-4145-8561-CED04AFB03A6}"/>
              </a:ext>
            </a:extLst>
          </p:cNvPr>
          <p:cNvSpPr txBox="1"/>
          <p:nvPr/>
        </p:nvSpPr>
        <p:spPr bwMode="auto">
          <a:xfrm>
            <a:off x="364436" y="1887520"/>
            <a:ext cx="1360812" cy="447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From Export Pumps Train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CAF421-B24A-48A2-96E9-F6682D93C684}"/>
              </a:ext>
            </a:extLst>
          </p:cNvPr>
          <p:cNvSpPr txBox="1"/>
          <p:nvPr/>
        </p:nvSpPr>
        <p:spPr bwMode="auto">
          <a:xfrm>
            <a:off x="386166" y="3839775"/>
            <a:ext cx="1360812" cy="447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From Export Pumps Train 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24428C-CA15-486B-876E-3F90397AE656}"/>
              </a:ext>
            </a:extLst>
          </p:cNvPr>
          <p:cNvSpPr txBox="1"/>
          <p:nvPr/>
        </p:nvSpPr>
        <p:spPr bwMode="auto">
          <a:xfrm>
            <a:off x="610057" y="2366885"/>
            <a:ext cx="336387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b="1" dirty="0">
                <a:solidFill>
                  <a:srgbClr val="000000"/>
                </a:solidFill>
              </a:rPr>
              <a:t>10”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3C54D7F-9029-46EF-9B72-BE4100BF8E75}"/>
              </a:ext>
            </a:extLst>
          </p:cNvPr>
          <p:cNvSpPr txBox="1"/>
          <p:nvPr/>
        </p:nvSpPr>
        <p:spPr bwMode="auto">
          <a:xfrm>
            <a:off x="610057" y="4430129"/>
            <a:ext cx="336387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b="1" dirty="0">
                <a:solidFill>
                  <a:srgbClr val="000000"/>
                </a:solidFill>
              </a:rPr>
              <a:t>10”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9D6D457-F6E4-4F80-B613-30D526080069}"/>
              </a:ext>
            </a:extLst>
          </p:cNvPr>
          <p:cNvSpPr txBox="1"/>
          <p:nvPr/>
        </p:nvSpPr>
        <p:spPr bwMode="auto">
          <a:xfrm>
            <a:off x="6389773" y="2892146"/>
            <a:ext cx="776407" cy="6538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050" dirty="0">
                <a:solidFill>
                  <a:srgbClr val="000000"/>
                </a:solidFill>
              </a:rPr>
              <a:t>Condensate Storage Tank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2C6F99-92CC-46AB-A95C-2EABFE8795D1}"/>
              </a:ext>
            </a:extLst>
          </p:cNvPr>
          <p:cNvGrpSpPr/>
          <p:nvPr/>
        </p:nvGrpSpPr>
        <p:grpSpPr>
          <a:xfrm>
            <a:off x="4762852" y="1683346"/>
            <a:ext cx="306187" cy="342551"/>
            <a:chOff x="7087441" y="2369127"/>
            <a:chExt cx="306187" cy="342551"/>
          </a:xfrm>
          <a:solidFill>
            <a:schemeClr val="bg1"/>
          </a:solidFill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F872589-4FB6-4A3E-B3C0-9D311F27C826}"/>
                </a:ext>
              </a:extLst>
            </p:cNvPr>
            <p:cNvSpPr/>
            <p:nvPr/>
          </p:nvSpPr>
          <p:spPr>
            <a:xfrm rot="5400000">
              <a:off x="7094455" y="2389161"/>
              <a:ext cx="293612" cy="304735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7DA35021-24B1-41BA-BA29-BA17AB2CA2BF}"/>
                </a:ext>
              </a:extLst>
            </p:cNvPr>
            <p:cNvSpPr/>
            <p:nvPr/>
          </p:nvSpPr>
          <p:spPr>
            <a:xfrm rot="10800000">
              <a:off x="7164780" y="2409562"/>
              <a:ext cx="152962" cy="130005"/>
            </a:xfrm>
            <a:prstGeom prst="triangl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C54B834B-C13D-4950-9A09-85FCA5541D66}"/>
                </a:ext>
              </a:extLst>
            </p:cNvPr>
            <p:cNvSpPr/>
            <p:nvPr/>
          </p:nvSpPr>
          <p:spPr>
            <a:xfrm>
              <a:off x="7158488" y="2545723"/>
              <a:ext cx="152962" cy="130005"/>
            </a:xfrm>
            <a:prstGeom prst="triangl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75E620B-EFF6-4C60-914F-1DA5FFE0A65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44870" y="2562919"/>
              <a:ext cx="0" cy="297517"/>
            </a:xfrm>
            <a:prstGeom prst="lin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2628F70-E9AC-49F9-9090-423AFEC848E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36200" y="2220368"/>
              <a:ext cx="0" cy="297517"/>
            </a:xfrm>
            <a:prstGeom prst="lin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2CB2380-F7C3-40F9-B586-94977006A77C}"/>
              </a:ext>
            </a:extLst>
          </p:cNvPr>
          <p:cNvGrpSpPr/>
          <p:nvPr/>
        </p:nvGrpSpPr>
        <p:grpSpPr>
          <a:xfrm>
            <a:off x="3347903" y="1284970"/>
            <a:ext cx="342551" cy="306187"/>
            <a:chOff x="7405247" y="3070371"/>
            <a:chExt cx="342551" cy="306187"/>
          </a:xfrm>
          <a:solidFill>
            <a:schemeClr val="bg1"/>
          </a:solidFill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91D3F0A-1075-401D-BEDA-8F24F217BE58}"/>
                </a:ext>
              </a:extLst>
            </p:cNvPr>
            <p:cNvSpPr/>
            <p:nvPr/>
          </p:nvSpPr>
          <p:spPr>
            <a:xfrm>
              <a:off x="7430843" y="3070371"/>
              <a:ext cx="293612" cy="304735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EB3462FD-5F6A-4969-8C7B-6E73EDDC36BA}"/>
                </a:ext>
              </a:extLst>
            </p:cNvPr>
            <p:cNvSpPr/>
            <p:nvPr/>
          </p:nvSpPr>
          <p:spPr>
            <a:xfrm rot="5400000">
              <a:off x="7434204" y="3157736"/>
              <a:ext cx="152962" cy="130005"/>
            </a:xfrm>
            <a:prstGeom prst="triangl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6515520D-6860-4B25-8539-14095E3B17B4}"/>
                </a:ext>
              </a:extLst>
            </p:cNvPr>
            <p:cNvSpPr/>
            <p:nvPr/>
          </p:nvSpPr>
          <p:spPr>
            <a:xfrm rot="16200000">
              <a:off x="7570365" y="3164028"/>
              <a:ext cx="152962" cy="130005"/>
            </a:xfrm>
            <a:prstGeom prst="triangl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49CB331-3525-4877-9C1B-EF917BE7D6F4}"/>
                </a:ext>
              </a:extLst>
            </p:cNvPr>
            <p:cNvCxnSpPr>
              <a:cxnSpLocks/>
            </p:cNvCxnSpPr>
            <p:nvPr/>
          </p:nvCxnSpPr>
          <p:spPr>
            <a:xfrm>
              <a:off x="7747798" y="3070371"/>
              <a:ext cx="0" cy="297517"/>
            </a:xfrm>
            <a:prstGeom prst="lin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1B06747-4589-43FF-B974-0859721CB1D8}"/>
                </a:ext>
              </a:extLst>
            </p:cNvPr>
            <p:cNvCxnSpPr>
              <a:cxnSpLocks/>
            </p:cNvCxnSpPr>
            <p:nvPr/>
          </p:nvCxnSpPr>
          <p:spPr>
            <a:xfrm>
              <a:off x="7405247" y="3079041"/>
              <a:ext cx="0" cy="297517"/>
            </a:xfrm>
            <a:prstGeom prst="lin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6D6BDBC-D2EF-4C49-B20B-5CB740C90AC3}"/>
              </a:ext>
            </a:extLst>
          </p:cNvPr>
          <p:cNvGrpSpPr/>
          <p:nvPr/>
        </p:nvGrpSpPr>
        <p:grpSpPr>
          <a:xfrm>
            <a:off x="2086763" y="1569282"/>
            <a:ext cx="306187" cy="342551"/>
            <a:chOff x="7087441" y="2369127"/>
            <a:chExt cx="306187" cy="342551"/>
          </a:xfrm>
          <a:solidFill>
            <a:schemeClr val="bg1"/>
          </a:solidFill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AEE5B66-8816-4F0F-801F-B37B7658C732}"/>
                </a:ext>
              </a:extLst>
            </p:cNvPr>
            <p:cNvSpPr/>
            <p:nvPr/>
          </p:nvSpPr>
          <p:spPr>
            <a:xfrm rot="5400000">
              <a:off x="7094455" y="2389161"/>
              <a:ext cx="293612" cy="304735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81EC3C8A-DCF3-4937-A0DD-0B6C53060DF9}"/>
                </a:ext>
              </a:extLst>
            </p:cNvPr>
            <p:cNvSpPr/>
            <p:nvPr/>
          </p:nvSpPr>
          <p:spPr>
            <a:xfrm rot="10800000">
              <a:off x="7164780" y="2409562"/>
              <a:ext cx="152962" cy="130005"/>
            </a:xfrm>
            <a:prstGeom prst="triangl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53DE7C1E-6A16-4B32-9CAD-489BA67413D9}"/>
                </a:ext>
              </a:extLst>
            </p:cNvPr>
            <p:cNvSpPr/>
            <p:nvPr/>
          </p:nvSpPr>
          <p:spPr>
            <a:xfrm>
              <a:off x="7158488" y="2545723"/>
              <a:ext cx="152962" cy="130005"/>
            </a:xfrm>
            <a:prstGeom prst="triangl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E1DDA2D-8444-4B6C-90F9-97561ADD39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44870" y="2562919"/>
              <a:ext cx="0" cy="297517"/>
            </a:xfrm>
            <a:prstGeom prst="lin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2C5F9BB-44D6-43C9-B872-27E39E36F8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36200" y="2220368"/>
              <a:ext cx="0" cy="297517"/>
            </a:xfrm>
            <a:prstGeom prst="lin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96DCE9F-9A38-40C9-B5EA-D1A8CC9EB801}"/>
              </a:ext>
            </a:extLst>
          </p:cNvPr>
          <p:cNvGrpSpPr/>
          <p:nvPr/>
        </p:nvGrpSpPr>
        <p:grpSpPr>
          <a:xfrm>
            <a:off x="2598660" y="4229419"/>
            <a:ext cx="342551" cy="306187"/>
            <a:chOff x="7405247" y="3070371"/>
            <a:chExt cx="342551" cy="306187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71BF925-8BB3-4942-BAF0-327BA6937C0F}"/>
                </a:ext>
              </a:extLst>
            </p:cNvPr>
            <p:cNvSpPr/>
            <p:nvPr/>
          </p:nvSpPr>
          <p:spPr>
            <a:xfrm>
              <a:off x="7430843" y="3070371"/>
              <a:ext cx="293612" cy="3047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3412884F-75AE-432A-98F8-F0E0B97F04E5}"/>
                </a:ext>
              </a:extLst>
            </p:cNvPr>
            <p:cNvSpPr/>
            <p:nvPr/>
          </p:nvSpPr>
          <p:spPr>
            <a:xfrm rot="5400000">
              <a:off x="7434204" y="3157736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9D694348-8675-41A2-BE37-86B1E81E17CA}"/>
                </a:ext>
              </a:extLst>
            </p:cNvPr>
            <p:cNvSpPr/>
            <p:nvPr/>
          </p:nvSpPr>
          <p:spPr>
            <a:xfrm rot="16200000">
              <a:off x="7570365" y="3164028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5592E23-8377-46C7-8357-62E7A55EFEAE}"/>
                </a:ext>
              </a:extLst>
            </p:cNvPr>
            <p:cNvCxnSpPr>
              <a:cxnSpLocks/>
            </p:cNvCxnSpPr>
            <p:nvPr/>
          </p:nvCxnSpPr>
          <p:spPr>
            <a:xfrm>
              <a:off x="7747798" y="3070371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2854D51-9F7F-4647-887C-B60F8F072B01}"/>
                </a:ext>
              </a:extLst>
            </p:cNvPr>
            <p:cNvCxnSpPr>
              <a:cxnSpLocks/>
            </p:cNvCxnSpPr>
            <p:nvPr/>
          </p:nvCxnSpPr>
          <p:spPr>
            <a:xfrm>
              <a:off x="7405247" y="3079041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8D0553C8-DA12-4123-A4F1-CDAEC60A6C8E}"/>
              </a:ext>
            </a:extLst>
          </p:cNvPr>
          <p:cNvSpPr txBox="1"/>
          <p:nvPr/>
        </p:nvSpPr>
        <p:spPr bwMode="auto">
          <a:xfrm>
            <a:off x="5462739" y="4611695"/>
            <a:ext cx="136081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To TNP Liquid Export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BA75577-1DEF-4655-9CBF-75A9E979FBBD}"/>
              </a:ext>
            </a:extLst>
          </p:cNvPr>
          <p:cNvSpPr txBox="1"/>
          <p:nvPr/>
        </p:nvSpPr>
        <p:spPr bwMode="auto">
          <a:xfrm>
            <a:off x="3289744" y="3232467"/>
            <a:ext cx="336387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b="1" dirty="0">
                <a:solidFill>
                  <a:srgbClr val="000000"/>
                </a:solidFill>
              </a:rPr>
              <a:t>12”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360DBAB-3A7B-4CEA-A5FE-5B0FA7D0519E}"/>
              </a:ext>
            </a:extLst>
          </p:cNvPr>
          <p:cNvSpPr txBox="1"/>
          <p:nvPr/>
        </p:nvSpPr>
        <p:spPr bwMode="auto">
          <a:xfrm>
            <a:off x="4034285" y="4415198"/>
            <a:ext cx="336387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b="1" dirty="0">
                <a:solidFill>
                  <a:srgbClr val="000000"/>
                </a:solidFill>
              </a:rPr>
              <a:t>6”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73AACD-4F54-4055-91B6-E39CF3012F6B}"/>
              </a:ext>
            </a:extLst>
          </p:cNvPr>
          <p:cNvSpPr txBox="1"/>
          <p:nvPr/>
        </p:nvSpPr>
        <p:spPr bwMode="auto">
          <a:xfrm>
            <a:off x="5602771" y="3199737"/>
            <a:ext cx="336387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b="1" dirty="0">
                <a:solidFill>
                  <a:srgbClr val="000000"/>
                </a:solidFill>
              </a:rPr>
              <a:t>6”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36868FB-81E4-451E-AD19-453A532C0AAF}"/>
              </a:ext>
            </a:extLst>
          </p:cNvPr>
          <p:cNvSpPr txBox="1"/>
          <p:nvPr/>
        </p:nvSpPr>
        <p:spPr bwMode="auto">
          <a:xfrm>
            <a:off x="4918409" y="4980007"/>
            <a:ext cx="336387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b="1" dirty="0">
                <a:solidFill>
                  <a:srgbClr val="000000"/>
                </a:solidFill>
              </a:rPr>
              <a:t>12”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5DFE860-0496-4F17-A888-3B13D1F63447}"/>
              </a:ext>
            </a:extLst>
          </p:cNvPr>
          <p:cNvSpPr txBox="1"/>
          <p:nvPr/>
        </p:nvSpPr>
        <p:spPr bwMode="auto">
          <a:xfrm>
            <a:off x="4116691" y="2808352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55XZV310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2412FFD-76CF-4AAC-AF28-7618713CBC74}"/>
              </a:ext>
            </a:extLst>
          </p:cNvPr>
          <p:cNvSpPr txBox="1"/>
          <p:nvPr/>
        </p:nvSpPr>
        <p:spPr bwMode="auto">
          <a:xfrm>
            <a:off x="2486061" y="2480538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BLV785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69A6E5F-03F6-4A62-A569-13AEE950ADC4}"/>
              </a:ext>
            </a:extLst>
          </p:cNvPr>
          <p:cNvSpPr txBox="1"/>
          <p:nvPr/>
        </p:nvSpPr>
        <p:spPr bwMode="auto">
          <a:xfrm>
            <a:off x="2525300" y="4520676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BLV784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5936FB5-CAFB-4F24-9C44-990B3B07A627}"/>
              </a:ext>
            </a:extLst>
          </p:cNvPr>
          <p:cNvSpPr txBox="1"/>
          <p:nvPr/>
        </p:nvSpPr>
        <p:spPr bwMode="auto">
          <a:xfrm>
            <a:off x="1459547" y="2506241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55XZV110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B687913-9F83-4945-963C-6BBF163FEE20}"/>
              </a:ext>
            </a:extLst>
          </p:cNvPr>
          <p:cNvGrpSpPr/>
          <p:nvPr/>
        </p:nvGrpSpPr>
        <p:grpSpPr>
          <a:xfrm>
            <a:off x="1962495" y="4239745"/>
            <a:ext cx="342551" cy="306187"/>
            <a:chOff x="6574308" y="3060615"/>
            <a:chExt cx="342551" cy="306187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5EA26CD-83A9-4CC3-9A95-15DB29FCBEC9}"/>
                </a:ext>
              </a:extLst>
            </p:cNvPr>
            <p:cNvSpPr/>
            <p:nvPr/>
          </p:nvSpPr>
          <p:spPr>
            <a:xfrm>
              <a:off x="6599904" y="3060615"/>
              <a:ext cx="293612" cy="3047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84687CED-49BA-47CF-9507-CDC2C48CAFA4}"/>
                </a:ext>
              </a:extLst>
            </p:cNvPr>
            <p:cNvSpPr/>
            <p:nvPr/>
          </p:nvSpPr>
          <p:spPr>
            <a:xfrm rot="5400000">
              <a:off x="6603265" y="3147980"/>
              <a:ext cx="152962" cy="130005"/>
            </a:xfrm>
            <a:prstGeom prst="triangl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D64C3755-2B2F-44E7-BEBF-7A9EC5A44F96}"/>
                </a:ext>
              </a:extLst>
            </p:cNvPr>
            <p:cNvSpPr/>
            <p:nvPr/>
          </p:nvSpPr>
          <p:spPr>
            <a:xfrm rot="16200000">
              <a:off x="6739426" y="3154272"/>
              <a:ext cx="152962" cy="130005"/>
            </a:xfrm>
            <a:prstGeom prst="triangl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A47DBB1-DECE-47DE-88A1-11A9BD3CE7EB}"/>
                </a:ext>
              </a:extLst>
            </p:cNvPr>
            <p:cNvCxnSpPr>
              <a:cxnSpLocks/>
            </p:cNvCxnSpPr>
            <p:nvPr/>
          </p:nvCxnSpPr>
          <p:spPr>
            <a:xfrm>
              <a:off x="6916859" y="3060615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84BAD36-BB8F-4127-AA12-A869AC28C3D1}"/>
                </a:ext>
              </a:extLst>
            </p:cNvPr>
            <p:cNvCxnSpPr>
              <a:cxnSpLocks/>
            </p:cNvCxnSpPr>
            <p:nvPr/>
          </p:nvCxnSpPr>
          <p:spPr>
            <a:xfrm>
              <a:off x="6574308" y="3069285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FD6E9395-ECEC-4512-A037-4FE3A44680A8}"/>
              </a:ext>
            </a:extLst>
          </p:cNvPr>
          <p:cNvSpPr txBox="1"/>
          <p:nvPr/>
        </p:nvSpPr>
        <p:spPr bwMode="auto">
          <a:xfrm>
            <a:off x="1763948" y="4529435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55XZV210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79DF43C-DEA3-4B14-B7C0-6B853AA8C3A0}"/>
              </a:ext>
            </a:extLst>
          </p:cNvPr>
          <p:cNvSpPr txBox="1"/>
          <p:nvPr/>
        </p:nvSpPr>
        <p:spPr bwMode="auto">
          <a:xfrm>
            <a:off x="5144927" y="1736733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BLV3001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0BE6D2C-5ABB-4A60-9615-D38DA323586D}"/>
              </a:ext>
            </a:extLst>
          </p:cNvPr>
          <p:cNvSpPr txBox="1"/>
          <p:nvPr/>
        </p:nvSpPr>
        <p:spPr bwMode="auto">
          <a:xfrm>
            <a:off x="3192980" y="1570749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BLV3000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D54A6C7-1700-4DB5-B257-1311576C618E}"/>
              </a:ext>
            </a:extLst>
          </p:cNvPr>
          <p:cNvSpPr txBox="1"/>
          <p:nvPr/>
        </p:nvSpPr>
        <p:spPr bwMode="auto">
          <a:xfrm>
            <a:off x="5035010" y="3373031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BLV787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5BDCF9D-9C65-45A0-AEB0-7F40711BEC90}"/>
              </a:ext>
            </a:extLst>
          </p:cNvPr>
          <p:cNvSpPr txBox="1"/>
          <p:nvPr/>
        </p:nvSpPr>
        <p:spPr bwMode="auto">
          <a:xfrm>
            <a:off x="4965699" y="2100170"/>
            <a:ext cx="336387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b="1" dirty="0">
                <a:solidFill>
                  <a:srgbClr val="000000"/>
                </a:solidFill>
              </a:rPr>
              <a:t>6”</a:t>
            </a:r>
          </a:p>
        </p:txBody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6E523F11-E86D-4458-8993-98D515A5F470}"/>
              </a:ext>
            </a:extLst>
          </p:cNvPr>
          <p:cNvSpPr/>
          <p:nvPr/>
        </p:nvSpPr>
        <p:spPr>
          <a:xfrm rot="5400000">
            <a:off x="5890332" y="3161172"/>
            <a:ext cx="152962" cy="130005"/>
          </a:xfrm>
          <a:prstGeom prst="triangl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887D1993-4DD2-485F-B117-1CC9FBB48387}"/>
              </a:ext>
            </a:extLst>
          </p:cNvPr>
          <p:cNvSpPr/>
          <p:nvPr/>
        </p:nvSpPr>
        <p:spPr>
          <a:xfrm rot="16200000">
            <a:off x="6026493" y="3167464"/>
            <a:ext cx="152962" cy="130005"/>
          </a:xfrm>
          <a:prstGeom prst="triangl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9FBC6DF-C477-4321-9569-97C27C80B55F}"/>
              </a:ext>
            </a:extLst>
          </p:cNvPr>
          <p:cNvCxnSpPr>
            <a:cxnSpLocks/>
          </p:cNvCxnSpPr>
          <p:nvPr/>
        </p:nvCxnSpPr>
        <p:spPr>
          <a:xfrm>
            <a:off x="6203926" y="3073807"/>
            <a:ext cx="0" cy="29751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A8BABBB-B66C-4729-8AF4-4B372ED74F68}"/>
              </a:ext>
            </a:extLst>
          </p:cNvPr>
          <p:cNvCxnSpPr>
            <a:cxnSpLocks/>
          </p:cNvCxnSpPr>
          <p:nvPr/>
        </p:nvCxnSpPr>
        <p:spPr>
          <a:xfrm>
            <a:off x="5861375" y="3082477"/>
            <a:ext cx="0" cy="29751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509596B-F403-4E13-A3CF-D201B8F334FC}"/>
              </a:ext>
            </a:extLst>
          </p:cNvPr>
          <p:cNvSpPr txBox="1"/>
          <p:nvPr/>
        </p:nvSpPr>
        <p:spPr bwMode="auto">
          <a:xfrm>
            <a:off x="5758636" y="2859416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55PV001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9D0F64C-6345-4B0C-9E26-5BED3FDA98C1}"/>
              </a:ext>
            </a:extLst>
          </p:cNvPr>
          <p:cNvSpPr txBox="1"/>
          <p:nvPr/>
        </p:nvSpPr>
        <p:spPr bwMode="auto">
          <a:xfrm>
            <a:off x="7250316" y="1185411"/>
            <a:ext cx="4871425" cy="54246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b="1" dirty="0">
                <a:solidFill>
                  <a:srgbClr val="000000"/>
                </a:solidFill>
              </a:rPr>
              <a:t>Option 2</a:t>
            </a:r>
            <a:r>
              <a:rPr lang="en-GB" sz="1100" dirty="0">
                <a:solidFill>
                  <a:srgbClr val="000000"/>
                </a:solidFill>
              </a:rPr>
              <a:t>: Replace identified Defective Valves with Spool Piece and continue production to Common Export Header via Spool Piece until Shutdown.  Install Repaired/Replacement Valves during Gbaran 2021 Shutdown</a:t>
            </a:r>
          </a:p>
          <a:p>
            <a:pPr marL="171450" indent="-1714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000000"/>
                </a:solidFill>
              </a:rPr>
              <a:t>Shutdown Train 1 and Train 2 to enable Isolation</a:t>
            </a:r>
          </a:p>
          <a:p>
            <a:pPr marL="171450" indent="-1714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000000"/>
                </a:solidFill>
              </a:rPr>
              <a:t>Remove 55XZV310 and 55CHV-150&amp;151 for Repairs/Replacement</a:t>
            </a:r>
          </a:p>
          <a:p>
            <a:pPr marL="171450" indent="-1714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000000"/>
                </a:solidFill>
              </a:rPr>
              <a:t>Install 6” Spool Piece</a:t>
            </a:r>
          </a:p>
          <a:p>
            <a:pPr marL="171450" indent="-1714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000000"/>
                </a:solidFill>
              </a:rPr>
              <a:t>Start Up Train 1 and Train 2 to commence export to TNP via Common Export Header</a:t>
            </a:r>
          </a:p>
          <a:p>
            <a:pPr marL="171450" indent="-1714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endParaRPr lang="en-GB" sz="1100" dirty="0">
              <a:solidFill>
                <a:srgbClr val="000000"/>
              </a:solidFill>
            </a:endParaRP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b="1" dirty="0">
                <a:solidFill>
                  <a:srgbClr val="000000"/>
                </a:solidFill>
              </a:rPr>
              <a:t>Impact</a:t>
            </a:r>
          </a:p>
          <a:p>
            <a:pPr marL="171450" indent="-1714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000000"/>
                </a:solidFill>
              </a:rPr>
              <a:t>Deferment of Circa 20,000bbls due to Train 1 and Train 2 oil and condensate Shutdown for 5 hours to enable isolation, removal of Valves and installation of Spool Piece.</a:t>
            </a:r>
          </a:p>
          <a:p>
            <a:pPr marL="171450" indent="-1714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</a:rPr>
              <a:t>Deferment of Gas for 5 hours – Circa 300 </a:t>
            </a:r>
            <a:r>
              <a:rPr lang="en-GB" sz="1100" dirty="0" err="1">
                <a:solidFill>
                  <a:srgbClr val="000000"/>
                </a:solidFill>
              </a:rPr>
              <a:t>MMScF</a:t>
            </a:r>
            <a:r>
              <a:rPr lang="en-GB" sz="1100" dirty="0">
                <a:solidFill>
                  <a:srgbClr val="000000"/>
                </a:solidFill>
              </a:rPr>
              <a:t>  to enable Isolation, removal of valves and installation of Spool Piece.</a:t>
            </a:r>
          </a:p>
          <a:p>
            <a:pPr marL="171450" indent="-1714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</a:rPr>
              <a:t>Availability of information on Valves internal condition to aid Shutdown Planning and Execution</a:t>
            </a:r>
          </a:p>
          <a:p>
            <a:pPr marL="171450" indent="-1714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</a:rPr>
              <a:t>MoC required </a:t>
            </a:r>
          </a:p>
          <a:p>
            <a:pPr marL="171450" indent="-1714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</a:rPr>
              <a:t>Potential to breach </a:t>
            </a:r>
            <a:r>
              <a:rPr lang="en-GB" sz="1100" b="1" dirty="0">
                <a:solidFill>
                  <a:srgbClr val="000000"/>
                </a:solidFill>
              </a:rPr>
              <a:t>SPDC JV Gas Supply to NLNG Agreement </a:t>
            </a:r>
            <a:r>
              <a:rPr lang="en-GB" sz="1100" dirty="0">
                <a:solidFill>
                  <a:srgbClr val="000000"/>
                </a:solidFill>
              </a:rPr>
              <a:t>due to Gas Quality contaminated by Oil in the event of Spiking as a result of failure and removal of 55CHV-150&amp;151</a:t>
            </a:r>
          </a:p>
          <a:p>
            <a:pPr marL="171450" indent="-1714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endParaRPr lang="en-GB" sz="1100" dirty="0">
              <a:solidFill>
                <a:srgbClr val="000000"/>
              </a:solidFill>
            </a:endParaRPr>
          </a:p>
          <a:p>
            <a:pPr marL="171450" indent="-1714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endParaRPr lang="en-GB" sz="1100" dirty="0">
              <a:solidFill>
                <a:srgbClr val="000000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F9CF647-2484-4B6D-A17A-58894967CE92}"/>
              </a:ext>
            </a:extLst>
          </p:cNvPr>
          <p:cNvSpPr/>
          <p:nvPr/>
        </p:nvSpPr>
        <p:spPr>
          <a:xfrm>
            <a:off x="2985701" y="2192280"/>
            <a:ext cx="152962" cy="4064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17A2EC-87D7-45D0-BAC6-C066B56EA646}"/>
              </a:ext>
            </a:extLst>
          </p:cNvPr>
          <p:cNvSpPr/>
          <p:nvPr/>
        </p:nvSpPr>
        <p:spPr>
          <a:xfrm>
            <a:off x="3944563" y="3183096"/>
            <a:ext cx="120402" cy="70089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6952E306-756F-4AB4-B5BD-C105004DFDB1}"/>
              </a:ext>
            </a:extLst>
          </p:cNvPr>
          <p:cNvSpPr/>
          <p:nvPr/>
        </p:nvSpPr>
        <p:spPr>
          <a:xfrm rot="5400000">
            <a:off x="4212502" y="2911345"/>
            <a:ext cx="135671" cy="640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</p:spTree>
    <p:extLst>
      <p:ext uri="{BB962C8B-B14F-4D97-AF65-F5344CB8AC3E}">
        <p14:creationId xmlns:p14="http://schemas.microsoft.com/office/powerpoint/2010/main" val="28928317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9319-C9BE-4998-9E28-0F1B9941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43" y="721743"/>
            <a:ext cx="11171238" cy="751631"/>
          </a:xfrm>
        </p:spPr>
        <p:txBody>
          <a:bodyPr/>
          <a:lstStyle/>
          <a:p>
            <a:r>
              <a:rPr lang="en-GB" sz="2000" dirty="0"/>
              <a:t>Resolve High Pressure on CST – Export Pumps Discharge Header: Option 3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59885-DBFF-4FCB-B2C5-7FA55EF79CC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September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B6EE9-9DF6-4856-9DC2-4FD80EC9D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6</a:t>
            </a:fld>
            <a:endParaRPr lang="en-GB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701C36-C00D-4E41-AD92-24A271A51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9F606B-0631-41B6-B803-3CC52C5C20A1}"/>
              </a:ext>
            </a:extLst>
          </p:cNvPr>
          <p:cNvCxnSpPr>
            <a:cxnSpLocks/>
          </p:cNvCxnSpPr>
          <p:nvPr/>
        </p:nvCxnSpPr>
        <p:spPr>
          <a:xfrm flipV="1">
            <a:off x="367774" y="2357307"/>
            <a:ext cx="2808854" cy="2334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D2FFFD-23E6-4157-B13E-B0BD0B8B1E02}"/>
              </a:ext>
            </a:extLst>
          </p:cNvPr>
          <p:cNvCxnSpPr>
            <a:cxnSpLocks/>
          </p:cNvCxnSpPr>
          <p:nvPr/>
        </p:nvCxnSpPr>
        <p:spPr>
          <a:xfrm>
            <a:off x="367774" y="4355285"/>
            <a:ext cx="2808854" cy="0"/>
          </a:xfrm>
          <a:prstGeom prst="straightConnector1">
            <a:avLst/>
          </a:prstGeom>
          <a:ln w="38100">
            <a:solidFill>
              <a:srgbClr val="7434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96308E-C343-4F84-A26C-B5F66BDB2AE1}"/>
              </a:ext>
            </a:extLst>
          </p:cNvPr>
          <p:cNvCxnSpPr/>
          <p:nvPr/>
        </p:nvCxnSpPr>
        <p:spPr>
          <a:xfrm>
            <a:off x="3204591" y="1870745"/>
            <a:ext cx="0" cy="3439487"/>
          </a:xfrm>
          <a:prstGeom prst="line">
            <a:avLst/>
          </a:prstGeom>
          <a:ln w="38100">
            <a:solidFill>
              <a:srgbClr val="7434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apezoid 12">
            <a:extLst>
              <a:ext uri="{FF2B5EF4-FFF2-40B4-BE49-F238E27FC236}">
                <a16:creationId xmlns:a16="http://schemas.microsoft.com/office/drawing/2014/main" id="{C6C651BC-A0CC-4739-8E53-F8E6988F3A7B}"/>
              </a:ext>
            </a:extLst>
          </p:cNvPr>
          <p:cNvSpPr/>
          <p:nvPr/>
        </p:nvSpPr>
        <p:spPr>
          <a:xfrm rot="10800000">
            <a:off x="3119314" y="5310233"/>
            <a:ext cx="170553" cy="176166"/>
          </a:xfrm>
          <a:prstGeom prst="trapezoid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A9E237-5CD2-4D3F-AE69-C1169E51422C}"/>
              </a:ext>
            </a:extLst>
          </p:cNvPr>
          <p:cNvCxnSpPr/>
          <p:nvPr/>
        </p:nvCxnSpPr>
        <p:spPr>
          <a:xfrm flipV="1">
            <a:off x="2239857" y="1422486"/>
            <a:ext cx="0" cy="9348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7A1AE6-E286-4B3E-9200-277830822B2A}"/>
              </a:ext>
            </a:extLst>
          </p:cNvPr>
          <p:cNvCxnSpPr>
            <a:cxnSpLocks/>
          </p:cNvCxnSpPr>
          <p:nvPr/>
        </p:nvCxnSpPr>
        <p:spPr>
          <a:xfrm>
            <a:off x="2239857" y="1422486"/>
            <a:ext cx="267608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E6E850-DF65-41D3-A6EE-EC731579AFAB}"/>
              </a:ext>
            </a:extLst>
          </p:cNvPr>
          <p:cNvCxnSpPr/>
          <p:nvPr/>
        </p:nvCxnSpPr>
        <p:spPr>
          <a:xfrm>
            <a:off x="4915946" y="1422486"/>
            <a:ext cx="0" cy="17904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BEB5B5-E41A-46B6-A918-D93AAA8EFCD9}"/>
              </a:ext>
            </a:extLst>
          </p:cNvPr>
          <p:cNvCxnSpPr>
            <a:cxnSpLocks/>
          </p:cNvCxnSpPr>
          <p:nvPr/>
        </p:nvCxnSpPr>
        <p:spPr>
          <a:xfrm flipH="1">
            <a:off x="4009934" y="3212983"/>
            <a:ext cx="906012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975736-146C-4A4C-B6CF-DFBA3CA31ABA}"/>
              </a:ext>
            </a:extLst>
          </p:cNvPr>
          <p:cNvCxnSpPr/>
          <p:nvPr/>
        </p:nvCxnSpPr>
        <p:spPr>
          <a:xfrm>
            <a:off x="4009934" y="3212983"/>
            <a:ext cx="0" cy="291936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D1DF79D-67FB-4A0C-8CC6-8F93ED96CD0A}"/>
              </a:ext>
            </a:extLst>
          </p:cNvPr>
          <p:cNvCxnSpPr>
            <a:stCxn id="13" idx="0"/>
          </p:cNvCxnSpPr>
          <p:nvPr/>
        </p:nvCxnSpPr>
        <p:spPr>
          <a:xfrm>
            <a:off x="3204590" y="5486399"/>
            <a:ext cx="1" cy="64595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A938CF-791C-49D6-8E2A-5240404683C6}"/>
              </a:ext>
            </a:extLst>
          </p:cNvPr>
          <p:cNvCxnSpPr>
            <a:cxnSpLocks/>
          </p:cNvCxnSpPr>
          <p:nvPr/>
        </p:nvCxnSpPr>
        <p:spPr>
          <a:xfrm flipH="1">
            <a:off x="3204591" y="6103255"/>
            <a:ext cx="805343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E34C2-FD33-4B87-897F-0FF0226C198E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4915946" y="3212983"/>
            <a:ext cx="1473827" cy="608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E780D3-7D24-4528-BA33-7966AB15267D}"/>
              </a:ext>
            </a:extLst>
          </p:cNvPr>
          <p:cNvCxnSpPr>
            <a:cxnSpLocks/>
          </p:cNvCxnSpPr>
          <p:nvPr/>
        </p:nvCxnSpPr>
        <p:spPr>
          <a:xfrm>
            <a:off x="3204591" y="4966283"/>
            <a:ext cx="3290020" cy="0"/>
          </a:xfrm>
          <a:prstGeom prst="straightConnector1">
            <a:avLst/>
          </a:prstGeom>
          <a:ln w="38100">
            <a:solidFill>
              <a:srgbClr val="7434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1BC764-D1F9-42D4-9681-D1DB479F49CE}"/>
              </a:ext>
            </a:extLst>
          </p:cNvPr>
          <p:cNvGrpSpPr/>
          <p:nvPr/>
        </p:nvGrpSpPr>
        <p:grpSpPr>
          <a:xfrm>
            <a:off x="6398860" y="2548267"/>
            <a:ext cx="758235" cy="1020704"/>
            <a:chOff x="10907302" y="2582347"/>
            <a:chExt cx="758235" cy="102070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D74620-3D4A-4838-9144-A0E5E20C1B66}"/>
                </a:ext>
              </a:extLst>
            </p:cNvPr>
            <p:cNvSpPr/>
            <p:nvPr/>
          </p:nvSpPr>
          <p:spPr>
            <a:xfrm>
              <a:off x="10907303" y="2994870"/>
              <a:ext cx="758234" cy="608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20DBE2BD-F09E-44A2-8B73-88CAFBBD0102}"/>
                </a:ext>
              </a:extLst>
            </p:cNvPr>
            <p:cNvSpPr/>
            <p:nvPr/>
          </p:nvSpPr>
          <p:spPr>
            <a:xfrm>
              <a:off x="10907302" y="2582347"/>
              <a:ext cx="758234" cy="41940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</p:grp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1DA164DA-9372-4EB8-8882-461BE6C50EC9}"/>
              </a:ext>
            </a:extLst>
          </p:cNvPr>
          <p:cNvSpPr/>
          <p:nvPr/>
        </p:nvSpPr>
        <p:spPr>
          <a:xfrm rot="10800000">
            <a:off x="3933453" y="3619829"/>
            <a:ext cx="152962" cy="24671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E29D7AFE-7E47-4B12-8875-C6BC41C081AD}"/>
              </a:ext>
            </a:extLst>
          </p:cNvPr>
          <p:cNvSpPr/>
          <p:nvPr/>
        </p:nvSpPr>
        <p:spPr>
          <a:xfrm rot="10800000">
            <a:off x="3932890" y="3909892"/>
            <a:ext cx="152962" cy="24671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40D25BE-4F85-4CBB-88FE-DBA5A017AC2C}"/>
              </a:ext>
            </a:extLst>
          </p:cNvPr>
          <p:cNvCxnSpPr/>
          <p:nvPr/>
        </p:nvCxnSpPr>
        <p:spPr>
          <a:xfrm>
            <a:off x="3916111" y="4156604"/>
            <a:ext cx="18288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051B90D-8536-4650-A232-A2DAF72597E6}"/>
              </a:ext>
            </a:extLst>
          </p:cNvPr>
          <p:cNvCxnSpPr/>
          <p:nvPr/>
        </p:nvCxnSpPr>
        <p:spPr>
          <a:xfrm>
            <a:off x="3916674" y="3866541"/>
            <a:ext cx="18288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2B0E6F3-7D57-4538-8A36-A34F75E45E5E}"/>
              </a:ext>
            </a:extLst>
          </p:cNvPr>
          <p:cNvGrpSpPr/>
          <p:nvPr/>
        </p:nvGrpSpPr>
        <p:grpSpPr>
          <a:xfrm>
            <a:off x="4275722" y="3060615"/>
            <a:ext cx="342551" cy="306187"/>
            <a:chOff x="6574308" y="3060615"/>
            <a:chExt cx="342551" cy="306187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172C4D8-28C4-44A6-B863-257106AF4014}"/>
                </a:ext>
              </a:extLst>
            </p:cNvPr>
            <p:cNvSpPr/>
            <p:nvPr/>
          </p:nvSpPr>
          <p:spPr>
            <a:xfrm>
              <a:off x="6599904" y="3060615"/>
              <a:ext cx="293612" cy="3047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4450E8C6-49AA-4F22-A138-F5FCE9120207}"/>
                </a:ext>
              </a:extLst>
            </p:cNvPr>
            <p:cNvSpPr/>
            <p:nvPr/>
          </p:nvSpPr>
          <p:spPr>
            <a:xfrm rot="5400000">
              <a:off x="6603265" y="3147980"/>
              <a:ext cx="152962" cy="130005"/>
            </a:xfrm>
            <a:prstGeom prst="triangl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6C3BAC00-67B6-4B0A-829E-3E71BC05769A}"/>
                </a:ext>
              </a:extLst>
            </p:cNvPr>
            <p:cNvSpPr/>
            <p:nvPr/>
          </p:nvSpPr>
          <p:spPr>
            <a:xfrm rot="16200000">
              <a:off x="6739426" y="3154272"/>
              <a:ext cx="152962" cy="130005"/>
            </a:xfrm>
            <a:prstGeom prst="triangl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151D755-D8E3-4239-BA24-6874964D1993}"/>
                </a:ext>
              </a:extLst>
            </p:cNvPr>
            <p:cNvCxnSpPr>
              <a:cxnSpLocks/>
            </p:cNvCxnSpPr>
            <p:nvPr/>
          </p:nvCxnSpPr>
          <p:spPr>
            <a:xfrm>
              <a:off x="6916859" y="3060615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439FA56-CBEB-4788-89A7-9EA4A791390E}"/>
                </a:ext>
              </a:extLst>
            </p:cNvPr>
            <p:cNvCxnSpPr>
              <a:cxnSpLocks/>
            </p:cNvCxnSpPr>
            <p:nvPr/>
          </p:nvCxnSpPr>
          <p:spPr>
            <a:xfrm>
              <a:off x="6574308" y="3069285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6865D47-290C-42DB-9C70-8D17E197B067}"/>
              </a:ext>
            </a:extLst>
          </p:cNvPr>
          <p:cNvGrpSpPr/>
          <p:nvPr/>
        </p:nvGrpSpPr>
        <p:grpSpPr>
          <a:xfrm>
            <a:off x="4788855" y="2419461"/>
            <a:ext cx="306187" cy="342551"/>
            <a:chOff x="7087441" y="2369127"/>
            <a:chExt cx="306187" cy="342551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8208F6A-C459-4156-920D-29E1E701E3F0}"/>
                </a:ext>
              </a:extLst>
            </p:cNvPr>
            <p:cNvSpPr/>
            <p:nvPr/>
          </p:nvSpPr>
          <p:spPr>
            <a:xfrm rot="5400000">
              <a:off x="7094455" y="2389161"/>
              <a:ext cx="293612" cy="3047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9A58074B-4AF7-43A2-8977-3230B7E8C559}"/>
                </a:ext>
              </a:extLst>
            </p:cNvPr>
            <p:cNvSpPr/>
            <p:nvPr/>
          </p:nvSpPr>
          <p:spPr>
            <a:xfrm rot="10800000">
              <a:off x="7164780" y="2409562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BEBB2ECB-D327-4ACF-A607-64E884D59B3E}"/>
                </a:ext>
              </a:extLst>
            </p:cNvPr>
            <p:cNvSpPr/>
            <p:nvPr/>
          </p:nvSpPr>
          <p:spPr>
            <a:xfrm>
              <a:off x="7158488" y="2545723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8373DAB-4A1D-4ABA-8303-106095F9152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44870" y="2562919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3BA7537-F539-4632-B34E-683AD9E45E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36200" y="2220368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A04C695-7DA0-4136-BDB1-B5D789DFAC00}"/>
              </a:ext>
            </a:extLst>
          </p:cNvPr>
          <p:cNvGrpSpPr/>
          <p:nvPr/>
        </p:nvGrpSpPr>
        <p:grpSpPr>
          <a:xfrm>
            <a:off x="5106661" y="3070371"/>
            <a:ext cx="342551" cy="306187"/>
            <a:chOff x="7405247" y="3070371"/>
            <a:chExt cx="342551" cy="306187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546B4FB-6AAF-4378-BB97-748EFB0FDAC9}"/>
                </a:ext>
              </a:extLst>
            </p:cNvPr>
            <p:cNvSpPr/>
            <p:nvPr/>
          </p:nvSpPr>
          <p:spPr>
            <a:xfrm>
              <a:off x="7430843" y="3070371"/>
              <a:ext cx="293612" cy="3047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1CBE29A4-F3D7-4395-8352-E57630F98046}"/>
                </a:ext>
              </a:extLst>
            </p:cNvPr>
            <p:cNvSpPr/>
            <p:nvPr/>
          </p:nvSpPr>
          <p:spPr>
            <a:xfrm rot="5400000">
              <a:off x="7434204" y="3157736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55CE6E16-B6FB-40D7-8B2E-43524EC6DD3F}"/>
                </a:ext>
              </a:extLst>
            </p:cNvPr>
            <p:cNvSpPr/>
            <p:nvPr/>
          </p:nvSpPr>
          <p:spPr>
            <a:xfrm rot="16200000">
              <a:off x="7570365" y="3164028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8410F12-EC72-4EFB-9DE3-73C54D9EEA7C}"/>
                </a:ext>
              </a:extLst>
            </p:cNvPr>
            <p:cNvCxnSpPr>
              <a:cxnSpLocks/>
            </p:cNvCxnSpPr>
            <p:nvPr/>
          </p:nvCxnSpPr>
          <p:spPr>
            <a:xfrm>
              <a:off x="7747798" y="3070371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095479B-68A8-42D6-9AF2-0B2C225929DB}"/>
                </a:ext>
              </a:extLst>
            </p:cNvPr>
            <p:cNvCxnSpPr>
              <a:cxnSpLocks/>
            </p:cNvCxnSpPr>
            <p:nvPr/>
          </p:nvCxnSpPr>
          <p:spPr>
            <a:xfrm>
              <a:off x="7405247" y="3079041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B8A583C-4C0B-4579-962A-AD6A32919CFE}"/>
              </a:ext>
            </a:extLst>
          </p:cNvPr>
          <p:cNvGrpSpPr/>
          <p:nvPr/>
        </p:nvGrpSpPr>
        <p:grpSpPr>
          <a:xfrm>
            <a:off x="2548326" y="2196528"/>
            <a:ext cx="342551" cy="306187"/>
            <a:chOff x="7405247" y="3070371"/>
            <a:chExt cx="342551" cy="306187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F96E2BA-825D-4ED8-9486-90957AF30025}"/>
                </a:ext>
              </a:extLst>
            </p:cNvPr>
            <p:cNvSpPr/>
            <p:nvPr/>
          </p:nvSpPr>
          <p:spPr>
            <a:xfrm>
              <a:off x="7430843" y="3070371"/>
              <a:ext cx="293612" cy="3047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DF98E9D-5C35-41FC-ADAD-90CFCB95E9D6}"/>
                </a:ext>
              </a:extLst>
            </p:cNvPr>
            <p:cNvSpPr/>
            <p:nvPr/>
          </p:nvSpPr>
          <p:spPr>
            <a:xfrm rot="5400000">
              <a:off x="7434204" y="3157736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722AF075-433D-4D18-A079-8442BD83A54D}"/>
                </a:ext>
              </a:extLst>
            </p:cNvPr>
            <p:cNvSpPr/>
            <p:nvPr/>
          </p:nvSpPr>
          <p:spPr>
            <a:xfrm rot="16200000">
              <a:off x="7570365" y="3164028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1D9E0CF-D562-43CE-87C0-AE736DF015BB}"/>
                </a:ext>
              </a:extLst>
            </p:cNvPr>
            <p:cNvCxnSpPr>
              <a:cxnSpLocks/>
            </p:cNvCxnSpPr>
            <p:nvPr/>
          </p:nvCxnSpPr>
          <p:spPr>
            <a:xfrm>
              <a:off x="7747798" y="3070371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37EC099-E1FB-45D0-8CD1-920DB61957FE}"/>
                </a:ext>
              </a:extLst>
            </p:cNvPr>
            <p:cNvCxnSpPr>
              <a:cxnSpLocks/>
            </p:cNvCxnSpPr>
            <p:nvPr/>
          </p:nvCxnSpPr>
          <p:spPr>
            <a:xfrm>
              <a:off x="7405247" y="3079041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1E6CAAF-4755-4AC0-B8D4-234B83C27551}"/>
              </a:ext>
            </a:extLst>
          </p:cNvPr>
          <p:cNvGrpSpPr/>
          <p:nvPr/>
        </p:nvGrpSpPr>
        <p:grpSpPr>
          <a:xfrm>
            <a:off x="1633927" y="2196809"/>
            <a:ext cx="342551" cy="306187"/>
            <a:chOff x="6574308" y="3060615"/>
            <a:chExt cx="342551" cy="306187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BE7DB53-D132-488C-8E39-433631292C8A}"/>
                </a:ext>
              </a:extLst>
            </p:cNvPr>
            <p:cNvSpPr/>
            <p:nvPr/>
          </p:nvSpPr>
          <p:spPr>
            <a:xfrm>
              <a:off x="6599904" y="3060615"/>
              <a:ext cx="293612" cy="3047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A536AE4D-4F5A-443C-AE5A-3A402A91126F}"/>
                </a:ext>
              </a:extLst>
            </p:cNvPr>
            <p:cNvSpPr/>
            <p:nvPr/>
          </p:nvSpPr>
          <p:spPr>
            <a:xfrm rot="5400000">
              <a:off x="6603265" y="3147980"/>
              <a:ext cx="152962" cy="130005"/>
            </a:xfrm>
            <a:prstGeom prst="triangl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9BE6C1E5-8738-4FBB-8C06-5D9A4E4F2A13}"/>
                </a:ext>
              </a:extLst>
            </p:cNvPr>
            <p:cNvSpPr/>
            <p:nvPr/>
          </p:nvSpPr>
          <p:spPr>
            <a:xfrm rot="16200000">
              <a:off x="6739426" y="3154272"/>
              <a:ext cx="152962" cy="130005"/>
            </a:xfrm>
            <a:prstGeom prst="triangl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DFB35EC-4684-4A92-8314-1B1129397CC5}"/>
                </a:ext>
              </a:extLst>
            </p:cNvPr>
            <p:cNvCxnSpPr>
              <a:cxnSpLocks/>
            </p:cNvCxnSpPr>
            <p:nvPr/>
          </p:nvCxnSpPr>
          <p:spPr>
            <a:xfrm>
              <a:off x="6916859" y="3060615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97367EC-FC74-475B-9395-1088960FCBBD}"/>
                </a:ext>
              </a:extLst>
            </p:cNvPr>
            <p:cNvCxnSpPr>
              <a:cxnSpLocks/>
            </p:cNvCxnSpPr>
            <p:nvPr/>
          </p:nvCxnSpPr>
          <p:spPr>
            <a:xfrm>
              <a:off x="6574308" y="3069285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08F9EBB6-E5BF-4145-8561-CED04AFB03A6}"/>
              </a:ext>
            </a:extLst>
          </p:cNvPr>
          <p:cNvSpPr txBox="1"/>
          <p:nvPr/>
        </p:nvSpPr>
        <p:spPr bwMode="auto">
          <a:xfrm>
            <a:off x="364436" y="1887520"/>
            <a:ext cx="1360812" cy="447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From Export Pumps Train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CAF421-B24A-48A2-96E9-F6682D93C684}"/>
              </a:ext>
            </a:extLst>
          </p:cNvPr>
          <p:cNvSpPr txBox="1"/>
          <p:nvPr/>
        </p:nvSpPr>
        <p:spPr bwMode="auto">
          <a:xfrm>
            <a:off x="386166" y="3839775"/>
            <a:ext cx="1360812" cy="447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From Export Pumps Train 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24428C-CA15-486B-876E-3F90397AE656}"/>
              </a:ext>
            </a:extLst>
          </p:cNvPr>
          <p:cNvSpPr txBox="1"/>
          <p:nvPr/>
        </p:nvSpPr>
        <p:spPr bwMode="auto">
          <a:xfrm>
            <a:off x="610057" y="2366885"/>
            <a:ext cx="336387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b="1" dirty="0">
                <a:solidFill>
                  <a:srgbClr val="000000"/>
                </a:solidFill>
              </a:rPr>
              <a:t>10”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3C54D7F-9029-46EF-9B72-BE4100BF8E75}"/>
              </a:ext>
            </a:extLst>
          </p:cNvPr>
          <p:cNvSpPr txBox="1"/>
          <p:nvPr/>
        </p:nvSpPr>
        <p:spPr bwMode="auto">
          <a:xfrm>
            <a:off x="610057" y="4430129"/>
            <a:ext cx="336387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b="1" dirty="0">
                <a:solidFill>
                  <a:srgbClr val="000000"/>
                </a:solidFill>
              </a:rPr>
              <a:t>10”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9D6D457-F6E4-4F80-B613-30D526080069}"/>
              </a:ext>
            </a:extLst>
          </p:cNvPr>
          <p:cNvSpPr txBox="1"/>
          <p:nvPr/>
        </p:nvSpPr>
        <p:spPr bwMode="auto">
          <a:xfrm>
            <a:off x="6389773" y="2892146"/>
            <a:ext cx="776407" cy="6538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050" dirty="0">
                <a:solidFill>
                  <a:srgbClr val="000000"/>
                </a:solidFill>
              </a:rPr>
              <a:t>Condensate Storage Tank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2C6F99-92CC-46AB-A95C-2EABFE8795D1}"/>
              </a:ext>
            </a:extLst>
          </p:cNvPr>
          <p:cNvGrpSpPr/>
          <p:nvPr/>
        </p:nvGrpSpPr>
        <p:grpSpPr>
          <a:xfrm>
            <a:off x="4762852" y="1683346"/>
            <a:ext cx="306187" cy="342551"/>
            <a:chOff x="7087441" y="2369127"/>
            <a:chExt cx="306187" cy="34255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F872589-4FB6-4A3E-B3C0-9D311F27C826}"/>
                </a:ext>
              </a:extLst>
            </p:cNvPr>
            <p:cNvSpPr/>
            <p:nvPr/>
          </p:nvSpPr>
          <p:spPr>
            <a:xfrm rot="5400000">
              <a:off x="7094455" y="2389161"/>
              <a:ext cx="293612" cy="3047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7DA35021-24B1-41BA-BA29-BA17AB2CA2BF}"/>
                </a:ext>
              </a:extLst>
            </p:cNvPr>
            <p:cNvSpPr/>
            <p:nvPr/>
          </p:nvSpPr>
          <p:spPr>
            <a:xfrm rot="10800000">
              <a:off x="7164780" y="2409562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C54B834B-C13D-4950-9A09-85FCA5541D66}"/>
                </a:ext>
              </a:extLst>
            </p:cNvPr>
            <p:cNvSpPr/>
            <p:nvPr/>
          </p:nvSpPr>
          <p:spPr>
            <a:xfrm>
              <a:off x="7158488" y="2545723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75E620B-EFF6-4C60-914F-1DA5FFE0A65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44870" y="2562919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2628F70-E9AC-49F9-9090-423AFEC848E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36200" y="2220368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2CB2380-F7C3-40F9-B586-94977006A77C}"/>
              </a:ext>
            </a:extLst>
          </p:cNvPr>
          <p:cNvGrpSpPr/>
          <p:nvPr/>
        </p:nvGrpSpPr>
        <p:grpSpPr>
          <a:xfrm>
            <a:off x="3347903" y="1284970"/>
            <a:ext cx="342551" cy="306187"/>
            <a:chOff x="7405247" y="3070371"/>
            <a:chExt cx="342551" cy="306187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91D3F0A-1075-401D-BEDA-8F24F217BE58}"/>
                </a:ext>
              </a:extLst>
            </p:cNvPr>
            <p:cNvSpPr/>
            <p:nvPr/>
          </p:nvSpPr>
          <p:spPr>
            <a:xfrm>
              <a:off x="7430843" y="3070371"/>
              <a:ext cx="293612" cy="3047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EB3462FD-5F6A-4969-8C7B-6E73EDDC36BA}"/>
                </a:ext>
              </a:extLst>
            </p:cNvPr>
            <p:cNvSpPr/>
            <p:nvPr/>
          </p:nvSpPr>
          <p:spPr>
            <a:xfrm rot="5400000">
              <a:off x="7434204" y="3157736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6515520D-6860-4B25-8539-14095E3B17B4}"/>
                </a:ext>
              </a:extLst>
            </p:cNvPr>
            <p:cNvSpPr/>
            <p:nvPr/>
          </p:nvSpPr>
          <p:spPr>
            <a:xfrm rot="16200000">
              <a:off x="7570365" y="3164028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49CB331-3525-4877-9C1B-EF917BE7D6F4}"/>
                </a:ext>
              </a:extLst>
            </p:cNvPr>
            <p:cNvCxnSpPr>
              <a:cxnSpLocks/>
            </p:cNvCxnSpPr>
            <p:nvPr/>
          </p:nvCxnSpPr>
          <p:spPr>
            <a:xfrm>
              <a:off x="7747798" y="3070371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1B06747-4589-43FF-B974-0859721CB1D8}"/>
                </a:ext>
              </a:extLst>
            </p:cNvPr>
            <p:cNvCxnSpPr>
              <a:cxnSpLocks/>
            </p:cNvCxnSpPr>
            <p:nvPr/>
          </p:nvCxnSpPr>
          <p:spPr>
            <a:xfrm>
              <a:off x="7405247" y="3079041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6D6BDBC-D2EF-4C49-B20B-5CB740C90AC3}"/>
              </a:ext>
            </a:extLst>
          </p:cNvPr>
          <p:cNvGrpSpPr/>
          <p:nvPr/>
        </p:nvGrpSpPr>
        <p:grpSpPr>
          <a:xfrm>
            <a:off x="2086763" y="1569282"/>
            <a:ext cx="306187" cy="342551"/>
            <a:chOff x="7087441" y="2369127"/>
            <a:chExt cx="306187" cy="342551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AEE5B66-8816-4F0F-801F-B37B7658C732}"/>
                </a:ext>
              </a:extLst>
            </p:cNvPr>
            <p:cNvSpPr/>
            <p:nvPr/>
          </p:nvSpPr>
          <p:spPr>
            <a:xfrm rot="5400000">
              <a:off x="7094455" y="2389161"/>
              <a:ext cx="293612" cy="3047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81EC3C8A-DCF3-4937-A0DD-0B6C53060DF9}"/>
                </a:ext>
              </a:extLst>
            </p:cNvPr>
            <p:cNvSpPr/>
            <p:nvPr/>
          </p:nvSpPr>
          <p:spPr>
            <a:xfrm rot="10800000">
              <a:off x="7164780" y="2409562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53DE7C1E-6A16-4B32-9CAD-489BA67413D9}"/>
                </a:ext>
              </a:extLst>
            </p:cNvPr>
            <p:cNvSpPr/>
            <p:nvPr/>
          </p:nvSpPr>
          <p:spPr>
            <a:xfrm>
              <a:off x="7158488" y="2545723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E1DDA2D-8444-4B6C-90F9-97561ADD39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44870" y="2562919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2C5F9BB-44D6-43C9-B872-27E39E36F8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36200" y="2220368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96DCE9F-9A38-40C9-B5EA-D1A8CC9EB801}"/>
              </a:ext>
            </a:extLst>
          </p:cNvPr>
          <p:cNvGrpSpPr/>
          <p:nvPr/>
        </p:nvGrpSpPr>
        <p:grpSpPr>
          <a:xfrm>
            <a:off x="2598660" y="4229419"/>
            <a:ext cx="342551" cy="306187"/>
            <a:chOff x="7405247" y="3070371"/>
            <a:chExt cx="342551" cy="306187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71BF925-8BB3-4942-BAF0-327BA6937C0F}"/>
                </a:ext>
              </a:extLst>
            </p:cNvPr>
            <p:cNvSpPr/>
            <p:nvPr/>
          </p:nvSpPr>
          <p:spPr>
            <a:xfrm>
              <a:off x="7430843" y="3070371"/>
              <a:ext cx="293612" cy="3047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3412884F-75AE-432A-98F8-F0E0B97F04E5}"/>
                </a:ext>
              </a:extLst>
            </p:cNvPr>
            <p:cNvSpPr/>
            <p:nvPr/>
          </p:nvSpPr>
          <p:spPr>
            <a:xfrm rot="5400000">
              <a:off x="7434204" y="3157736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9D694348-8675-41A2-BE37-86B1E81E17CA}"/>
                </a:ext>
              </a:extLst>
            </p:cNvPr>
            <p:cNvSpPr/>
            <p:nvPr/>
          </p:nvSpPr>
          <p:spPr>
            <a:xfrm rot="16200000">
              <a:off x="7570365" y="3164028"/>
              <a:ext cx="152962" cy="13000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5592E23-8377-46C7-8357-62E7A55EFEAE}"/>
                </a:ext>
              </a:extLst>
            </p:cNvPr>
            <p:cNvCxnSpPr>
              <a:cxnSpLocks/>
            </p:cNvCxnSpPr>
            <p:nvPr/>
          </p:nvCxnSpPr>
          <p:spPr>
            <a:xfrm>
              <a:off x="7747798" y="3070371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2854D51-9F7F-4647-887C-B60F8F072B01}"/>
                </a:ext>
              </a:extLst>
            </p:cNvPr>
            <p:cNvCxnSpPr>
              <a:cxnSpLocks/>
            </p:cNvCxnSpPr>
            <p:nvPr/>
          </p:nvCxnSpPr>
          <p:spPr>
            <a:xfrm>
              <a:off x="7405247" y="3079041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8D0553C8-DA12-4123-A4F1-CDAEC60A6C8E}"/>
              </a:ext>
            </a:extLst>
          </p:cNvPr>
          <p:cNvSpPr txBox="1"/>
          <p:nvPr/>
        </p:nvSpPr>
        <p:spPr bwMode="auto">
          <a:xfrm>
            <a:off x="5462739" y="4611695"/>
            <a:ext cx="136081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To TNP Liquid Export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BA75577-1DEF-4655-9CBF-75A9E979FBBD}"/>
              </a:ext>
            </a:extLst>
          </p:cNvPr>
          <p:cNvSpPr txBox="1"/>
          <p:nvPr/>
        </p:nvSpPr>
        <p:spPr bwMode="auto">
          <a:xfrm>
            <a:off x="3289744" y="3232467"/>
            <a:ext cx="336387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b="1" dirty="0">
                <a:solidFill>
                  <a:srgbClr val="000000"/>
                </a:solidFill>
              </a:rPr>
              <a:t>12”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360DBAB-3A7B-4CEA-A5FE-5B0FA7D0519E}"/>
              </a:ext>
            </a:extLst>
          </p:cNvPr>
          <p:cNvSpPr txBox="1"/>
          <p:nvPr/>
        </p:nvSpPr>
        <p:spPr bwMode="auto">
          <a:xfrm>
            <a:off x="4034285" y="4415198"/>
            <a:ext cx="336387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b="1" dirty="0">
                <a:solidFill>
                  <a:srgbClr val="000000"/>
                </a:solidFill>
              </a:rPr>
              <a:t>6”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73AACD-4F54-4055-91B6-E39CF3012F6B}"/>
              </a:ext>
            </a:extLst>
          </p:cNvPr>
          <p:cNvSpPr txBox="1"/>
          <p:nvPr/>
        </p:nvSpPr>
        <p:spPr bwMode="auto">
          <a:xfrm>
            <a:off x="5602771" y="3199737"/>
            <a:ext cx="336387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b="1" dirty="0">
                <a:solidFill>
                  <a:srgbClr val="000000"/>
                </a:solidFill>
              </a:rPr>
              <a:t>6”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36868FB-81E4-451E-AD19-453A532C0AAF}"/>
              </a:ext>
            </a:extLst>
          </p:cNvPr>
          <p:cNvSpPr txBox="1"/>
          <p:nvPr/>
        </p:nvSpPr>
        <p:spPr bwMode="auto">
          <a:xfrm>
            <a:off x="4918409" y="4980007"/>
            <a:ext cx="336387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b="1" dirty="0">
                <a:solidFill>
                  <a:srgbClr val="000000"/>
                </a:solidFill>
              </a:rPr>
              <a:t>12”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5DFE860-0496-4F17-A888-3B13D1F63447}"/>
              </a:ext>
            </a:extLst>
          </p:cNvPr>
          <p:cNvSpPr txBox="1"/>
          <p:nvPr/>
        </p:nvSpPr>
        <p:spPr bwMode="auto">
          <a:xfrm>
            <a:off x="4116691" y="2808352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55XZV310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71D95B5-83E5-47F9-A4EC-8A787F8198B8}"/>
              </a:ext>
            </a:extLst>
          </p:cNvPr>
          <p:cNvSpPr txBox="1"/>
          <p:nvPr/>
        </p:nvSpPr>
        <p:spPr bwMode="auto">
          <a:xfrm>
            <a:off x="4128008" y="3606704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55CHV-150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355C3EE-85B5-478D-9270-303BA77EBF67}"/>
              </a:ext>
            </a:extLst>
          </p:cNvPr>
          <p:cNvSpPr txBox="1"/>
          <p:nvPr/>
        </p:nvSpPr>
        <p:spPr bwMode="auto">
          <a:xfrm>
            <a:off x="4132548" y="3909892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55CHV-151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2412FFD-76CF-4AAC-AF28-7618713CBC74}"/>
              </a:ext>
            </a:extLst>
          </p:cNvPr>
          <p:cNvSpPr txBox="1"/>
          <p:nvPr/>
        </p:nvSpPr>
        <p:spPr bwMode="auto">
          <a:xfrm>
            <a:off x="2486061" y="2480538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BLV785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69A6E5F-03F6-4A62-A569-13AEE950ADC4}"/>
              </a:ext>
            </a:extLst>
          </p:cNvPr>
          <p:cNvSpPr txBox="1"/>
          <p:nvPr/>
        </p:nvSpPr>
        <p:spPr bwMode="auto">
          <a:xfrm>
            <a:off x="2525300" y="4520676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BLV784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5936FB5-CAFB-4F24-9C44-990B3B07A627}"/>
              </a:ext>
            </a:extLst>
          </p:cNvPr>
          <p:cNvSpPr txBox="1"/>
          <p:nvPr/>
        </p:nvSpPr>
        <p:spPr bwMode="auto">
          <a:xfrm>
            <a:off x="1459547" y="2506241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55XZV110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B687913-9F83-4945-963C-6BBF163FEE20}"/>
              </a:ext>
            </a:extLst>
          </p:cNvPr>
          <p:cNvGrpSpPr/>
          <p:nvPr/>
        </p:nvGrpSpPr>
        <p:grpSpPr>
          <a:xfrm>
            <a:off x="1962495" y="4239745"/>
            <a:ext cx="342551" cy="306187"/>
            <a:chOff x="6574308" y="3060615"/>
            <a:chExt cx="342551" cy="306187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5EA26CD-83A9-4CC3-9A95-15DB29FCBEC9}"/>
                </a:ext>
              </a:extLst>
            </p:cNvPr>
            <p:cNvSpPr/>
            <p:nvPr/>
          </p:nvSpPr>
          <p:spPr>
            <a:xfrm>
              <a:off x="6599904" y="3060615"/>
              <a:ext cx="293612" cy="3047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84687CED-49BA-47CF-9507-CDC2C48CAFA4}"/>
                </a:ext>
              </a:extLst>
            </p:cNvPr>
            <p:cNvSpPr/>
            <p:nvPr/>
          </p:nvSpPr>
          <p:spPr>
            <a:xfrm rot="5400000">
              <a:off x="6603265" y="3147980"/>
              <a:ext cx="152962" cy="130005"/>
            </a:xfrm>
            <a:prstGeom prst="triangl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D64C3755-2B2F-44E7-BEBF-7A9EC5A44F96}"/>
                </a:ext>
              </a:extLst>
            </p:cNvPr>
            <p:cNvSpPr/>
            <p:nvPr/>
          </p:nvSpPr>
          <p:spPr>
            <a:xfrm rot="16200000">
              <a:off x="6739426" y="3154272"/>
              <a:ext cx="152962" cy="130005"/>
            </a:xfrm>
            <a:prstGeom prst="triangl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A47DBB1-DECE-47DE-88A1-11A9BD3CE7EB}"/>
                </a:ext>
              </a:extLst>
            </p:cNvPr>
            <p:cNvCxnSpPr>
              <a:cxnSpLocks/>
            </p:cNvCxnSpPr>
            <p:nvPr/>
          </p:nvCxnSpPr>
          <p:spPr>
            <a:xfrm>
              <a:off x="6916859" y="3060615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84BAD36-BB8F-4127-AA12-A869AC28C3D1}"/>
                </a:ext>
              </a:extLst>
            </p:cNvPr>
            <p:cNvCxnSpPr>
              <a:cxnSpLocks/>
            </p:cNvCxnSpPr>
            <p:nvPr/>
          </p:nvCxnSpPr>
          <p:spPr>
            <a:xfrm>
              <a:off x="6574308" y="3069285"/>
              <a:ext cx="0" cy="29751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FD6E9395-ECEC-4512-A037-4FE3A44680A8}"/>
              </a:ext>
            </a:extLst>
          </p:cNvPr>
          <p:cNvSpPr txBox="1"/>
          <p:nvPr/>
        </p:nvSpPr>
        <p:spPr bwMode="auto">
          <a:xfrm>
            <a:off x="1763948" y="4529435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55XZV210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79DF43C-DEA3-4B14-B7C0-6B853AA8C3A0}"/>
              </a:ext>
            </a:extLst>
          </p:cNvPr>
          <p:cNvSpPr txBox="1"/>
          <p:nvPr/>
        </p:nvSpPr>
        <p:spPr bwMode="auto">
          <a:xfrm>
            <a:off x="5144927" y="1736733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BLV3001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0BE6D2C-5ABB-4A60-9615-D38DA323586D}"/>
              </a:ext>
            </a:extLst>
          </p:cNvPr>
          <p:cNvSpPr txBox="1"/>
          <p:nvPr/>
        </p:nvSpPr>
        <p:spPr bwMode="auto">
          <a:xfrm>
            <a:off x="3192980" y="1570749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BLV3000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D54A6C7-1700-4DB5-B257-1311576C618E}"/>
              </a:ext>
            </a:extLst>
          </p:cNvPr>
          <p:cNvSpPr txBox="1"/>
          <p:nvPr/>
        </p:nvSpPr>
        <p:spPr bwMode="auto">
          <a:xfrm>
            <a:off x="5035010" y="3373031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BLV787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5BDCF9D-9C65-45A0-AEB0-7F40711BEC90}"/>
              </a:ext>
            </a:extLst>
          </p:cNvPr>
          <p:cNvSpPr txBox="1"/>
          <p:nvPr/>
        </p:nvSpPr>
        <p:spPr bwMode="auto">
          <a:xfrm>
            <a:off x="4965699" y="2100170"/>
            <a:ext cx="336387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b="1" dirty="0">
                <a:solidFill>
                  <a:srgbClr val="000000"/>
                </a:solidFill>
              </a:rPr>
              <a:t>6”</a:t>
            </a:r>
          </a:p>
        </p:txBody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6E523F11-E86D-4458-8993-98D515A5F470}"/>
              </a:ext>
            </a:extLst>
          </p:cNvPr>
          <p:cNvSpPr/>
          <p:nvPr/>
        </p:nvSpPr>
        <p:spPr>
          <a:xfrm rot="5400000">
            <a:off x="5890332" y="3161172"/>
            <a:ext cx="152962" cy="130005"/>
          </a:xfrm>
          <a:prstGeom prst="triangl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887D1993-4DD2-485F-B117-1CC9FBB48387}"/>
              </a:ext>
            </a:extLst>
          </p:cNvPr>
          <p:cNvSpPr/>
          <p:nvPr/>
        </p:nvSpPr>
        <p:spPr>
          <a:xfrm rot="16200000">
            <a:off x="6026493" y="3167464"/>
            <a:ext cx="152962" cy="130005"/>
          </a:xfrm>
          <a:prstGeom prst="triangl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9FBC6DF-C477-4321-9569-97C27C80B55F}"/>
              </a:ext>
            </a:extLst>
          </p:cNvPr>
          <p:cNvCxnSpPr>
            <a:cxnSpLocks/>
          </p:cNvCxnSpPr>
          <p:nvPr/>
        </p:nvCxnSpPr>
        <p:spPr>
          <a:xfrm>
            <a:off x="6203926" y="3073807"/>
            <a:ext cx="0" cy="29751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A8BABBB-B66C-4729-8AF4-4B372ED74F68}"/>
              </a:ext>
            </a:extLst>
          </p:cNvPr>
          <p:cNvCxnSpPr>
            <a:cxnSpLocks/>
          </p:cNvCxnSpPr>
          <p:nvPr/>
        </p:nvCxnSpPr>
        <p:spPr>
          <a:xfrm>
            <a:off x="5861375" y="3082477"/>
            <a:ext cx="0" cy="29751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509596B-F403-4E13-A3CF-D201B8F334FC}"/>
              </a:ext>
            </a:extLst>
          </p:cNvPr>
          <p:cNvSpPr txBox="1"/>
          <p:nvPr/>
        </p:nvSpPr>
        <p:spPr bwMode="auto">
          <a:xfrm>
            <a:off x="5758636" y="2859416"/>
            <a:ext cx="7582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000000"/>
                </a:solidFill>
              </a:rPr>
              <a:t>55PV001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9D0F64C-6345-4B0C-9E26-5BED3FDA98C1}"/>
              </a:ext>
            </a:extLst>
          </p:cNvPr>
          <p:cNvSpPr txBox="1"/>
          <p:nvPr/>
        </p:nvSpPr>
        <p:spPr bwMode="auto">
          <a:xfrm>
            <a:off x="7287299" y="1042798"/>
            <a:ext cx="4746897" cy="47137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b="1" dirty="0">
                <a:solidFill>
                  <a:srgbClr val="000000"/>
                </a:solidFill>
              </a:rPr>
              <a:t>Option 3</a:t>
            </a:r>
            <a:r>
              <a:rPr lang="en-GB" sz="1100" dirty="0">
                <a:solidFill>
                  <a:srgbClr val="000000"/>
                </a:solidFill>
              </a:rPr>
              <a:t>: Line up existing Train 1 to Common Discharge Header, continue injecting to TNP and immediate inspection/repair of Valves</a:t>
            </a:r>
          </a:p>
          <a:p>
            <a:pPr marL="171450" indent="-1714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000000"/>
                </a:solidFill>
              </a:rPr>
              <a:t>Shutdown Train 1 and Train 2 to enable Isolation</a:t>
            </a:r>
          </a:p>
          <a:p>
            <a:pPr marL="171450" indent="-1714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000000"/>
                </a:solidFill>
              </a:rPr>
              <a:t>Reverse Spectacle Blind downstream BLV785 to Open</a:t>
            </a:r>
          </a:p>
          <a:p>
            <a:pPr marL="171450" indent="-1714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000000"/>
                </a:solidFill>
              </a:rPr>
              <a:t>Close all Manual Valves from Train 1 Export Pumps to CST; BLV3000, BLV3001 etc to prevent back flow of Oil from Train 2 to CST via Common Header.</a:t>
            </a:r>
          </a:p>
          <a:p>
            <a:pPr marL="171450" indent="-1714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000000"/>
                </a:solidFill>
              </a:rPr>
              <a:t>Remove 55XZV310 and 55CHV-150&amp;151 for Inspection/Repairs</a:t>
            </a:r>
          </a:p>
          <a:p>
            <a:pPr marL="171450" indent="-1714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000000"/>
                </a:solidFill>
              </a:rPr>
              <a:t>Blind Flange upstream 55XZV310 and downstream 55CHV-151</a:t>
            </a:r>
          </a:p>
          <a:p>
            <a:pPr marL="171450" indent="-1714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000000"/>
                </a:solidFill>
              </a:rPr>
              <a:t>Start Up Train 1 and Train 2 to commence export to TNP via Common Export Header</a:t>
            </a:r>
          </a:p>
          <a:p>
            <a:pPr marL="171450" indent="-1714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000000"/>
                </a:solidFill>
              </a:rPr>
              <a:t>Shutdown Train 1 and Train 2 post Inspection/Repair to reinstall 55XZV310 and 55CHV-150&amp;151</a:t>
            </a:r>
          </a:p>
          <a:p>
            <a:pPr marL="171450" indent="-1714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endParaRPr lang="en-GB" sz="1100" dirty="0">
              <a:solidFill>
                <a:srgbClr val="000000"/>
              </a:solidFill>
            </a:endParaRP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b="1" dirty="0">
                <a:solidFill>
                  <a:srgbClr val="000000"/>
                </a:solidFill>
              </a:rPr>
              <a:t>Impact</a:t>
            </a:r>
          </a:p>
          <a:p>
            <a:pPr marL="171450" indent="-1714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000000"/>
                </a:solidFill>
              </a:rPr>
              <a:t>Deferment of circa 20,000bbls due to Train 1 and Train 2 oil and condensate Shutdown for 5 hours to enable isolation and removal of Valves. Also for reinstallation.</a:t>
            </a:r>
          </a:p>
          <a:p>
            <a:pPr marL="171450" indent="-1714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</a:rPr>
              <a:t>Deferment of Gas for 5 hours, circa 300 </a:t>
            </a:r>
            <a:r>
              <a:rPr lang="en-GB" sz="1100" dirty="0" err="1">
                <a:solidFill>
                  <a:srgbClr val="000000"/>
                </a:solidFill>
              </a:rPr>
              <a:t>MMScF</a:t>
            </a:r>
            <a:r>
              <a:rPr lang="en-GB" sz="1100" dirty="0">
                <a:solidFill>
                  <a:srgbClr val="000000"/>
                </a:solidFill>
              </a:rPr>
              <a:t>  to enable Isolation and removal of valves. Also for reinstallation.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F9CF647-2484-4B6D-A17A-58894967CE92}"/>
              </a:ext>
            </a:extLst>
          </p:cNvPr>
          <p:cNvSpPr/>
          <p:nvPr/>
        </p:nvSpPr>
        <p:spPr>
          <a:xfrm>
            <a:off x="2985701" y="2192280"/>
            <a:ext cx="152962" cy="4064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209517E-803F-4882-AF61-BCD4C0C94558}"/>
              </a:ext>
            </a:extLst>
          </p:cNvPr>
          <p:cNvSpPr/>
          <p:nvPr/>
        </p:nvSpPr>
        <p:spPr>
          <a:xfrm rot="10800000" flipH="1">
            <a:off x="4677460" y="3003366"/>
            <a:ext cx="132611" cy="5147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4C07A16-2DFB-4AA1-B26F-44CA06A4E695}"/>
              </a:ext>
            </a:extLst>
          </p:cNvPr>
          <p:cNvSpPr/>
          <p:nvPr/>
        </p:nvSpPr>
        <p:spPr>
          <a:xfrm rot="5400000" flipH="1">
            <a:off x="3943909" y="3989056"/>
            <a:ext cx="132611" cy="5147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</p:spTree>
    <p:extLst>
      <p:ext uri="{BB962C8B-B14F-4D97-AF65-F5344CB8AC3E}">
        <p14:creationId xmlns:p14="http://schemas.microsoft.com/office/powerpoint/2010/main" val="370267878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9319-C9BE-4998-9E28-0F1B9941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43" y="721743"/>
            <a:ext cx="11171238" cy="751631"/>
          </a:xfrm>
        </p:spPr>
        <p:txBody>
          <a:bodyPr/>
          <a:lstStyle/>
          <a:p>
            <a:r>
              <a:rPr lang="en-GB" sz="2000" dirty="0"/>
              <a:t>Resolve High Pressure on CST – Export Pumps Discharge Header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59885-DBFF-4FCB-B2C5-7FA55EF79CC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September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B6EE9-9DF6-4856-9DC2-4FD80EC9D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7</a:t>
            </a:fld>
            <a:endParaRPr lang="en-GB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701C36-C00D-4E41-AD92-24A271A51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696BF401-8910-49C1-B086-A08EAC46D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74642"/>
              </p:ext>
            </p:extLst>
          </p:nvPr>
        </p:nvGraphicFramePr>
        <p:xfrm>
          <a:off x="538343" y="1313984"/>
          <a:ext cx="11171238" cy="46176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8457">
                  <a:extLst>
                    <a:ext uri="{9D8B030D-6E8A-4147-A177-3AD203B41FA5}">
                      <a16:colId xmlns:a16="http://schemas.microsoft.com/office/drawing/2014/main" val="850622752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3510006973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1698698281"/>
                    </a:ext>
                  </a:extLst>
                </a:gridCol>
                <a:gridCol w="4022906">
                  <a:extLst>
                    <a:ext uri="{9D8B030D-6E8A-4147-A177-3AD203B41FA5}">
                      <a16:colId xmlns:a16="http://schemas.microsoft.com/office/drawing/2014/main" val="3216924769"/>
                    </a:ext>
                  </a:extLst>
                </a:gridCol>
              </a:tblGrid>
              <a:tr h="313480"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S/N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Execution Readiness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11292"/>
                  </a:ext>
                </a:extLst>
              </a:tr>
              <a:tr h="838899"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Font typeface="+mj-lt"/>
                        <a:buNone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Faulty Check Valves</a:t>
                      </a:r>
                    </a:p>
                    <a:p>
                      <a:pPr marL="171450" indent="-171450" algn="just">
                        <a:buClr>
                          <a:srgbClr val="C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55CHV-150 (Butterfly Valve)</a:t>
                      </a:r>
                    </a:p>
                    <a:p>
                      <a:pPr marL="171450" indent="-171450" algn="just">
                        <a:buClr>
                          <a:srgbClr val="C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55CHV-151 (Flapper Valve)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Check Valves unavailable at Site for Replacement</a:t>
                      </a:r>
                    </a:p>
                    <a:p>
                      <a:pPr marL="171450" indent="-171450" algn="just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Personnel available at Site for Repairs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2 Nos required for Isolation</a:t>
                      </a:r>
                    </a:p>
                    <a:p>
                      <a:pPr marL="171450" indent="-171450" algn="just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To be sourced via Maintenance Execution Team [ONGOING]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03134"/>
                  </a:ext>
                </a:extLst>
              </a:tr>
              <a:tr h="1138263"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Faulty 55XZV310 Shutdown Valve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SDV unavailable at Site for Replacement</a:t>
                      </a:r>
                    </a:p>
                    <a:p>
                      <a:pPr marL="171450" indent="-171450" algn="just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Personnel available at Site for Repairs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To be sourced via Maintenance Execution Team</a:t>
                      </a:r>
                    </a:p>
                    <a:p>
                      <a:pPr algn="just"/>
                      <a:endParaRPr lang="en-GB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660276"/>
                  </a:ext>
                </a:extLst>
              </a:tr>
              <a:tr h="1138263"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6” CL600 Blind Flanges required for Isolation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Blind Flanges unavailable at Site for Replacement</a:t>
                      </a:r>
                    </a:p>
                    <a:p>
                      <a:pPr algn="just"/>
                      <a:endParaRPr lang="en-GB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just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Available at IA Warehouse</a:t>
                      </a:r>
                    </a:p>
                    <a:p>
                      <a:pPr marL="0" marR="0" lvl="0" indent="0" algn="just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692207"/>
                  </a:ext>
                </a:extLst>
              </a:tr>
              <a:tr h="1138263"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Spool Piece required for Replacement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Spool Piece unavailable at Site for Replacement</a:t>
                      </a:r>
                    </a:p>
                    <a:p>
                      <a:pPr marL="171450" indent="-171450" algn="just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Personnel available at Site for Construction</a:t>
                      </a:r>
                    </a:p>
                    <a:p>
                      <a:pPr algn="just"/>
                      <a:endParaRPr lang="en-GB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Scoping of required Spool Piece lengths completed at Site</a:t>
                      </a:r>
                    </a:p>
                    <a:p>
                      <a:pPr marL="171450" indent="-171450" algn="just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Spool Piece to be constructed at Site</a:t>
                      </a:r>
                    </a:p>
                    <a:p>
                      <a:pPr marL="171450" indent="-171450" algn="just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Piping available at Site</a:t>
                      </a:r>
                    </a:p>
                    <a:p>
                      <a:pPr marL="171450" indent="-171450" algn="just">
                        <a:buClr>
                          <a:srgbClr val="FF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Flanges to be sourced via Maintenance Execution Team [ONGOING]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28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83107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Font Theme">
      <a:majorFont>
        <a:latin typeface="ShellBold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.potx" id="{F99105CB-A4F5-413F-A47E-DB01C9EA953F}" vid="{8469B93A-448D-4F50-A8E8-884986DC6B4E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Onscreen;2057;Pos1;Date1;Widescreen Shell template - 16x9</Template>
  <TotalTime>1150</TotalTime>
  <Words>1217</Words>
  <Application>Microsoft Office PowerPoint</Application>
  <PresentationFormat>Widescreen</PresentationFormat>
  <Paragraphs>218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Wingdings</vt:lpstr>
      <vt:lpstr>ShellBold</vt:lpstr>
      <vt:lpstr>ShellMedium</vt:lpstr>
      <vt:lpstr>Arial</vt:lpstr>
      <vt:lpstr>Shell layouts with footer</vt:lpstr>
      <vt:lpstr>Resolve High Pressure on CST – Export Pumps Discharge Header</vt:lpstr>
      <vt:lpstr>Resolve High Pressure on CST – Export Pumps Discharge Header</vt:lpstr>
      <vt:lpstr>Resolve High Pressure on CST – Export Pumps Discharge Header</vt:lpstr>
      <vt:lpstr>Resolve High Pressure on CST – Export Pumps Discharge Header: Option 1a/b</vt:lpstr>
      <vt:lpstr>Resolve High Pressure on CST – Export Pumps Discharge Header: Option 2</vt:lpstr>
      <vt:lpstr>Resolve High Pressure on CST – Export Pumps Discharge Header: Option 3</vt:lpstr>
      <vt:lpstr>Resolve High Pressure on CST – Export Pumps Discharge Header</vt:lpstr>
      <vt:lpstr>PowerPoint Presentation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Gbaran CPF Passing Valves Overview</dc:title>
  <dc:creator>Agabi, Lawson U SPDC-UPC/G/UCG</dc:creator>
  <cp:lastModifiedBy>Anyaegbu, Ebele F SPDC-UPC/G/UCG</cp:lastModifiedBy>
  <cp:revision>111</cp:revision>
  <dcterms:created xsi:type="dcterms:W3CDTF">2020-09-25T22:05:56Z</dcterms:created>
  <dcterms:modified xsi:type="dcterms:W3CDTF">2021-05-27T12:30:13Z</dcterms:modified>
  <cp:category>Shell_IC: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</Properties>
</file>