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7" d="100"/>
          <a:sy n="67" d="100"/>
        </p:scale>
        <p:origin x="78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5/22/2023</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5/22/2023</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F7D1B-BBFF-410B-93D8-3F34E4255D57}"/>
              </a:ext>
            </a:extLst>
          </p:cNvPr>
          <p:cNvSpPr txBox="1">
            <a:spLocks/>
          </p:cNvSpPr>
          <p:nvPr/>
        </p:nvSpPr>
        <p:spPr>
          <a:xfrm>
            <a:off x="260012" y="43934"/>
            <a:ext cx="11537072" cy="33865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endParaRPr lang="en-US" sz="2000" b="1" dirty="0">
              <a:latin typeface="Futura Medium" panose="00000400000000000000" pitchFamily="2" charset="0"/>
            </a:endParaRPr>
          </a:p>
          <a:p>
            <a:pPr algn="l">
              <a:defRPr/>
            </a:pPr>
            <a:endParaRPr lang="en-US" sz="6400" b="1" dirty="0">
              <a:latin typeface="Futura Medium" panose="00000400000000000000" pitchFamily="2" charset="0"/>
            </a:endParaRPr>
          </a:p>
          <a:p>
            <a:pPr algn="l">
              <a:defRPr/>
            </a:pPr>
            <a:endParaRPr lang="en-US" sz="6400" b="1" dirty="0">
              <a:latin typeface="Futura Medium" panose="00000400000000000000" pitchFamily="2" charset="0"/>
            </a:endParaRPr>
          </a:p>
          <a:p>
            <a:pPr algn="l">
              <a:defRPr/>
            </a:pPr>
            <a:r>
              <a:rPr lang="en-US" sz="6400" b="1" dirty="0">
                <a:latin typeface="Futura Medium" panose="00000400000000000000" pitchFamily="2" charset="0"/>
              </a:rPr>
              <a:t>Project Title: </a:t>
            </a:r>
            <a:r>
              <a:rPr lang="en-US" sz="6400" b="1" kern="1200" dirty="0">
                <a:solidFill>
                  <a:srgbClr val="1D1B11"/>
                </a:solidFill>
                <a:effectLst/>
                <a:latin typeface="Calibri" panose="020F0502020204030204" pitchFamily="34" charset="0"/>
                <a:ea typeface="Times New Roman" panose="02020603050405020304" pitchFamily="18" charset="0"/>
                <a:cs typeface="Times New Roman" panose="02020603050405020304" pitchFamily="18" charset="0"/>
              </a:rPr>
              <a:t>Deploy Predictive </a:t>
            </a:r>
            <a:r>
              <a:rPr lang="en-US" sz="6400" b="1" kern="1200">
                <a:solidFill>
                  <a:srgbClr val="1D1B11"/>
                </a:solidFill>
                <a:effectLst/>
                <a:latin typeface="Calibri" panose="020F0502020204030204" pitchFamily="34" charset="0"/>
                <a:ea typeface="Times New Roman" panose="02020603050405020304" pitchFamily="18" charset="0"/>
                <a:cs typeface="Times New Roman" panose="02020603050405020304" pitchFamily="18" charset="0"/>
              </a:rPr>
              <a:t>Analytics on Tunu </a:t>
            </a:r>
            <a:r>
              <a:rPr lang="en-US" sz="6400" b="1" kern="1200" dirty="0">
                <a:solidFill>
                  <a:srgbClr val="1D1B11"/>
                </a:solidFill>
                <a:effectLst/>
                <a:latin typeface="Calibri" panose="020F0502020204030204" pitchFamily="34" charset="0"/>
                <a:ea typeface="Times New Roman" panose="02020603050405020304" pitchFamily="18" charset="0"/>
                <a:cs typeface="Times New Roman" panose="02020603050405020304" pitchFamily="18" charset="0"/>
              </a:rPr>
              <a:t>Compressors &amp; GTGs by Q3 2023</a:t>
            </a:r>
            <a:r>
              <a:rPr lang="en-US" sz="6400" kern="1200" dirty="0">
                <a:solidFill>
                  <a:srgbClr val="1D1B11"/>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6400" dirty="0">
              <a:effectLst/>
              <a:latin typeface="Calibri" panose="020F0502020204030204" pitchFamily="34" charset="0"/>
              <a:ea typeface="Calibri" panose="020F0502020204030204" pitchFamily="34" charset="0"/>
              <a:cs typeface="Times New Roman" panose="02020603050405020304" pitchFamily="18" charset="0"/>
            </a:endParaRPr>
          </a:p>
          <a:p>
            <a:pPr algn="l">
              <a:defRPr/>
            </a:pPr>
            <a:endParaRPr lang="en-US" sz="2000" b="1" dirty="0">
              <a:latin typeface="Futura Medium" panose="00000400000000000000" pitchFamily="2" charset="0"/>
            </a:endParaRPr>
          </a:p>
        </p:txBody>
      </p:sp>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3" y="362356"/>
            <a:ext cx="11671976" cy="2750847"/>
          </a:xfrm>
          <a:prstGeom prst="rect">
            <a:avLst/>
          </a:prstGeom>
          <a:noFill/>
          <a:ln>
            <a:solidFill>
              <a:schemeClr val="tx1">
                <a:lumMod val="75000"/>
              </a:schemeClr>
            </a:solidFill>
          </a:ln>
        </p:spPr>
        <p:txBody>
          <a:bodyPr/>
          <a:lstStyle/>
          <a:p>
            <a:pPr algn="just" defTabSz="914400">
              <a:spcAft>
                <a:spcPts val="500"/>
              </a:spcAft>
              <a:defRPr/>
            </a:pPr>
            <a:r>
              <a:rPr lang="en-GB" sz="1100" b="1" u="sng" dirty="0">
                <a:solidFill>
                  <a:srgbClr val="EEECE1">
                    <a:lumMod val="50000"/>
                  </a:srgbClr>
                </a:solidFill>
                <a:latin typeface="Futura Medium" panose="00000400000000000000" pitchFamily="2" charset="0"/>
              </a:rPr>
              <a:t>Business Case/objectives</a:t>
            </a:r>
            <a:r>
              <a:rPr lang="en-GB" sz="1100" b="1" dirty="0">
                <a:solidFill>
                  <a:srgbClr val="EEECE1">
                    <a:lumMod val="50000"/>
                  </a:srgbClr>
                </a:solidFill>
                <a:latin typeface="Futura Medium" panose="00000400000000000000" pitchFamily="2" charset="0"/>
                <a:cs typeface="Arial" charset="0"/>
              </a:rPr>
              <a:t>:</a:t>
            </a:r>
          </a:p>
          <a:p>
            <a:pPr marL="0" marR="0">
              <a:lnSpc>
                <a:spcPct val="115000"/>
              </a:lnSpc>
              <a:spcBef>
                <a:spcPts val="0"/>
              </a:spcBef>
              <a:spcAft>
                <a:spcPts val="1000"/>
              </a:spcAft>
            </a:pPr>
            <a:r>
              <a:rPr lang="en-US" sz="1100" dirty="0">
                <a:effectLst/>
                <a:latin typeface="Futura Medium" panose="00000400000000000000" pitchFamily="2" charset="0"/>
                <a:ea typeface="Calibri" panose="020F0502020204030204" pitchFamily="34" charset="0"/>
                <a:cs typeface="Times New Roman" panose="02020603050405020304" pitchFamily="18" charset="0"/>
              </a:rPr>
              <a:t>Low availability of rotating equipment (GTG &amp; Compressors) across at Tunu has historically been a major cause of deferment and gas flaring. Predictive Analytics will fundamentally change the approach to monitoring rotating equipment by applying Machine Learning (a branch of and Artificial Intelligence) in combination with historical performance data to predict failures and identify likely cause. This will provide operators/engineers with sufficient forewarning to make early interventions and therefore improve equipment reliability and reduce the resultant production deferment.</a:t>
            </a:r>
          </a:p>
          <a:p>
            <a:pPr marL="0" marR="0">
              <a:lnSpc>
                <a:spcPct val="115000"/>
              </a:lnSpc>
              <a:spcBef>
                <a:spcPts val="0"/>
              </a:spcBef>
              <a:spcAft>
                <a:spcPts val="1000"/>
              </a:spcAft>
            </a:pPr>
            <a:r>
              <a:rPr lang="en-US" sz="1100" dirty="0">
                <a:effectLst/>
                <a:latin typeface="Futura Medium" panose="00000400000000000000" pitchFamily="2" charset="0"/>
                <a:ea typeface="Calibri" panose="020F0502020204030204" pitchFamily="34" charset="0"/>
                <a:cs typeface="Times New Roman" panose="02020603050405020304" pitchFamily="18" charset="0"/>
              </a:rPr>
              <a:t>In SCIN this Predictive Analytics approach has been successfully deployed on Gas Compressors for Gbaran and Bonga and has resulted in avoidable loss of over </a:t>
            </a:r>
            <a:r>
              <a:rPr lang="en-US" sz="1100" b="1" dirty="0">
                <a:effectLst/>
                <a:latin typeface="Futura Medium" panose="00000400000000000000" pitchFamily="2" charset="0"/>
                <a:ea typeface="Calibri" panose="020F0502020204030204" pitchFamily="34" charset="0"/>
                <a:cs typeface="Times New Roman" panose="02020603050405020304" pitchFamily="18" charset="0"/>
              </a:rPr>
              <a:t>$2million</a:t>
            </a:r>
            <a:r>
              <a:rPr lang="en-US" sz="1100" dirty="0">
                <a:effectLst/>
                <a:latin typeface="Futura Medium" panose="00000400000000000000" pitchFamily="2" charset="0"/>
                <a:ea typeface="Calibri" panose="020F0502020204030204" pitchFamily="34" charset="0"/>
                <a:cs typeface="Times New Roman" panose="02020603050405020304" pitchFamily="18" charset="0"/>
              </a:rPr>
              <a:t>:</a:t>
            </a:r>
          </a:p>
          <a:p>
            <a:pPr marL="342900" marR="0" lvl="0" indent="-342900">
              <a:lnSpc>
                <a:spcPct val="105000"/>
              </a:lnSpc>
              <a:spcBef>
                <a:spcPts val="0"/>
              </a:spcBef>
              <a:spcAft>
                <a:spcPts val="800"/>
              </a:spcAft>
              <a:buFont typeface="Arial" panose="020B0604020202020204" pitchFamily="34" charset="0"/>
              <a:buChar char="•"/>
              <a:tabLst>
                <a:tab pos="228600" algn="l"/>
              </a:tabLst>
            </a:pPr>
            <a:r>
              <a:rPr lang="en-GB" sz="1100" b="1" dirty="0" err="1">
                <a:effectLst/>
                <a:latin typeface="Futura Medium" panose="00000400000000000000" pitchFamily="2" charset="0"/>
                <a:ea typeface="Times New Roman" panose="02020603050405020304" pitchFamily="18" charset="0"/>
                <a:cs typeface="Times New Roman" panose="02020603050405020304" pitchFamily="18" charset="0"/>
              </a:rPr>
              <a:t>Gbaran</a:t>
            </a:r>
            <a:r>
              <a:rPr lang="en-GB" sz="1100" dirty="0">
                <a:effectLst/>
                <a:latin typeface="Futura Medium" panose="00000400000000000000" pitchFamily="2" charset="0"/>
                <a:ea typeface="Times New Roman" panose="02020603050405020304" pitchFamily="18" charset="0"/>
                <a:cs typeface="Times New Roman" panose="02020603050405020304" pitchFamily="18" charset="0"/>
              </a:rPr>
              <a:t>: </a:t>
            </a:r>
            <a:r>
              <a:rPr lang="en-US" sz="1100" dirty="0">
                <a:effectLst/>
                <a:latin typeface="Futura Medium" panose="00000400000000000000" pitchFamily="2" charset="0"/>
                <a:ea typeface="Calibri" panose="020F0502020204030204" pitchFamily="34" charset="0"/>
                <a:cs typeface="Times New Roman" panose="02020603050405020304" pitchFamily="18" charset="0"/>
              </a:rPr>
              <a:t>Gas sales loss of 285MMscf, 34kbbls Oil deferment, flaring of 63MMScf and $100,000 of Maintenance (Compressor seal replacement Cost) avoided</a:t>
            </a:r>
          </a:p>
          <a:p>
            <a:pPr marL="342900" marR="0" lvl="0" indent="-342900">
              <a:lnSpc>
                <a:spcPct val="105000"/>
              </a:lnSpc>
              <a:spcBef>
                <a:spcPts val="0"/>
              </a:spcBef>
              <a:spcAft>
                <a:spcPts val="800"/>
              </a:spcAft>
              <a:buFont typeface="Arial" panose="020B0604020202020204" pitchFamily="34" charset="0"/>
              <a:buChar char="•"/>
              <a:tabLst>
                <a:tab pos="228600" algn="l"/>
              </a:tabLst>
            </a:pPr>
            <a:r>
              <a:rPr lang="en-US" sz="1100" b="1" dirty="0">
                <a:effectLst/>
                <a:latin typeface="Futura Medium" panose="00000400000000000000" pitchFamily="2" charset="0"/>
                <a:ea typeface="Times New Roman" panose="02020603050405020304" pitchFamily="18" charset="0"/>
                <a:cs typeface="Times New Roman" panose="02020603050405020304" pitchFamily="18" charset="0"/>
              </a:rPr>
              <a:t>Bonga</a:t>
            </a:r>
            <a:r>
              <a:rPr lang="en-US" sz="1100" dirty="0">
                <a:effectLst/>
                <a:latin typeface="Futura Medium" panose="00000400000000000000" pitchFamily="2" charset="0"/>
                <a:ea typeface="Times New Roman" panose="02020603050405020304" pitchFamily="18" charset="0"/>
                <a:cs typeface="Times New Roman" panose="02020603050405020304" pitchFamily="18" charset="0"/>
              </a:rPr>
              <a:t>:  </a:t>
            </a:r>
            <a:r>
              <a:rPr lang="en-US" sz="1100" dirty="0">
                <a:effectLst/>
                <a:latin typeface="Futura Medium" panose="00000400000000000000" pitchFamily="2" charset="0"/>
                <a:ea typeface="Calibri" panose="020F0502020204030204" pitchFamily="34" charset="0"/>
                <a:cs typeface="Times New Roman" panose="02020603050405020304" pitchFamily="18" charset="0"/>
              </a:rPr>
              <a:t>an ESR-2 plant trip averted which could have cost the asset an oil deferment of 30kbbls</a:t>
            </a:r>
          </a:p>
          <a:p>
            <a:pPr algn="just"/>
            <a:r>
              <a:rPr lang="en-GB" altLang="en-US" sz="1100" b="1" u="sng" dirty="0">
                <a:solidFill>
                  <a:srgbClr val="EEECE1">
                    <a:lumMod val="50000"/>
                  </a:srgbClr>
                </a:solidFill>
                <a:latin typeface="Futura Medium" panose="00000400000000000000" pitchFamily="2" charset="0"/>
              </a:rPr>
              <a:t>Objective:</a:t>
            </a:r>
            <a:endParaRPr lang="en-GB" sz="1100" b="1" u="sng" dirty="0">
              <a:solidFill>
                <a:srgbClr val="EEECE1">
                  <a:lumMod val="50000"/>
                </a:srgbClr>
              </a:solidFill>
              <a:latin typeface="Futura Medium" panose="00000400000000000000" pitchFamily="2" charset="0"/>
              <a:cs typeface="Arial" charset="0"/>
            </a:endParaRPr>
          </a:p>
          <a:p>
            <a:pPr algn="just">
              <a:spcAft>
                <a:spcPts val="500"/>
              </a:spcAft>
              <a:defRPr/>
            </a:pPr>
            <a:r>
              <a:rPr lang="en-US" sz="1100" kern="1200" dirty="0">
                <a:solidFill>
                  <a:srgbClr val="000000"/>
                </a:solidFill>
                <a:effectLst/>
                <a:latin typeface="Futura Medium" panose="00000400000000000000" pitchFamily="2" charset="0"/>
                <a:ea typeface="Times New Roman" panose="02020603050405020304" pitchFamily="18" charset="0"/>
                <a:cs typeface="Calibri" panose="020F0502020204030204" pitchFamily="34" charset="0"/>
              </a:rPr>
              <a:t>Reduce average trip frequency and production deferment at Tunu, by using Machine Learning to provide early warning and embed a process for responding to alerts and taking required corrective action.  </a:t>
            </a:r>
            <a:endParaRPr lang="en-US" sz="1100" dirty="0">
              <a:effectLst/>
              <a:latin typeface="Futura Medium" panose="00000400000000000000" pitchFamily="2" charset="0"/>
              <a:ea typeface="Calibri" panose="020F0502020204030204" pitchFamily="34" charset="0"/>
              <a:cs typeface="Times New Roman" panose="02020603050405020304" pitchFamily="18" charset="0"/>
            </a:endParaRPr>
          </a:p>
          <a:p>
            <a:pPr algn="just" defTabSz="914400">
              <a:spcAft>
                <a:spcPts val="500"/>
              </a:spcAft>
              <a:defRPr/>
            </a:pPr>
            <a:endParaRPr lang="en-US" sz="1200" b="1" u="sng" dirty="0">
              <a:solidFill>
                <a:srgbClr val="EEECE1">
                  <a:lumMod val="50000"/>
                </a:srgb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4194126" y="3113204"/>
            <a:ext cx="4559350" cy="3541099"/>
          </a:xfrm>
          <a:prstGeom prst="rect">
            <a:avLst/>
          </a:prstGeom>
          <a:ln>
            <a:solidFill>
              <a:schemeClr val="tx1">
                <a:lumMod val="75000"/>
              </a:schemeClr>
            </a:solidFill>
          </a:ln>
        </p:spPr>
        <p:txBody>
          <a:bodyPr/>
          <a:lstStyle/>
          <a:p>
            <a:pPr algn="just" defTabSz="914400">
              <a:spcAft>
                <a:spcPts val="500"/>
              </a:spcAft>
              <a:defRPr/>
            </a:pPr>
            <a:r>
              <a:rPr lang="en-US" sz="1300" b="1" u="sng" dirty="0">
                <a:solidFill>
                  <a:srgbClr val="EEECE1">
                    <a:lumMod val="50000"/>
                  </a:srgbClr>
                </a:solidFill>
                <a:latin typeface="Futura Medium" panose="00000400000000000000" pitchFamily="2" charset="0"/>
              </a:rPr>
              <a:t>Project Scope/Actions (With start and end dates and action party) </a:t>
            </a:r>
            <a:endParaRPr lang="en-US" sz="1300" dirty="0">
              <a:solidFill>
                <a:srgbClr val="EEECE1">
                  <a:lumMod val="50000"/>
                </a:srgb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rgbClr val="000000"/>
                </a:solidFill>
                <a:effectLst/>
                <a:latin typeface="Futura Medium" panose="00000400000000000000" pitchFamily="2" charset="0"/>
                <a:ea typeface="Times New Roman" panose="02020603050405020304" pitchFamily="18" charset="0"/>
              </a:rPr>
              <a:t>Complete Data Collection and Preparation. – April  2023.</a:t>
            </a:r>
          </a:p>
          <a:p>
            <a:pPr>
              <a:defRPr/>
            </a:pPr>
            <a:endParaRPr lang="en-US" sz="1100" dirty="0">
              <a:solidFill>
                <a:srgbClr val="000000"/>
              </a:solidFill>
              <a:effectLst/>
              <a:latin typeface="Futura Medium" panose="00000400000000000000" pitchFamily="2" charset="0"/>
              <a:ea typeface="Times New Roman" panose="02020603050405020304" pitchFamily="18" charset="0"/>
            </a:endParaRPr>
          </a:p>
          <a:p>
            <a:pPr marL="285750" indent="-285750">
              <a:buFont typeface="Wingdings" panose="05000000000000000000" pitchFamily="2" charset="2"/>
              <a:buChar char="§"/>
              <a:defRPr/>
            </a:pPr>
            <a:r>
              <a:rPr lang="en-US" sz="1100" dirty="0">
                <a:solidFill>
                  <a:srgbClr val="000000"/>
                </a:solidFill>
                <a:effectLst/>
                <a:latin typeface="Futura Medium" panose="00000400000000000000" pitchFamily="2" charset="0"/>
                <a:ea typeface="Times New Roman" panose="02020603050405020304" pitchFamily="18" charset="0"/>
              </a:rPr>
              <a:t>Initial Model build for training, testing and result evaluation. – May 2023.</a:t>
            </a:r>
          </a:p>
          <a:p>
            <a:pPr>
              <a:defRPr/>
            </a:pPr>
            <a:endParaRPr lang="en-US" sz="1100" dirty="0">
              <a:solidFill>
                <a:srgbClr val="000000"/>
              </a:solidFill>
              <a:effectLst/>
              <a:latin typeface="Futura Medium" panose="00000400000000000000" pitchFamily="2" charset="0"/>
              <a:ea typeface="Times New Roman" panose="02020603050405020304" pitchFamily="18" charset="0"/>
            </a:endParaRPr>
          </a:p>
          <a:p>
            <a:pPr marL="285750" indent="-285750">
              <a:buFont typeface="Wingdings" panose="05000000000000000000" pitchFamily="2" charset="2"/>
              <a:buChar char="§"/>
              <a:defRPr/>
            </a:pPr>
            <a:r>
              <a:rPr lang="en-US" sz="1100" dirty="0">
                <a:solidFill>
                  <a:srgbClr val="000000"/>
                </a:solidFill>
                <a:effectLst/>
                <a:latin typeface="Futura Medium" panose="00000400000000000000" pitchFamily="2" charset="0"/>
                <a:ea typeface="Times New Roman" panose="02020603050405020304" pitchFamily="18" charset="0"/>
              </a:rPr>
              <a:t>Intensive work period for iterating model to ensure and improve accuracy and validation – June –July  2023</a:t>
            </a:r>
          </a:p>
          <a:p>
            <a:pPr>
              <a:defRPr/>
            </a:pPr>
            <a:endParaRPr lang="en-US" sz="1100" dirty="0">
              <a:solidFill>
                <a:srgbClr val="000000"/>
              </a:solidFill>
              <a:effectLst/>
              <a:latin typeface="Futura Medium" panose="00000400000000000000" pitchFamily="2" charset="0"/>
              <a:ea typeface="Times New Roman" panose="02020603050405020304" pitchFamily="18" charset="0"/>
            </a:endParaRPr>
          </a:p>
          <a:p>
            <a:pPr marL="285750" indent="-285750">
              <a:buFont typeface="Wingdings" panose="05000000000000000000" pitchFamily="2" charset="2"/>
              <a:buChar char="§"/>
              <a:defRPr/>
            </a:pPr>
            <a:r>
              <a:rPr lang="en-US" sz="1100" dirty="0">
                <a:solidFill>
                  <a:srgbClr val="000000"/>
                </a:solidFill>
                <a:effectLst/>
                <a:latin typeface="Futura Medium" panose="00000400000000000000" pitchFamily="2" charset="0"/>
                <a:ea typeface="Times New Roman" panose="02020603050405020304" pitchFamily="18" charset="0"/>
              </a:rPr>
              <a:t>Go- live in EBS Aug 2023</a:t>
            </a:r>
          </a:p>
          <a:p>
            <a:pPr>
              <a:defRPr/>
            </a:pPr>
            <a:endParaRPr lang="en-US" dirty="0">
              <a:solidFill>
                <a:srgbClr val="000000"/>
              </a:solidFill>
              <a:latin typeface="Segoe UI" panose="020B0502040204020203" pitchFamily="34" charset="0"/>
              <a:ea typeface="Times New Roman" panose="02020603050405020304" pitchFamily="18" charset="0"/>
            </a:endParaRPr>
          </a:p>
          <a:p>
            <a:pPr marL="285750" indent="-285750">
              <a:buFont typeface="Wingdings" panose="05000000000000000000" pitchFamily="2" charset="2"/>
              <a:buChar char="§"/>
              <a:defRPr/>
            </a:pPr>
            <a:endParaRPr lang="en-GB" sz="1400" dirty="0">
              <a:solidFill>
                <a:srgbClr val="EEECE1">
                  <a:lumMod val="50000"/>
                </a:srgb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2" y="4957894"/>
            <a:ext cx="3825155" cy="169181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400" b="1" u="sng" dirty="0">
                <a:solidFill>
                  <a:srgbClr val="EEECE1">
                    <a:lumMod val="50000"/>
                  </a:srgbClr>
                </a:solidFill>
                <a:latin typeface="Futura Medium" panose="00000400000000000000" pitchFamily="2" charset="0"/>
              </a:rPr>
              <a:t>Input High-level Timeline:</a:t>
            </a:r>
            <a:endParaRPr lang="en-GB" sz="1400" dirty="0">
              <a:solidFill>
                <a:srgbClr val="EEECE1">
                  <a:lumMod val="50000"/>
                </a:srgbClr>
              </a:solidFill>
              <a:latin typeface="Futura Medium" panose="00000400000000000000" pitchFamily="2" charset="0"/>
            </a:endParaRPr>
          </a:p>
          <a:p>
            <a:pPr marL="342900" marR="0" lvl="0" indent="-342900">
              <a:lnSpc>
                <a:spcPct val="115000"/>
              </a:lnSpc>
              <a:spcBef>
                <a:spcPts val="0"/>
              </a:spcBef>
              <a:spcAft>
                <a:spcPts val="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L0-L1: Jan – Mar 2023</a:t>
            </a:r>
          </a:p>
          <a:p>
            <a:pPr marL="342900" marR="0" lvl="0" indent="-342900">
              <a:lnSpc>
                <a:spcPct val="115000"/>
              </a:lnSpc>
              <a:spcBef>
                <a:spcPts val="0"/>
              </a:spcBef>
              <a:spcAft>
                <a:spcPts val="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L2: Mar – Apr 2023</a:t>
            </a:r>
          </a:p>
          <a:p>
            <a:pPr marL="342900" marR="0" lvl="0" indent="-342900">
              <a:lnSpc>
                <a:spcPct val="115000"/>
              </a:lnSpc>
              <a:spcBef>
                <a:spcPts val="0"/>
              </a:spcBef>
              <a:spcAft>
                <a:spcPts val="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L3: Apr – May 2023</a:t>
            </a:r>
          </a:p>
          <a:p>
            <a:pPr marL="342900" marR="0" lvl="0" indent="-342900" algn="just">
              <a:lnSpc>
                <a:spcPct val="115000"/>
              </a:lnSpc>
              <a:spcBef>
                <a:spcPts val="0"/>
              </a:spcBef>
              <a:spcAft>
                <a:spcPts val="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L4: End Aug 2023</a:t>
            </a:r>
          </a:p>
          <a:p>
            <a:pPr marL="342900" marR="0" lvl="0" indent="-342900">
              <a:lnSpc>
                <a:spcPct val="115000"/>
              </a:lnSpc>
              <a:spcBef>
                <a:spcPts val="0"/>
              </a:spcBef>
              <a:spcAft>
                <a:spcPts val="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L5: Dec 2023</a:t>
            </a:r>
          </a:p>
          <a:p>
            <a:pPr marL="342900" marR="0" lvl="0" indent="-342900">
              <a:lnSpc>
                <a:spcPct val="115000"/>
              </a:lnSpc>
              <a:spcBef>
                <a:spcPts val="0"/>
              </a:spcBef>
              <a:spcAft>
                <a:spcPts val="1000"/>
              </a:spcAft>
              <a:buFont typeface="Wingdings" panose="05000000000000000000" pitchFamily="2" charset="2"/>
              <a:buChar char=""/>
            </a:pPr>
            <a:r>
              <a:rPr lang="en-US" sz="1200" dirty="0">
                <a:effectLst/>
                <a:latin typeface="Futura Medium" panose="00000400000000000000" pitchFamily="2" charset="0"/>
                <a:ea typeface="Calibri" panose="020F0502020204030204" pitchFamily="34" charset="0"/>
                <a:cs typeface="Times New Roman" panose="02020603050405020304" pitchFamily="18" charset="0"/>
              </a:rPr>
              <a:t>Initiative End</a:t>
            </a: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862435" y="3045349"/>
            <a:ext cx="3058966" cy="135520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000" b="1" u="sng" dirty="0">
                <a:solidFill>
                  <a:srgbClr val="EEECE1">
                    <a:lumMod val="50000"/>
                  </a:srgbClr>
                </a:solidFill>
                <a:latin typeface="Futura Medium" panose="00000400000000000000" pitchFamily="2" charset="0"/>
              </a:rPr>
              <a:t>Critical Success Factors</a:t>
            </a:r>
          </a:p>
          <a:p>
            <a:pPr marL="342900" marR="0" lvl="0" indent="-342900">
              <a:lnSpc>
                <a:spcPct val="115000"/>
              </a:lnSpc>
              <a:spcBef>
                <a:spcPts val="0"/>
              </a:spcBef>
              <a:spcAft>
                <a:spcPts val="0"/>
              </a:spcAft>
              <a:buFont typeface="Wingdings" panose="05000000000000000000" pitchFamily="2" charset="2"/>
              <a:buChar char=""/>
            </a:pPr>
            <a:r>
              <a:rPr lang="en-US" sz="1000" dirty="0">
                <a:effectLst/>
                <a:latin typeface="Futura Medium" panose="00000400000000000000" pitchFamily="2" charset="0"/>
                <a:ea typeface="Calibri" panose="020F0502020204030204" pitchFamily="34" charset="0"/>
                <a:cs typeface="Times New Roman" panose="02020603050405020304" pitchFamily="18" charset="0"/>
              </a:rPr>
              <a:t>Management Commitment</a:t>
            </a:r>
          </a:p>
          <a:p>
            <a:pPr marL="342900" marR="0" lvl="0" indent="-342900">
              <a:lnSpc>
                <a:spcPct val="115000"/>
              </a:lnSpc>
              <a:spcBef>
                <a:spcPts val="0"/>
              </a:spcBef>
              <a:spcAft>
                <a:spcPts val="0"/>
              </a:spcAft>
              <a:buFont typeface="Wingdings" panose="05000000000000000000" pitchFamily="2" charset="2"/>
              <a:buChar char=""/>
            </a:pPr>
            <a:r>
              <a:rPr lang="en-US" sz="1000" dirty="0">
                <a:effectLst/>
                <a:latin typeface="Futura Medium" panose="00000400000000000000" pitchFamily="2" charset="0"/>
                <a:ea typeface="Calibri" panose="020F0502020204030204" pitchFamily="34" charset="0"/>
                <a:cs typeface="Times New Roman" panose="02020603050405020304" pitchFamily="18" charset="0"/>
              </a:rPr>
              <a:t>External support from the Group Digitalization team</a:t>
            </a:r>
          </a:p>
          <a:p>
            <a:pPr marL="342900" marR="0" lvl="0" indent="-342900">
              <a:lnSpc>
                <a:spcPct val="115000"/>
              </a:lnSpc>
              <a:spcBef>
                <a:spcPts val="0"/>
              </a:spcBef>
              <a:spcAft>
                <a:spcPts val="0"/>
              </a:spcAft>
              <a:buFont typeface="Wingdings" panose="05000000000000000000" pitchFamily="2" charset="2"/>
              <a:buChar char=""/>
            </a:pPr>
            <a:r>
              <a:rPr lang="en-US" sz="1000" dirty="0">
                <a:effectLst/>
                <a:latin typeface="Futura Medium" panose="00000400000000000000" pitchFamily="2" charset="0"/>
                <a:ea typeface="Calibri" panose="020F0502020204030204" pitchFamily="34" charset="0"/>
                <a:cs typeface="Times New Roman" panose="02020603050405020304" pitchFamily="18" charset="0"/>
              </a:rPr>
              <a:t>Successful stakeholder collaboration/Change Management Process </a:t>
            </a:r>
          </a:p>
          <a:p>
            <a:pPr marL="342900" marR="0" lvl="0" indent="-342900">
              <a:lnSpc>
                <a:spcPct val="115000"/>
              </a:lnSpc>
              <a:spcBef>
                <a:spcPts val="0"/>
              </a:spcBef>
              <a:spcAft>
                <a:spcPts val="1000"/>
              </a:spcAft>
              <a:buFont typeface="Wingdings" panose="05000000000000000000" pitchFamily="2" charset="2"/>
              <a:buChar char=""/>
            </a:pPr>
            <a:r>
              <a:rPr lang="en-US" sz="1000" dirty="0">
                <a:effectLst/>
                <a:latin typeface="Futura Medium" panose="00000400000000000000" pitchFamily="2" charset="0"/>
                <a:ea typeface="Calibri" panose="020F0502020204030204" pitchFamily="34" charset="0"/>
                <a:cs typeface="Times New Roman" panose="02020603050405020304" pitchFamily="18" charset="0"/>
              </a:rPr>
              <a:t>Budget cover/Approval</a:t>
            </a:r>
          </a:p>
          <a:p>
            <a:pPr marL="171450" indent="-171450" algn="just" defTabSz="914400">
              <a:spcAft>
                <a:spcPts val="500"/>
              </a:spcAft>
              <a:buFont typeface="Arial" panose="020B0604020202020204" pitchFamily="34" charset="0"/>
              <a:buChar char="•"/>
              <a:defRPr/>
            </a:pPr>
            <a:endParaRPr lang="en-GB" sz="11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000" dirty="0">
              <a:solidFill>
                <a:srgbClr val="EEECE1">
                  <a:lumMod val="50000"/>
                </a:srgbClr>
              </a:solidFill>
              <a:latin typeface="Futura Medium" panose="00000400000000000000" pitchFamily="2" charset="0"/>
            </a:endParaRPr>
          </a:p>
          <a:p>
            <a:pPr marL="171450" indent="-171450" defTabSz="914400">
              <a:defRPr/>
            </a:pPr>
            <a:endParaRPr lang="en-GB" sz="1000" dirty="0">
              <a:solidFill>
                <a:srgbClr val="EEECE1">
                  <a:lumMod val="50000"/>
                </a:srgbClr>
              </a:solidFill>
              <a:latin typeface="Futura Medium" panose="00000400000000000000" pitchFamily="2" charset="0"/>
            </a:endParaRPr>
          </a:p>
          <a:p>
            <a:pPr defTabSz="914400">
              <a:defRPr/>
            </a:pPr>
            <a:endParaRPr lang="en-US" sz="10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rgbClr val="EEECE1">
                  <a:lumMod val="50000"/>
                </a:srgb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1" y="3113204"/>
            <a:ext cx="3825155" cy="177757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400" b="1" u="sng" dirty="0">
                <a:solidFill>
                  <a:srgbClr val="EEECE1">
                    <a:lumMod val="50000"/>
                  </a:srgbClr>
                </a:solidFill>
                <a:latin typeface="Futura Medium" panose="00000400000000000000" pitchFamily="2" charset="0"/>
              </a:rPr>
              <a:t>Potential Benefits &amp; Measurement:</a:t>
            </a:r>
          </a:p>
          <a:p>
            <a:pPr marL="0" marR="0">
              <a:lnSpc>
                <a:spcPct val="115000"/>
              </a:lnSpc>
              <a:spcBef>
                <a:spcPts val="0"/>
              </a:spcBef>
              <a:spcAft>
                <a:spcPts val="1000"/>
              </a:spcAft>
            </a:pPr>
            <a:r>
              <a:rPr lang="en-US" sz="1100" dirty="0">
                <a:effectLst/>
                <a:latin typeface="Futura Medium" panose="00000400000000000000" pitchFamily="2" charset="0"/>
                <a:ea typeface="Calibri" panose="020F0502020204030204" pitchFamily="34" charset="0"/>
                <a:cs typeface="Times New Roman" panose="02020603050405020304" pitchFamily="18" charset="0"/>
              </a:rPr>
              <a:t>278.87 KBOE production loss ($14.39M @$ 50/bbl.) due to failure of Tunu GTG, AGC &amp; EGC compressor, Process Valves and transmitters from  Jan - Aug 2022(Expected value in end Q3 2023 is approx. 30 KBOE($1.5M @$ 50/bbl.)</a:t>
            </a:r>
          </a:p>
          <a:p>
            <a:pPr marL="0" marR="0">
              <a:lnSpc>
                <a:spcPct val="115000"/>
              </a:lnSpc>
              <a:spcBef>
                <a:spcPts val="0"/>
              </a:spcBef>
              <a:spcAft>
                <a:spcPts val="1000"/>
              </a:spcAft>
            </a:pPr>
            <a:r>
              <a:rPr lang="en-US" sz="1100" dirty="0">
                <a:effectLst/>
                <a:latin typeface="Futura Medium" panose="00000400000000000000" pitchFamily="2" charset="0"/>
                <a:ea typeface="Calibri" panose="020F0502020204030204" pitchFamily="34" charset="0"/>
                <a:cs typeface="Times New Roman" panose="02020603050405020304" pitchFamily="18" charset="0"/>
              </a:rPr>
              <a:t>Based Production deferment analysis on Validated report in Energy Component,</a:t>
            </a:r>
          </a:p>
        </p:txBody>
      </p:sp>
      <p:sp>
        <p:nvSpPr>
          <p:cNvPr id="11" name="TextBox 10">
            <a:extLst>
              <a:ext uri="{FF2B5EF4-FFF2-40B4-BE49-F238E27FC236}">
                <a16:creationId xmlns:a16="http://schemas.microsoft.com/office/drawing/2014/main" id="{786CC34C-4489-4BF9-80AD-0851512C6A9F}"/>
              </a:ext>
            </a:extLst>
          </p:cNvPr>
          <p:cNvSpPr txBox="1"/>
          <p:nvPr/>
        </p:nvSpPr>
        <p:spPr>
          <a:xfrm>
            <a:off x="10098617"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862435" y="4572000"/>
            <a:ext cx="3196215" cy="2242066"/>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100" dirty="0">
                <a:solidFill>
                  <a:srgbClr val="EEECE1">
                    <a:lumMod val="50000"/>
                  </a:srgbClr>
                </a:solidFill>
                <a:latin typeface="Futura Medium" panose="00000400000000000000" pitchFamily="2" charset="0"/>
              </a:rPr>
              <a:t>Project Sponsor: </a:t>
            </a:r>
            <a:r>
              <a:rPr lang="en-US" altLang="en-US" sz="1100" dirty="0">
                <a:latin typeface="Futura Medium" panose="00000400000000000000" pitchFamily="2" charset="0"/>
              </a:rPr>
              <a:t>Meshach Maichibi/Busari Abiodun</a:t>
            </a:r>
          </a:p>
          <a:p>
            <a:pPr marL="0" lvl="1" defTabSz="914400">
              <a:spcBef>
                <a:spcPts val="300"/>
              </a:spcBef>
              <a:spcAft>
                <a:spcPct val="0"/>
              </a:spcAft>
            </a:pPr>
            <a:r>
              <a:rPr lang="en-US" altLang="en-US" sz="1100" dirty="0">
                <a:solidFill>
                  <a:srgbClr val="EEECE1">
                    <a:lumMod val="50000"/>
                  </a:srgbClr>
                </a:solidFill>
                <a:latin typeface="Futura Medium" panose="00000400000000000000" pitchFamily="2" charset="0"/>
              </a:rPr>
              <a:t>BOM: </a:t>
            </a:r>
            <a:r>
              <a:rPr lang="en-US" altLang="en-US" sz="1100" dirty="0">
                <a:latin typeface="Futura Medium" panose="00000400000000000000" pitchFamily="2" charset="0"/>
              </a:rPr>
              <a:t>Kebin Ofori: </a:t>
            </a:r>
          </a:p>
          <a:p>
            <a:pPr marL="0" lvl="1">
              <a:spcBef>
                <a:spcPts val="300"/>
              </a:spcBef>
              <a:spcAft>
                <a:spcPct val="0"/>
              </a:spcAft>
            </a:pPr>
            <a:r>
              <a:rPr lang="en-US" altLang="en-US" sz="1100" dirty="0">
                <a:solidFill>
                  <a:srgbClr val="EEECE1">
                    <a:lumMod val="50000"/>
                  </a:srgbClr>
                </a:solidFill>
                <a:latin typeface="Futura Medium" panose="00000400000000000000" pitchFamily="2" charset="0"/>
              </a:rPr>
              <a:t>Implementation Lead: </a:t>
            </a:r>
            <a:r>
              <a:rPr lang="en-US" altLang="en-US" sz="1100" dirty="0">
                <a:latin typeface="Futura Medium" panose="00000400000000000000" pitchFamily="2" charset="0"/>
              </a:rPr>
              <a:t>Olakunle Ajayi</a:t>
            </a:r>
          </a:p>
          <a:p>
            <a:pPr marL="0" lvl="1">
              <a:spcBef>
                <a:spcPts val="300"/>
              </a:spcBef>
              <a:spcAft>
                <a:spcPct val="0"/>
              </a:spcAft>
            </a:pPr>
            <a:r>
              <a:rPr lang="en-US" altLang="en-US" sz="1100" dirty="0">
                <a:solidFill>
                  <a:srgbClr val="EEECE1">
                    <a:lumMod val="50000"/>
                  </a:srgbClr>
                </a:solidFill>
                <a:latin typeface="Futura Medium" panose="00000400000000000000" pitchFamily="2" charset="0"/>
              </a:rPr>
              <a:t>Project Team: </a:t>
            </a:r>
          </a:p>
          <a:p>
            <a:pPr marL="285750" indent="-285750" defTabSz="914400">
              <a:buFont typeface="Arial" panose="020B0604020202020204" pitchFamily="34" charset="0"/>
              <a:buChar char="•"/>
              <a:defRPr/>
            </a:pPr>
            <a:r>
              <a:rPr lang="en-US" sz="1100" dirty="0">
                <a:latin typeface="Futura Medium" panose="00000400000000000000" pitchFamily="2" charset="0"/>
              </a:rPr>
              <a:t>IDT: Nonso Omoko/Adesina Saka</a:t>
            </a:r>
          </a:p>
          <a:p>
            <a:pPr marL="285750" indent="-285750">
              <a:buFont typeface="Arial" panose="020B0604020202020204" pitchFamily="34" charset="0"/>
              <a:buChar char="•"/>
              <a:defRPr/>
            </a:pPr>
            <a:r>
              <a:rPr lang="en-US" sz="1100" dirty="0">
                <a:latin typeface="Futura Medium" panose="00000400000000000000" pitchFamily="2" charset="0"/>
              </a:rPr>
              <a:t>PTM: Henshaw Gideon, Uche Ugochukwu &amp; Charles Orjiakor</a:t>
            </a:r>
          </a:p>
          <a:p>
            <a:pPr marL="285750" indent="-285750">
              <a:buFont typeface="Arial" panose="020B0604020202020204" pitchFamily="34" charset="0"/>
              <a:buChar char="•"/>
              <a:defRPr/>
            </a:pPr>
            <a:r>
              <a:rPr lang="en-US" sz="1100" dirty="0">
                <a:latin typeface="Futura Medium" panose="00000400000000000000" pitchFamily="2" charset="0"/>
              </a:rPr>
              <a:t>Global PDM: Ravi Gopi</a:t>
            </a:r>
          </a:p>
          <a:p>
            <a:pPr marL="285750" indent="-285750">
              <a:buFont typeface="Arial" panose="020B0604020202020204" pitchFamily="34" charset="0"/>
              <a:buChar char="•"/>
              <a:defRPr/>
            </a:pPr>
            <a:r>
              <a:rPr lang="en-US" sz="1100" dirty="0">
                <a:latin typeface="Futura Medium" panose="00000400000000000000" pitchFamily="2" charset="0"/>
              </a:rPr>
              <a:t>Tunu Team – PACO, OPS /Mech Team/PUM</a:t>
            </a:r>
          </a:p>
          <a:p>
            <a:pPr marL="285750" indent="-285750">
              <a:buFont typeface="Arial" panose="020B0604020202020204" pitchFamily="34" charset="0"/>
              <a:buChar char="•"/>
              <a:defRPr/>
            </a:pPr>
            <a:r>
              <a:rPr lang="en-US" sz="1100" dirty="0">
                <a:latin typeface="Futura Medium" panose="00000400000000000000" pitchFamily="2" charset="0"/>
              </a:rPr>
              <a:t>Reliability Engineer: Ndukwe Victor</a:t>
            </a:r>
          </a:p>
        </p:txBody>
      </p:sp>
    </p:spTree>
    <p:extLst>
      <p:ext uri="{BB962C8B-B14F-4D97-AF65-F5344CB8AC3E}">
        <p14:creationId xmlns:p14="http://schemas.microsoft.com/office/powerpoint/2010/main" val="220368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5077</TotalTime>
  <Words>460</Words>
  <Application>Microsoft Office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Medium</vt:lpstr>
      <vt:lpstr>Segoe UI</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Njoku, Hyginus E SPDC-UPC/G/UWU</cp:lastModifiedBy>
  <cp:revision>36</cp:revision>
  <dcterms:created xsi:type="dcterms:W3CDTF">2019-04-26T15:39:43Z</dcterms:created>
  <dcterms:modified xsi:type="dcterms:W3CDTF">2023-05-22T16:56:08Z</dcterms:modified>
</cp:coreProperties>
</file>