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81" r:id="rId3"/>
    <p:sldId id="354" r:id="rId4"/>
  </p:sldIdLst>
  <p:sldSz cx="12192000" cy="6858000"/>
  <p:notesSz cx="6797675" cy="9926638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ShellBold" panose="00000800000000000000" pitchFamily="50" charset="0"/>
      <p:regular r:id="rId15"/>
      <p:bold r:id="rId16"/>
    </p:embeddedFont>
    <p:embeddedFont>
      <p:font typeface="ShellMedium" panose="00000600000000000000" pitchFamily="50" charset="0"/>
      <p:regular r:id="rId17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3657" autoAdjust="0"/>
  </p:normalViewPr>
  <p:slideViewPr>
    <p:cSldViewPr snapToGrid="0" snapToObjects="1" showGuides="1">
      <p:cViewPr>
        <p:scale>
          <a:sx n="75" d="100"/>
          <a:sy n="75" d="100"/>
        </p:scale>
        <p:origin x="488" y="-5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22/06/2023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22/06/2023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6B925C0-6D24-93E6-9BD7-9C91F6F7B3F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54D0B37-239A-28D5-560B-21CF99F6464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AA66BD-C0DC-7FDF-3B36-32594A4C25E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A88C8660-8912-5560-51F6-1BD06560919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5A9E794-8DA0-84C7-9D19-D91E5F7E91E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362E8DE-1DF5-6D24-E655-F02D325FA27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4FE700D-C9D7-5027-31A6-115C2A8A925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665E77-4045-0A5B-EBFB-ECBE91B709C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2B32DF24-4FF1-AA48-2872-D718FD053EB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723E64F9-1110-78DA-FBDD-ABEAADED8B7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5655952-3BC6-A9F2-7AF8-0C0353DA3D5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F964C74-58EA-D697-60C0-AF8CB438136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587827C-2FA0-F836-CB81-D23E924225F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DA19ABA-777A-B242-93C2-62B7C3761D4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592751E-CDAB-BC62-C696-41BD7ED4059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Tunu NODE DIY ACTIVITIES FOR Q2 2023 ( April 2023)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April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F6818F-0125-43C8-96A2-F27F9354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3587" y="116139"/>
            <a:ext cx="9312246" cy="370572"/>
          </a:xfrm>
        </p:spPr>
        <p:txBody>
          <a:bodyPr/>
          <a:lstStyle/>
          <a:p>
            <a:r>
              <a:rPr lang="en-GB" sz="1800" dirty="0"/>
              <a:t>                              VESSEL DESANDING ACTIVITIES IN TUNE NODE FACILITIES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CB2CD1-E451-4E45-290F-057993E82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06" y="608275"/>
            <a:ext cx="7541638" cy="5860925"/>
          </a:xfrm>
        </p:spPr>
        <p:txBody>
          <a:bodyPr/>
          <a:lstStyle/>
          <a:p>
            <a:r>
              <a:rPr lang="en-US" sz="12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PROBLEM STATEMENT : </a:t>
            </a:r>
          </a:p>
          <a:p>
            <a:r>
              <a:rPr lang="en-US" sz="1200" b="1" dirty="0">
                <a:latin typeface="Calibri" panose="020F0502020204030204" pitchFamily="34" charset="0"/>
              </a:rPr>
              <a:t>Tunu Node flow station vessel desanding are being carried out as per  SAP maintenance plan.</a:t>
            </a:r>
          </a:p>
          <a:p>
            <a:r>
              <a:rPr lang="en-US" sz="1200" b="1" u="sng" dirty="0">
                <a:latin typeface="Calibri" panose="020F0502020204030204" pitchFamily="34" charset="0"/>
              </a:rPr>
              <a:t>ACTIVITIES:</a:t>
            </a:r>
          </a:p>
          <a:p>
            <a:r>
              <a:rPr lang="en-US" sz="1200" b="1" dirty="0">
                <a:latin typeface="Candara" panose="020E0502030303020204" pitchFamily="34" charset="0"/>
              </a:rPr>
              <a:t>Vessel de-sanding across Tunu Node facilities are been  undertaken by the in-house personnel. The team </a:t>
            </a:r>
            <a:r>
              <a:rPr lang="en-US" sz="1200" b="1" dirty="0">
                <a:latin typeface="Candara" panose="020E0502030303020204" pitchFamily="34" charset="0"/>
                <a:ea typeface="Tahoma" panose="020B0604030504040204" pitchFamily="34" charset="0"/>
              </a:rPr>
              <a:t>Planned, secured materials, tools and consumables required  for efficient and safe exercise within the time frame. </a:t>
            </a:r>
            <a:r>
              <a:rPr lang="en-US" sz="1200" b="1" dirty="0">
                <a:latin typeface="Candara" panose="020E0502030303020204" pitchFamily="34" charset="0"/>
              </a:rPr>
              <a:t>During April 2023 TAM</a:t>
            </a:r>
            <a:r>
              <a:rPr lang="en-US" sz="1200" b="1" dirty="0">
                <a:latin typeface="Calibri" panose="020F0502020204030204" pitchFamily="34" charset="0"/>
              </a:rPr>
              <a:t>, the team collaborated as usual, and safely executed de-sanding activities  of crude oil separators, vessels, crude oil export pump suction piping header and oil saver pit across the four flow stations in the node.</a:t>
            </a:r>
          </a:p>
          <a:p>
            <a:r>
              <a:rPr lang="en-GB" sz="1200" b="1" dirty="0">
                <a:latin typeface="Calibri" panose="020F0502020204030204" pitchFamily="34" charset="0"/>
              </a:rPr>
              <a:t>The following quantities of sand were recovered from vessels  as follows:</a:t>
            </a:r>
            <a:endParaRPr lang="en-US" sz="1200" b="1" dirty="0"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200" b="1" u="sng" dirty="0">
                <a:latin typeface="Calibri" panose="020F0502020204030204" pitchFamily="34" charset="0"/>
              </a:rPr>
              <a:t> </a:t>
            </a:r>
            <a:r>
              <a:rPr lang="en-GB" sz="1400" b="1" u="sng" dirty="0">
                <a:latin typeface="Calibri" panose="020F0502020204030204" pitchFamily="34" charset="0"/>
              </a:rPr>
              <a:t>Tunu F/S:</a:t>
            </a:r>
            <a:r>
              <a:rPr lang="en-GB" sz="1400" b="1" dirty="0">
                <a:latin typeface="Calibri" panose="020F0502020204030204" pitchFamily="34" charset="0"/>
              </a:rPr>
              <a:t>   </a:t>
            </a:r>
            <a:r>
              <a:rPr lang="en-GB" sz="1200" b="1" dirty="0">
                <a:latin typeface="Calibri" panose="020F0502020204030204" pitchFamily="34" charset="0"/>
              </a:rPr>
              <a:t>Test sep1 - 18.85kg, HP1- 1.05kg,  HP2- 126.1kg, LP 1-1.7kg, LP2- 4.2kg,  SV1- 81.3kg, SV2- 11.3Kg, Crude Oil Pump Suction Header- 2kg).Total sand recovered = </a:t>
            </a:r>
            <a:r>
              <a:rPr lang="en-GB" sz="1200" b="1" dirty="0">
                <a:highlight>
                  <a:srgbClr val="FFFF00"/>
                </a:highlight>
                <a:latin typeface="Calibri" panose="020F0502020204030204" pitchFamily="34" charset="0"/>
              </a:rPr>
              <a:t>246.5kg.</a:t>
            </a:r>
            <a:endParaRPr lang="en-US" sz="1200" b="1" dirty="0"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400" b="1" u="sng" dirty="0">
                <a:latin typeface="Calibri" panose="020F0502020204030204" pitchFamily="34" charset="0"/>
              </a:rPr>
              <a:t>Ogbotobo F/S:  </a:t>
            </a:r>
            <a:r>
              <a:rPr lang="en-GB" sz="1200" b="1" dirty="0">
                <a:latin typeface="Calibri" panose="020F0502020204030204" pitchFamily="34" charset="0"/>
              </a:rPr>
              <a:t>LP-15kg,  HP- 72kg,  Test sep-18kg  &amp; SV- 2kg). Total sand recovered = </a:t>
            </a:r>
            <a:r>
              <a:rPr lang="en-GB" sz="1200" b="1" dirty="0">
                <a:highlight>
                  <a:srgbClr val="FFFF00"/>
                </a:highlight>
                <a:latin typeface="Calibri" panose="020F0502020204030204" pitchFamily="34" charset="0"/>
              </a:rPr>
              <a:t>107 kg.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400" b="1" u="sng" dirty="0">
                <a:latin typeface="Calibri" panose="020F0502020204030204" pitchFamily="34" charset="0"/>
              </a:rPr>
              <a:t>Beniesede F/S: </a:t>
            </a:r>
            <a:r>
              <a:rPr lang="en-GB" sz="1200" b="1" dirty="0">
                <a:latin typeface="Calibri" panose="020F0502020204030204" pitchFamily="34" charset="0"/>
              </a:rPr>
              <a:t>LP1-1KG, LP2-16.85KG, LP3=0KG, HP=2KG, SV1=0KG, SV2=0KG and SAVER PIT=100KG. Total  sand recovered =</a:t>
            </a:r>
            <a:r>
              <a:rPr lang="en-US" sz="1200" b="1" dirty="0">
                <a:highlight>
                  <a:srgbClr val="FFFF00"/>
                </a:highlight>
                <a:latin typeface="Calibri" panose="020F0502020204030204" pitchFamily="34" charset="0"/>
              </a:rPr>
              <a:t>142.75kg.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1" u="sng" dirty="0" err="1">
                <a:latin typeface="Calibri" panose="020F0502020204030204" pitchFamily="34" charset="0"/>
              </a:rPr>
              <a:t>Opukushi</a:t>
            </a:r>
            <a:r>
              <a:rPr lang="en-US" sz="1400" b="1" u="sng" dirty="0">
                <a:latin typeface="Calibri" panose="020F0502020204030204" pitchFamily="34" charset="0"/>
              </a:rPr>
              <a:t> F/S: </a:t>
            </a:r>
            <a:r>
              <a:rPr lang="en-US" sz="1200" b="1" dirty="0">
                <a:latin typeface="Calibri" panose="020F0502020204030204" pitchFamily="34" charset="0"/>
              </a:rPr>
              <a:t>HP1-14.7kg, HP2-0.7kg, LP1- 2.0kg , LP2- 21.8kg, Test Sep1- 2.10kg, SV3- 4.0kg and Saver Pit is 21.0kg = </a:t>
            </a:r>
            <a:r>
              <a:rPr lang="en-GB" sz="1200" b="1" dirty="0">
                <a:latin typeface="Calibri" panose="020F0502020204030204" pitchFamily="34" charset="0"/>
              </a:rPr>
              <a:t>Total  sand recovered </a:t>
            </a:r>
            <a:r>
              <a:rPr lang="en-US" sz="1200" b="1" dirty="0">
                <a:highlight>
                  <a:srgbClr val="FFFF00"/>
                </a:highlight>
                <a:latin typeface="Calibri" panose="020F0502020204030204" pitchFamily="34" charset="0"/>
              </a:rPr>
              <a:t>66.30kg.</a:t>
            </a:r>
          </a:p>
          <a:p>
            <a:r>
              <a:rPr lang="en-US" sz="1200" b="1" dirty="0">
                <a:latin typeface="Calibri" panose="020F0502020204030204" pitchFamily="34" charset="0"/>
              </a:rPr>
              <a:t>The recovered sand were sent to FOT for treatment and disposal while samples of the sand production was also taken to lab for NORM and scaling sample analysis. </a:t>
            </a:r>
          </a:p>
          <a:p>
            <a:r>
              <a:rPr lang="en-US" sz="1200" b="1" dirty="0">
                <a:latin typeface="Calibri" panose="020F0502020204030204" pitchFamily="34" charset="0"/>
              </a:rPr>
              <a:t> </a:t>
            </a:r>
            <a:r>
              <a:rPr lang="en-US" sz="1200" b="1" u="sng" dirty="0">
                <a:latin typeface="Calibri" panose="020F0502020204030204" pitchFamily="34" charset="0"/>
              </a:rPr>
              <a:t>COST SAVINGS: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Calibri" panose="020F0502020204030204" pitchFamily="34" charset="0"/>
              </a:rPr>
              <a:t>Cost  saving on the Manpower if a contractor were to  execute  the activity with the number of separators, vessels, saver pits and oil export pump header piping's across the 4-stations in the node-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(COST saved $42,490). 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C281EF-565D-0BE6-5838-60DA978C53A1}"/>
              </a:ext>
            </a:extLst>
          </p:cNvPr>
          <p:cNvGrpSpPr/>
          <p:nvPr/>
        </p:nvGrpSpPr>
        <p:grpSpPr>
          <a:xfrm>
            <a:off x="7283669" y="1608064"/>
            <a:ext cx="4804326" cy="4051893"/>
            <a:chOff x="6856932" y="1773186"/>
            <a:chExt cx="4896160" cy="33157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370A6E-5A3D-6349-F67B-C178BAF851AF}"/>
                </a:ext>
              </a:extLst>
            </p:cNvPr>
            <p:cNvSpPr txBox="1"/>
            <p:nvPr/>
          </p:nvSpPr>
          <p:spPr bwMode="auto">
            <a:xfrm>
              <a:off x="10066325" y="4503998"/>
              <a:ext cx="1440000" cy="141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900" dirty="0"/>
                <a:t>Men at works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D803DF-7547-3A00-BE3C-387BF161A29B}"/>
                </a:ext>
              </a:extLst>
            </p:cNvPr>
            <p:cNvSpPr txBox="1"/>
            <p:nvPr/>
          </p:nvSpPr>
          <p:spPr bwMode="auto">
            <a:xfrm>
              <a:off x="7833912" y="1773186"/>
              <a:ext cx="3919180" cy="141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900" dirty="0"/>
                <a:t>Typical Sand recovered during the vessels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470933-4A84-78E2-35C9-ADF5EB3C0230}"/>
                </a:ext>
              </a:extLst>
            </p:cNvPr>
            <p:cNvSpPr txBox="1"/>
            <p:nvPr/>
          </p:nvSpPr>
          <p:spPr bwMode="auto">
            <a:xfrm>
              <a:off x="6856932" y="4924084"/>
              <a:ext cx="203902" cy="1648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01613" indent="-201613" defTabSz="357708">
                <a:lnSpc>
                  <a:spcPct val="140000"/>
                </a:lnSpc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"/>
              </a:pPr>
              <a:endParaRPr lang="en-GB" sz="1050" dirty="0"/>
            </a:p>
          </p:txBody>
        </p:sp>
      </p:grpSp>
      <p:pic>
        <p:nvPicPr>
          <p:cNvPr id="3" name="Picture 2" descr="A picture containing pipe, industry, workwear, clothing&#10;&#10;Description automatically generated">
            <a:extLst>
              <a:ext uri="{FF2B5EF4-FFF2-40B4-BE49-F238E27FC236}">
                <a16:creationId xmlns:a16="http://schemas.microsoft.com/office/drawing/2014/main" id="{5369612A-ED0B-BE86-F7F6-FC6077D048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344" y="1802942"/>
            <a:ext cx="1266262" cy="1402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BC6573-FDDD-2D6D-FA09-BEC6F78081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59" y="418203"/>
            <a:ext cx="3919181" cy="1223478"/>
          </a:xfrm>
          <a:prstGeom prst="rect">
            <a:avLst/>
          </a:prstGeom>
        </p:spPr>
      </p:pic>
      <p:pic>
        <p:nvPicPr>
          <p:cNvPr id="19" name="Picture 18" descr="A group of men wearing orange jumpsuits and helmets&#10;&#10;Description automatically generated with low confidence">
            <a:extLst>
              <a:ext uri="{FF2B5EF4-FFF2-40B4-BE49-F238E27FC236}">
                <a16:creationId xmlns:a16="http://schemas.microsoft.com/office/drawing/2014/main" id="{F2BD2F74-F2CD-86FF-1CD0-7B4016F750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024" y="1744764"/>
            <a:ext cx="896833" cy="15180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085A36-7825-586C-D618-1969411300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02" y="3230891"/>
            <a:ext cx="1973065" cy="188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9A6458-907B-6DAC-687E-E2DEDE1E0F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02" y="1833763"/>
            <a:ext cx="1912406" cy="135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07DB2B-933A-86C6-FE3F-D8A53301A1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13" y="4254057"/>
            <a:ext cx="2174863" cy="67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FF7FBE-CC27-28B3-3FC3-1F8E6282E47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941" y="3192359"/>
            <a:ext cx="2174862" cy="11602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E626C6-C7EB-E0B0-7C61-4424D83B748B}"/>
              </a:ext>
            </a:extLst>
          </p:cNvPr>
          <p:cNvSpPr txBox="1"/>
          <p:nvPr/>
        </p:nvSpPr>
        <p:spPr bwMode="auto">
          <a:xfrm>
            <a:off x="7859477" y="5087983"/>
            <a:ext cx="2174863" cy="3705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Typical vessel on completion of desanding and flushing.</a:t>
            </a:r>
          </a:p>
        </p:txBody>
      </p:sp>
    </p:spTree>
    <p:extLst>
      <p:ext uri="{BB962C8B-B14F-4D97-AF65-F5344CB8AC3E}">
        <p14:creationId xmlns:p14="http://schemas.microsoft.com/office/powerpoint/2010/main" val="38415360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20C2A06-95ED-4DA1-BD89-698BD9DEA119}" vid="{4B1A5DAB-726D-47E8-8AED-8FB09D74DAFB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7101</TotalTime>
  <Words>361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ShellBold</vt:lpstr>
      <vt:lpstr>Wingdings</vt:lpstr>
      <vt:lpstr>Candara</vt:lpstr>
      <vt:lpstr>ShellMedium</vt:lpstr>
      <vt:lpstr>Arial</vt:lpstr>
      <vt:lpstr>Shell layouts with footer</vt:lpstr>
      <vt:lpstr>Tunu NODE DIY ACTIVITIES FOR Q2 2023 ( April 2023)</vt:lpstr>
      <vt:lpstr>                              VESSEL DESANDING ACTIVITIES IN TUNE NODE FACILITIES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 DIY ACTIVITIES FOR Q1 2023</dc:title>
  <dc:creator>Hyginus Njoku</dc:creator>
  <cp:lastModifiedBy>Njoku, Hyginus E SPDC-UPC/G/UWU</cp:lastModifiedBy>
  <cp:revision>29</cp:revision>
  <dcterms:created xsi:type="dcterms:W3CDTF">2023-04-14T11:24:50Z</dcterms:created>
  <dcterms:modified xsi:type="dcterms:W3CDTF">2023-06-23T00:47:20Z</dcterms:modified>
  <cp:category>Shell_IC: UNRESTRICTED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