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handoutMasterIdLst>
    <p:handoutMasterId r:id="rId6"/>
  </p:handoutMasterIdLst>
  <p:sldIdLst>
    <p:sldId id="256" r:id="rId2"/>
    <p:sldId id="381" r:id="rId3"/>
    <p:sldId id="354" r:id="rId4"/>
  </p:sldIdLst>
  <p:sldSz cx="12192000" cy="6858000"/>
  <p:notesSz cx="6797675" cy="9926638"/>
  <p:embeddedFontLst>
    <p:embeddedFont>
      <p:font typeface="ShellBold" panose="00000800000000000000" pitchFamily="2" charset="0"/>
      <p:regular r:id="rId7"/>
      <p:bold r:id="rId8"/>
    </p:embeddedFont>
    <p:embeddedFont>
      <p:font typeface="ShellMedium" panose="00000600000000000000" pitchFamily="2" charset="0"/>
      <p:regular r:id="rId9"/>
    </p:embeddedFont>
    <p:embeddedFont>
      <p:font typeface="Tahoma" panose="020B0604030504040204" pitchFamily="34" charset="0"/>
      <p:regular r:id="rId10"/>
      <p:bold r:id="rId11"/>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5" autoAdjust="0"/>
    <p:restoredTop sz="93792" autoAdjust="0"/>
  </p:normalViewPr>
  <p:slideViewPr>
    <p:cSldViewPr snapToGrid="0" snapToObjects="1" showGuides="1">
      <p:cViewPr>
        <p:scale>
          <a:sx n="84" d="100"/>
          <a:sy n="84" d="100"/>
        </p:scale>
        <p:origin x="168" y="-54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19/10/2024</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19/10/2024</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dirty="0">
                <a:latin typeface="Calibri" panose="020F0502020204030204" pitchFamily="34" charset="0"/>
                <a:ea typeface="Calibri" panose="020F0502020204030204" pitchFamily="34" charset="0"/>
              </a:rPr>
              <a:t>AGO emission factor = 0.00274411</a:t>
            </a:r>
          </a:p>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387023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E6B925C0-6D24-93E6-9BD7-9C91F6F7B3F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B54D0B37-239A-28D5-560B-21CF99F6464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AA66BD-C0DC-7FDF-3B36-32594A4C25E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 name="TextBox 2" descr="CONFIDENTIAL_TAG_0xFFEE">
            <a:extLst>
              <a:ext uri="{FF2B5EF4-FFF2-40B4-BE49-F238E27FC236}">
                <a16:creationId xmlns:a16="http://schemas.microsoft.com/office/drawing/2014/main" id="{A88C8660-8912-5560-51F6-1BD06560919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 name="TextBox 1" descr="CONFIDENTIAL_TAG_0xFFEE">
            <a:extLst>
              <a:ext uri="{FF2B5EF4-FFF2-40B4-BE49-F238E27FC236}">
                <a16:creationId xmlns:a16="http://schemas.microsoft.com/office/drawing/2014/main" id="{65A9E794-8DA0-84C7-9D19-D91E5F7E91E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endParaRPr lang="en-GB" dirty="0"/>
          </a:p>
        </p:txBody>
      </p:sp>
      <p:sp>
        <p:nvSpPr>
          <p:cNvPr id="2" name="TextBox 1" descr="CONFIDENTIAL_TAG_0xFFEE">
            <a:extLst>
              <a:ext uri="{FF2B5EF4-FFF2-40B4-BE49-F238E27FC236}">
                <a16:creationId xmlns:a16="http://schemas.microsoft.com/office/drawing/2014/main" id="{B362E8DE-1DF5-6D24-E655-F02D325FA27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94FE700D-C9D7-5027-31A6-115C2A8A925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665E77-4045-0A5B-EBFB-ECBE91B709C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2B32DF24-4FF1-AA48-2872-D718FD053EB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723E64F9-1110-78DA-FBDD-ABEAADED8B7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55655952-3BC6-A9F2-7AF8-0C0353DA3D5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0F964C74-58EA-D697-60C0-AF8CB438136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1587827C-2FA0-F836-CB81-D23E924225F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8DA19ABA-777A-B242-93C2-62B7C3761D4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F592751E-CDAB-BC62-C696-41BD7ED4059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GB" dirty="0"/>
              <a:t>Tunu NODE COST SAVING  FOR Q4 2024 (October 2024)</a:t>
            </a:r>
          </a:p>
        </p:txBody>
      </p:sp>
      <p:sp>
        <p:nvSpPr>
          <p:cNvPr id="23" name="Subtitle 22"/>
          <p:cNvSpPr>
            <a:spLocks noGrp="1"/>
          </p:cNvSpPr>
          <p:nvPr>
            <p:ph type="subTitle" idx="1"/>
          </p:nvPr>
        </p:nvSpPr>
        <p:spPr/>
        <p:txBody>
          <a:bodyPr/>
          <a:lstStyle/>
          <a:p>
            <a:r>
              <a:rPr lang="en-GB" dirty="0"/>
              <a:t>  </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October 2023</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F6818F-0125-43C8-96A2-F27F9354911F}"/>
              </a:ext>
            </a:extLst>
          </p:cNvPr>
          <p:cNvSpPr>
            <a:spLocks noGrp="1"/>
          </p:cNvSpPr>
          <p:nvPr>
            <p:ph type="title"/>
          </p:nvPr>
        </p:nvSpPr>
        <p:spPr>
          <a:xfrm>
            <a:off x="805793" y="896389"/>
            <a:ext cx="11264462" cy="390667"/>
          </a:xfrm>
        </p:spPr>
        <p:txBody>
          <a:bodyPr/>
          <a:lstStyle/>
          <a:p>
            <a:r>
              <a:rPr lang="en-US" sz="1400" dirty="0"/>
              <a:t>DIY (Cost saving) on The Removal &amp; Installation of 3" Ball Valve at OPUKUSHI North well 3L </a:t>
            </a:r>
            <a:endParaRPr lang="en-GB" sz="1400" dirty="0"/>
          </a:p>
        </p:txBody>
      </p:sp>
      <p:sp>
        <p:nvSpPr>
          <p:cNvPr id="9" name="Text Placeholder 8">
            <a:extLst>
              <a:ext uri="{FF2B5EF4-FFF2-40B4-BE49-F238E27FC236}">
                <a16:creationId xmlns:a16="http://schemas.microsoft.com/office/drawing/2014/main" id="{84CB2CD1-E451-4E45-290F-057993E820C7}"/>
              </a:ext>
            </a:extLst>
          </p:cNvPr>
          <p:cNvSpPr>
            <a:spLocks noGrp="1"/>
          </p:cNvSpPr>
          <p:nvPr>
            <p:ph type="body" sz="quarter" idx="11"/>
          </p:nvPr>
        </p:nvSpPr>
        <p:spPr>
          <a:xfrm>
            <a:off x="237067" y="1676400"/>
            <a:ext cx="11717866" cy="4282440"/>
          </a:xfrm>
        </p:spPr>
        <p:txBody>
          <a:bodyPr/>
          <a:lstStyle/>
          <a:p>
            <a:r>
              <a:rPr lang="en-US" sz="1400" b="1" u="sng" dirty="0">
                <a:latin typeface="Calibri" panose="020F0502020204030204" pitchFamily="34" charset="0"/>
              </a:rPr>
              <a:t>ACTIVITIES:</a:t>
            </a:r>
          </a:p>
          <a:p>
            <a:pPr marL="171450" marR="0" lvl="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OPNO3L flow line  Passing  valve  is being manage through MOC . The change out of the passing valve is being  pending due to delay in sourcing of new replacement valve. Previous  cost estimate for purchase of replacement valve was circa  60K USD excluding installation, security and logistics cost. However, the team was able to source for replacement valve from another disused  well flow line with functional like for like flowline valve. The team function tested the valve and confirmed its  integrity ok. The team went ahead to scope and sourced for accessories,  correct tools and other portable equipment/materials required to remove the passing valve and install the replacement valve. The team successfully completed the work activities through safe system of work and  commissioned the valve safely.</a:t>
            </a:r>
          </a:p>
          <a:p>
            <a:pPr marR="0" lvl="0"/>
            <a:r>
              <a:rPr lang="en-US" sz="1600" b="1" dirty="0">
                <a:latin typeface="Calibri" panose="020F0502020204030204" pitchFamily="34" charset="0"/>
                <a:ea typeface="Aptos" panose="020B0004020202020204" pitchFamily="34" charset="0"/>
              </a:rPr>
              <a:t>A</a:t>
            </a:r>
            <a:r>
              <a:rPr lang="en-US" sz="1600" b="1" dirty="0">
                <a:effectLst/>
                <a:latin typeface="Calibri" panose="020F0502020204030204" pitchFamily="34" charset="0"/>
                <a:ea typeface="Aptos" panose="020B0004020202020204" pitchFamily="34" charset="0"/>
              </a:rPr>
              <a:t>chievement from this exercise</a:t>
            </a:r>
            <a:r>
              <a:rPr lang="en-US" sz="1600" b="1" dirty="0">
                <a:effectLst/>
                <a:latin typeface="Calibri" panose="020F0502020204030204" pitchFamily="34" charset="0"/>
                <a:ea typeface="Tahoma" panose="020B0604030504040204" pitchFamily="34" charset="0"/>
                <a:cs typeface="Calibri" panose="020F0502020204030204" pitchFamily="34" charset="0"/>
              </a:rPr>
              <a:t> Include:</a:t>
            </a:r>
            <a:endParaRPr lang="en-US" sz="1600" b="1" dirty="0">
              <a:latin typeface="Calibri" panose="020F0502020204030204" pitchFamily="34" charset="0"/>
              <a:ea typeface="Tahoma" panose="020B0604030504040204" pitchFamily="34" charset="0"/>
              <a:cs typeface="Calibri" panose="020F0502020204030204" pitchFamily="34" charset="0"/>
            </a:endParaRPr>
          </a:p>
          <a:p>
            <a:pPr marL="171450" marR="0" lvl="0" indent="-171450">
              <a:buFont typeface="Wingdings" panose="05000000000000000000" pitchFamily="2" charset="2"/>
              <a:buChar char="q"/>
            </a:pPr>
            <a:endParaRPr lang="en-US" sz="1200" b="1" u="sng" dirty="0">
              <a:latin typeface="Calibri" panose="020F0502020204030204" pitchFamily="34" charset="0"/>
              <a:ea typeface="Tahoma" panose="020B0604030504040204" pitchFamily="34" charset="0"/>
              <a:cs typeface="Calibri" panose="020F0502020204030204" pitchFamily="34" charset="0"/>
            </a:endParaRPr>
          </a:p>
          <a:p>
            <a:pPr marL="171450" marR="0" lvl="0" indent="-171450">
              <a:buFont typeface="Wingdings" panose="05000000000000000000" pitchFamily="2" charset="2"/>
              <a:buChar char="q"/>
            </a:pPr>
            <a:r>
              <a:rPr lang="en-US" sz="1400" b="1" u="sng" dirty="0">
                <a:latin typeface="Calibri" panose="020F0502020204030204" pitchFamily="34" charset="0"/>
                <a:ea typeface="Tahoma" panose="020B0604030504040204" pitchFamily="34" charset="0"/>
                <a:cs typeface="Calibri" panose="020F0502020204030204" pitchFamily="34" charset="0"/>
              </a:rPr>
              <a:t>COST SAVINGS:</a:t>
            </a:r>
          </a:p>
          <a:p>
            <a:pPr marL="342900" indent="-342900">
              <a:buFont typeface="Symbol" panose="05050102010706020507" pitchFamily="18" charset="2"/>
              <a:buChar char=""/>
            </a:pPr>
            <a:r>
              <a:rPr lang="en-US" sz="1200" b="1" dirty="0">
                <a:latin typeface="Calibri" panose="020F0502020204030204" pitchFamily="34" charset="0"/>
                <a:ea typeface="Tahoma" panose="020B0604030504040204" pitchFamily="34" charset="0"/>
                <a:cs typeface="Calibri" panose="020F0502020204030204" pitchFamily="34" charset="0"/>
              </a:rPr>
              <a:t>Cost savings of </a:t>
            </a:r>
            <a:r>
              <a:rPr lang="en-US" sz="1200" b="1" dirty="0">
                <a:highlight>
                  <a:srgbClr val="FFFF00"/>
                </a:highlight>
                <a:latin typeface="Calibri" panose="020F0502020204030204" pitchFamily="34" charset="0"/>
                <a:ea typeface="Tahoma" panose="020B0604030504040204" pitchFamily="34" charset="0"/>
                <a:cs typeface="Calibri" panose="020F0502020204030204" pitchFamily="34" charset="0"/>
              </a:rPr>
              <a:t>$81k </a:t>
            </a:r>
            <a:r>
              <a:rPr lang="en-US" sz="1200" b="1" dirty="0">
                <a:latin typeface="Calibri" panose="020F0502020204030204" pitchFamily="34" charset="0"/>
                <a:ea typeface="Tahoma" panose="020B0604030504040204" pitchFamily="34" charset="0"/>
                <a:cs typeface="Calibri" panose="020F0502020204030204" pitchFamily="34" charset="0"/>
              </a:rPr>
              <a:t>for vendor installation, security, logistics and material costs.</a:t>
            </a:r>
          </a:p>
          <a:p>
            <a:pPr marL="285750" indent="-285750">
              <a:buFont typeface="Wingdings" panose="05000000000000000000" pitchFamily="2" charset="2"/>
              <a:buChar char="q"/>
            </a:pPr>
            <a:r>
              <a:rPr lang="en-US" sz="1400" b="1" u="sng" dirty="0">
                <a:latin typeface="Calibri" panose="020F0502020204030204" pitchFamily="34" charset="0"/>
                <a:ea typeface="Tahoma" panose="020B0604030504040204" pitchFamily="34" charset="0"/>
                <a:cs typeface="Calibri" panose="020F0502020204030204" pitchFamily="34" charset="0"/>
              </a:rPr>
              <a:t>Others:</a:t>
            </a:r>
          </a:p>
          <a:p>
            <a:pPr marL="342900" marR="0" lvl="0" indent="-342900">
              <a:spcBef>
                <a:spcPts val="0"/>
              </a:spcBef>
              <a:spcAft>
                <a:spcPts val="0"/>
              </a:spcAft>
              <a:buFont typeface="Symbol" panose="05050102010706020507" pitchFamily="18" charset="2"/>
              <a:buChar char=""/>
            </a:pPr>
            <a:r>
              <a:rPr lang="en-US" sz="1200" b="1" dirty="0">
                <a:latin typeface="Calibri" panose="020F0502020204030204" pitchFamily="34" charset="0"/>
                <a:ea typeface="Tahoma" panose="020B0604030504040204" pitchFamily="34" charset="0"/>
                <a:cs typeface="Calibri" panose="020F0502020204030204" pitchFamily="34" charset="0"/>
              </a:rPr>
              <a:t>Learning and improvement of competence of operations and maintenance personnel in planning and safe execution of non-routine activity.</a:t>
            </a:r>
          </a:p>
          <a:p>
            <a:pPr marL="342900" marR="0" lvl="0" indent="-342900">
              <a:spcBef>
                <a:spcPts val="0"/>
              </a:spcBef>
              <a:spcAft>
                <a:spcPts val="0"/>
              </a:spcAft>
              <a:buFont typeface="Symbol" panose="05050102010706020507" pitchFamily="18" charset="2"/>
              <a:buChar char=""/>
            </a:pPr>
            <a:r>
              <a:rPr lang="en-US" sz="1200" b="1" dirty="0">
                <a:latin typeface="Calibri" panose="020F0502020204030204" pitchFamily="34" charset="0"/>
                <a:ea typeface="Tahoma" panose="020B0604030504040204" pitchFamily="34" charset="0"/>
                <a:cs typeface="Calibri" panose="020F0502020204030204" pitchFamily="34" charset="0"/>
              </a:rPr>
              <a:t>Served as Team motivation/ bonding/collaboration with other stake holders.</a:t>
            </a:r>
          </a:p>
          <a:p>
            <a:pPr marL="342900" marR="0" lvl="0" indent="-342900">
              <a:spcBef>
                <a:spcPts val="0"/>
              </a:spcBef>
              <a:spcAft>
                <a:spcPts val="0"/>
              </a:spcAft>
              <a:buFont typeface="Symbol" panose="05050102010706020507" pitchFamily="18" charset="2"/>
              <a:buChar char=""/>
            </a:pPr>
            <a:r>
              <a:rPr lang="en-US" sz="1200" b="1" dirty="0">
                <a:latin typeface="Calibri" panose="020F0502020204030204" pitchFamily="34" charset="0"/>
                <a:ea typeface="Tahoma" panose="020B0604030504040204" pitchFamily="34" charset="0"/>
                <a:cs typeface="Calibri" panose="020F0502020204030204" pitchFamily="34" charset="0"/>
              </a:rPr>
              <a:t>Compliance with MOC procedure by closing out MOC before its overdue date.</a:t>
            </a:r>
          </a:p>
          <a:p>
            <a:pPr marL="0" marR="0">
              <a:spcBef>
                <a:spcPts val="0"/>
              </a:spcBef>
              <a:spcAft>
                <a:spcPts val="0"/>
              </a:spcAft>
            </a:pPr>
            <a:r>
              <a:rPr lang="en-US" sz="1800" b="1" dirty="0">
                <a:effectLst/>
                <a:latin typeface="Calibri" panose="020F0502020204030204" pitchFamily="34" charset="0"/>
                <a:ea typeface="Aptos" panose="020B0004020202020204" pitchFamily="34" charset="0"/>
              </a:rPr>
              <a:t> </a:t>
            </a:r>
            <a:endParaRPr lang="en-US" sz="1200" b="1" dirty="0">
              <a:highlight>
                <a:srgbClr val="00FF00"/>
              </a:highlight>
              <a:latin typeface="Roman"/>
              <a:ea typeface="Tahoma" panose="020B0604030504040204" pitchFamily="34" charset="0"/>
              <a:cs typeface="Tahoma" panose="020B0604030504040204" pitchFamily="34" charset="0"/>
            </a:endParaRPr>
          </a:p>
          <a:p>
            <a:endParaRPr lang="en-US" sz="1200" dirty="0">
              <a:latin typeface="Roman"/>
              <a:ea typeface="Tahoma" panose="020B0604030504040204" pitchFamily="34" charset="0"/>
              <a:cs typeface="Tahoma" panose="020B0604030504040204" pitchFamily="34" charset="0"/>
            </a:endParaRPr>
          </a:p>
          <a:p>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Calibri" panose="020F0502020204030204" pitchFamily="34" charset="0"/>
              <a:ea typeface="Calibri" panose="020F0502020204030204" pitchFamily="34" charset="0"/>
            </a:endParaRPr>
          </a:p>
        </p:txBody>
      </p:sp>
      <p:sp>
        <p:nvSpPr>
          <p:cNvPr id="5" name="Date Placeholder 4"/>
          <p:cNvSpPr>
            <a:spLocks noGrp="1"/>
          </p:cNvSpPr>
          <p:nvPr>
            <p:ph type="dt" sz="half" idx="2"/>
          </p:nvPr>
        </p:nvSpPr>
        <p:spPr/>
        <p:txBody>
          <a:bodyPr/>
          <a:lstStyle/>
          <a:p>
            <a:pPr>
              <a:defRPr/>
            </a:pPr>
            <a:r>
              <a:rPr lang="en-GB" noProof="1"/>
              <a:t>October 2023</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2</a:t>
            </a:fld>
            <a:endParaRPr lang="en-GB" noProof="1"/>
          </a:p>
        </p:txBody>
      </p:sp>
      <p:sp>
        <p:nvSpPr>
          <p:cNvPr id="17" name="TextBox 16">
            <a:extLst>
              <a:ext uri="{FF2B5EF4-FFF2-40B4-BE49-F238E27FC236}">
                <a16:creationId xmlns:a16="http://schemas.microsoft.com/office/drawing/2014/main" id="{71470933-4A84-78E2-35C9-ADF5EB3C0230}"/>
              </a:ext>
            </a:extLst>
          </p:cNvPr>
          <p:cNvSpPr txBox="1"/>
          <p:nvPr/>
        </p:nvSpPr>
        <p:spPr bwMode="auto">
          <a:xfrm>
            <a:off x="7283668" y="5458555"/>
            <a:ext cx="200078" cy="201401"/>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endParaRPr lang="en-GB" sz="1050" dirty="0"/>
          </a:p>
        </p:txBody>
      </p:sp>
    </p:spTree>
    <p:extLst>
      <p:ext uri="{BB962C8B-B14F-4D97-AF65-F5344CB8AC3E}">
        <p14:creationId xmlns:p14="http://schemas.microsoft.com/office/powerpoint/2010/main" val="38415360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20C2A06-95ED-4DA1-BD89-698BD9DEA119}" vid="{4B1A5DAB-726D-47E8-8AED-8FB09D74DAFB}"/>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10590</TotalTime>
  <Words>259</Words>
  <Application>Microsoft Office PowerPoint</Application>
  <PresentationFormat>Widescreen</PresentationFormat>
  <Paragraphs>24</Paragraphs>
  <Slides>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Calibri</vt:lpstr>
      <vt:lpstr>Tahoma</vt:lpstr>
      <vt:lpstr>Roman</vt:lpstr>
      <vt:lpstr>Wingdings</vt:lpstr>
      <vt:lpstr>ShellBold</vt:lpstr>
      <vt:lpstr>Symbol</vt:lpstr>
      <vt:lpstr>ShellMedium</vt:lpstr>
      <vt:lpstr>Arial</vt:lpstr>
      <vt:lpstr>Shell layouts with footer</vt:lpstr>
      <vt:lpstr>Tunu NODE COST SAVING  FOR Q4 2024 (October 2024)</vt:lpstr>
      <vt:lpstr>DIY (Cost saving) on The Removal &amp; Installation of 3" Ball Valve at OPUKUSHI North well 3L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TUNU DIY ACTIVITIES FOR Q4 2024</dc:title>
  <dc:creator>Hyginus Njoku</dc:creator>
  <cp:lastModifiedBy>Njoku, Hyginus E SPDC-IUC/G/UWU</cp:lastModifiedBy>
  <cp:revision>45</cp:revision>
  <dcterms:created xsi:type="dcterms:W3CDTF">2023-04-14T11:24:50Z</dcterms:created>
  <dcterms:modified xsi:type="dcterms:W3CDTF">2024-10-19T13:25:01Z</dcterms:modified>
  <cp:category>Shell_IC: UNRESTRICTED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