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6"/>
  </p:handoutMasterIdLst>
  <p:sldIdLst>
    <p:sldId id="256" r:id="rId2"/>
    <p:sldId id="381" r:id="rId3"/>
    <p:sldId id="354" r:id="rId4"/>
  </p:sldIdLst>
  <p:sldSz cx="12192000" cy="6858000"/>
  <p:notesSz cx="6797675" cy="9926638"/>
  <p:embeddedFontLst>
    <p:embeddedFont>
      <p:font typeface="Cambria Math" panose="02040503050406030204" pitchFamily="18" charset="0"/>
      <p:regular r:id="rId7"/>
    </p:embeddedFont>
    <p:embeddedFont>
      <p:font typeface="ShellBold" panose="00000800000000000000" pitchFamily="2" charset="0"/>
      <p:regular r:id="rId8"/>
      <p:bold r:id="rId9"/>
    </p:embeddedFont>
    <p:embeddedFont>
      <p:font typeface="ShellMedium" panose="00000600000000000000" pitchFamily="2" charset="0"/>
      <p:regular r:id="rId10"/>
    </p:embeddedFont>
    <p:embeddedFont>
      <p:font typeface="Tahoma" panose="020B0604030504040204" pitchFamily="34" charset="0"/>
      <p:regular r:id="rId11"/>
      <p:bold r:id="rId12"/>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5" autoAdjust="0"/>
    <p:restoredTop sz="93792" autoAdjust="0"/>
  </p:normalViewPr>
  <p:slideViewPr>
    <p:cSldViewPr snapToGrid="0" snapToObjects="1" showGuides="1">
      <p:cViewPr>
        <p:scale>
          <a:sx n="92" d="100"/>
          <a:sy n="92" d="100"/>
        </p:scale>
        <p:origin x="44" y="-4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10/09/2024</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10/09/2024</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ea typeface="Calibri" panose="020F0502020204030204" pitchFamily="34" charset="0"/>
              </a:rPr>
              <a:t>AGO emission factor = 0.00274411</a:t>
            </a:r>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E6B925C0-6D24-93E6-9BD7-9C91F6F7B3F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54D0B37-239A-28D5-560B-21CF99F6464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AA66BD-C0DC-7FDF-3B36-32594A4C25E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 name="TextBox 2" descr="CONFIDENTIAL_TAG_0xFFEE">
            <a:extLst>
              <a:ext uri="{FF2B5EF4-FFF2-40B4-BE49-F238E27FC236}">
                <a16:creationId xmlns:a16="http://schemas.microsoft.com/office/drawing/2014/main" id="{A88C8660-8912-5560-51F6-1BD06560919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 name="TextBox 1" descr="CONFIDENTIAL_TAG_0xFFEE">
            <a:extLst>
              <a:ext uri="{FF2B5EF4-FFF2-40B4-BE49-F238E27FC236}">
                <a16:creationId xmlns:a16="http://schemas.microsoft.com/office/drawing/2014/main" id="{65A9E794-8DA0-84C7-9D19-D91E5F7E91E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B362E8DE-1DF5-6D24-E655-F02D325FA2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94FE700D-C9D7-5027-31A6-115C2A8A925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665E77-4045-0A5B-EBFB-ECBE91B709C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2B32DF24-4FF1-AA48-2872-D718FD053EB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723E64F9-1110-78DA-FBDD-ABEAADED8B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5655952-3BC6-A9F2-7AF8-0C0353DA3D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0F964C74-58EA-D697-60C0-AF8CB43813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587827C-2FA0-F836-CB81-D23E924225F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DA19ABA-777A-B242-93C2-62B7C3761D4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592751E-CDAB-BC62-C696-41BD7ED4059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1647645" y="992037"/>
            <a:ext cx="10912415" cy="931653"/>
          </a:xfrm>
        </p:spPr>
        <p:txBody>
          <a:bodyPr/>
          <a:lstStyle/>
          <a:p>
            <a:r>
              <a:rPr lang="en-GB" sz="1800" dirty="0"/>
              <a:t>Additional Tunu Node COST SAVING  FOR Q3 2024  on Tunu05T FL leak  JIV  and subsequent</a:t>
            </a:r>
            <a:r>
              <a:rPr lang="en-US" sz="1800" dirty="0"/>
              <a:t>  actions taken to unlock net of 3.5Kbopd between</a:t>
            </a:r>
            <a:r>
              <a:rPr lang="en-GB" sz="1800" dirty="0"/>
              <a:t> </a:t>
            </a:r>
            <a:r>
              <a:rPr lang="en-US" sz="1800" dirty="0"/>
              <a:t>29/08/2024 and 03/09/2024 </a:t>
            </a:r>
            <a:endParaRPr lang="en-GB" sz="1800" dirty="0"/>
          </a:p>
        </p:txBody>
      </p:sp>
      <p:sp>
        <p:nvSpPr>
          <p:cNvPr id="23" name="Subtitle 22"/>
          <p:cNvSpPr>
            <a:spLocks noGrp="1"/>
          </p:cNvSpPr>
          <p:nvPr>
            <p:ph type="subTitle" idx="1"/>
          </p:nvPr>
        </p:nvSpPr>
        <p:spPr/>
        <p:txBody>
          <a:bodyPr/>
          <a:lstStyle/>
          <a:p>
            <a:r>
              <a:rPr lang="en-GB" dirty="0"/>
              <a:t>  </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October 2023</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F6818F-0125-43C8-96A2-F27F9354911F}"/>
              </a:ext>
            </a:extLst>
          </p:cNvPr>
          <p:cNvSpPr>
            <a:spLocks noGrp="1"/>
          </p:cNvSpPr>
          <p:nvPr>
            <p:ph type="title"/>
          </p:nvPr>
        </p:nvSpPr>
        <p:spPr>
          <a:xfrm>
            <a:off x="701565" y="679785"/>
            <a:ext cx="11264462" cy="683253"/>
          </a:xfrm>
        </p:spPr>
        <p:txBody>
          <a:bodyPr/>
          <a:lstStyle/>
          <a:p>
            <a:r>
              <a:rPr lang="en-GB" sz="1800" dirty="0"/>
              <a:t> </a:t>
            </a:r>
            <a:r>
              <a:rPr lang="en-US" sz="1400" dirty="0"/>
              <a:t>Cost saving  on  hiring of swamp buggy for TUNU05T flow line leak JIV and unlocking of net oil of  3.5Kbpd</a:t>
            </a:r>
            <a:endParaRPr lang="en-GB" sz="1400" dirty="0"/>
          </a:p>
        </p:txBody>
      </p:sp>
      <p:sp>
        <p:nvSpPr>
          <p:cNvPr id="9" name="Text Placeholder 8">
            <a:extLst>
              <a:ext uri="{FF2B5EF4-FFF2-40B4-BE49-F238E27FC236}">
                <a16:creationId xmlns:a16="http://schemas.microsoft.com/office/drawing/2014/main" id="{84CB2CD1-E451-4E45-290F-057993E820C7}"/>
              </a:ext>
            </a:extLst>
          </p:cNvPr>
          <p:cNvSpPr>
            <a:spLocks noGrp="1"/>
          </p:cNvSpPr>
          <p:nvPr>
            <p:ph type="body" sz="quarter" idx="11"/>
          </p:nvPr>
        </p:nvSpPr>
        <p:spPr>
          <a:xfrm>
            <a:off x="350664" y="1021411"/>
            <a:ext cx="11717866" cy="3980080"/>
          </a:xfrm>
        </p:spPr>
        <p:txBody>
          <a:bodyPr/>
          <a:lstStyle/>
          <a:p>
            <a:r>
              <a:rPr lang="en-US" sz="1400" b="1" u="sng" dirty="0">
                <a:latin typeface="Calibri" panose="020F0502020204030204" pitchFamily="34" charset="0"/>
              </a:rPr>
              <a:t>ACTIVITIES:</a:t>
            </a:r>
          </a:p>
          <a:p>
            <a:pPr marL="0" marR="0">
              <a:spcBef>
                <a:spcPts val="0"/>
              </a:spcBef>
              <a:spcAft>
                <a:spcPts val="0"/>
              </a:spcAft>
            </a:pPr>
            <a:r>
              <a:rPr lang="en-US" sz="1200" dirty="0">
                <a:solidFill>
                  <a:srgbClr val="333333"/>
                </a:solidFill>
                <a:effectLst/>
                <a:latin typeface="Tahoma" panose="020B0604030504040204" pitchFamily="34" charset="0"/>
                <a:ea typeface="Times New Roman" panose="02020603050405020304" pitchFamily="18" charset="0"/>
              </a:rPr>
              <a:t>At about 1605hrs on 25/08/2024, TUNU05T that was producing circa 3.5Kbopd was closed-in due to flowline leak from </a:t>
            </a:r>
            <a:r>
              <a:rPr lang="en-US" sz="1200" dirty="0">
                <a:solidFill>
                  <a:srgbClr val="333333"/>
                </a:solidFill>
                <a:latin typeface="Tahoma" panose="020B0604030504040204" pitchFamily="34" charset="0"/>
                <a:ea typeface="Times New Roman" panose="02020603050405020304" pitchFamily="18" charset="0"/>
              </a:rPr>
              <a:t>an </a:t>
            </a:r>
            <a:r>
              <a:rPr lang="en-US" sz="1200" dirty="0">
                <a:solidFill>
                  <a:srgbClr val="333333"/>
                </a:solidFill>
                <a:effectLst/>
                <a:latin typeface="Tahoma" panose="020B0604030504040204" pitchFamily="34" charset="0"/>
                <a:ea typeface="Times New Roman" panose="02020603050405020304" pitchFamily="18" charset="0"/>
              </a:rPr>
              <a:t>illegal connection (IC) by unknown persons. The flowline was </a:t>
            </a:r>
            <a:r>
              <a:rPr lang="en-US" sz="1200" dirty="0">
                <a:solidFill>
                  <a:srgbClr val="333333"/>
                </a:solidFill>
                <a:latin typeface="Tahoma" panose="020B0604030504040204" pitchFamily="34" charset="0"/>
                <a:ea typeface="Times New Roman" panose="02020603050405020304" pitchFamily="18" charset="0"/>
              </a:rPr>
              <a:t>i</a:t>
            </a:r>
            <a:r>
              <a:rPr lang="en-US" sz="1200" dirty="0">
                <a:solidFill>
                  <a:srgbClr val="333333"/>
                </a:solidFill>
                <a:effectLst/>
                <a:latin typeface="Tahoma" panose="020B0604030504040204" pitchFamily="34" charset="0"/>
                <a:ea typeface="Times New Roman" panose="02020603050405020304" pitchFamily="18" charset="0"/>
              </a:rPr>
              <a:t>mmediately depressurized and JIV was planned. The JIT arrived site on 28.08.2024. The initial assessment prior to JIV schedule, showed that the IC point was visible at low tides situation which doesn’t require swamp buggy to lift.</a:t>
            </a:r>
          </a:p>
          <a:p>
            <a:pPr marL="0" marR="0">
              <a:spcBef>
                <a:spcPts val="0"/>
              </a:spcBef>
              <a:spcAft>
                <a:spcPts val="0"/>
              </a:spcAft>
            </a:pPr>
            <a:r>
              <a:rPr lang="en-US" sz="1200" dirty="0">
                <a:solidFill>
                  <a:srgbClr val="333333"/>
                </a:solidFill>
                <a:latin typeface="Tahoma" panose="020B0604030504040204" pitchFamily="34" charset="0"/>
              </a:rPr>
              <a:t>However, during the JIT visit of 29.08.2024, the IC point could not be accessed at low tides situation due to natural weather changes. The Joint investigation team to witness and agree on the cause of the leak  became threatened due to inability to access the leak point without swamp buggy. Deploying Swamp buggy for the JIV would have cost  over  $45,200 and would have taken  more than the next two  weeks secure. This  could have led to the postponement of the JIV, and continued lock-in of 3.5Kbopd. The team mobilized  and carried out DIY by safely planned, and manually used certified A-frame  and lifting accessories. The lifting was successfully achieved and JIV completed on the 31.08.2024.The team </a:t>
            </a:r>
            <a:r>
              <a:rPr lang="en-US" sz="1200">
                <a:solidFill>
                  <a:srgbClr val="333333"/>
                </a:solidFill>
                <a:latin typeface="Tahoma" panose="020B0604030504040204" pitchFamily="34" charset="0"/>
              </a:rPr>
              <a:t>further put </a:t>
            </a:r>
            <a:r>
              <a:rPr lang="en-US" sz="1200" dirty="0">
                <a:solidFill>
                  <a:srgbClr val="333333"/>
                </a:solidFill>
                <a:latin typeface="Tahoma" panose="020B0604030504040204" pitchFamily="34" charset="0"/>
              </a:rPr>
              <a:t>measures in place and safely carried out some corrective maintenance on the line to unlock net of 3.5Kbopd on 03.09.2024.</a:t>
            </a:r>
            <a:br>
              <a:rPr lang="en-US" sz="1200" dirty="0">
                <a:solidFill>
                  <a:srgbClr val="333333"/>
                </a:solidFill>
                <a:latin typeface="Tahoma" panose="020B0604030504040204" pitchFamily="34" charset="0"/>
              </a:rPr>
            </a:br>
            <a:r>
              <a:rPr lang="en-US" sz="1400" b="1" u="sng" dirty="0">
                <a:latin typeface="Calibri" panose="020F0502020204030204" pitchFamily="34" charset="0"/>
                <a:ea typeface="Tahoma" panose="020B0604030504040204" pitchFamily="34" charset="0"/>
                <a:cs typeface="Calibri" panose="020F0502020204030204" pitchFamily="34" charset="0"/>
              </a:rPr>
              <a:t>COST SAVINGS:</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Cost  saving on deploying swamp buggy by the vendor: </a:t>
            </a:r>
            <a:r>
              <a:rPr lang="en-US" sz="2400" b="1" kern="100" dirty="0">
                <a:effectLst/>
                <a:latin typeface="Cambria Math" panose="02040503050406030204" pitchFamily="18" charset="0"/>
                <a:ea typeface="Aptos" panose="020B0004020202020204" pitchFamily="34" charset="0"/>
                <a:cs typeface="Times New Roman" panose="02020603050405020304" pitchFamily="18" charset="0"/>
              </a:rPr>
              <a:t>&gt;</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b="1" dirty="0">
                <a:solidFill>
                  <a:srgbClr val="FF0000"/>
                </a:solidFill>
                <a:highlight>
                  <a:srgbClr val="FFFF00"/>
                </a:highlight>
                <a:latin typeface="T3Font_0"/>
                <a:ea typeface="Tahoma" panose="020B0604030504040204" pitchFamily="34" charset="0"/>
                <a:cs typeface="Calibri" panose="020F0502020204030204" pitchFamily="34" charset="0"/>
              </a:rPr>
              <a:t>45,200</a:t>
            </a:r>
            <a:r>
              <a:rPr lang="en-US" sz="2400" b="1" dirty="0">
                <a:highlight>
                  <a:srgbClr val="FFFF00"/>
                </a:highlight>
                <a:latin typeface="Calibri" panose="020F0502020204030204" pitchFamily="34" charset="0"/>
                <a:ea typeface="Tahoma" panose="020B0604030504040204" pitchFamily="34" charset="0"/>
                <a:cs typeface="Calibri" panose="020F0502020204030204" pitchFamily="34" charset="0"/>
              </a:rPr>
              <a:t> USD </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Production unlocked:  </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3.5Kbopd net</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 </a:t>
            </a:r>
            <a:r>
              <a:rPr lang="en-US" b="1" dirty="0">
                <a:highlight>
                  <a:srgbClr val="FFFF00"/>
                </a:highlight>
                <a:latin typeface="Calibri" panose="020F0502020204030204" pitchFamily="34" charset="0"/>
                <a:ea typeface="Tahoma" panose="020B0604030504040204" pitchFamily="34" charset="0"/>
                <a:cs typeface="Calibri" panose="020F0502020204030204" pitchFamily="34" charset="0"/>
              </a:rPr>
              <a:t>Total Cost Saved: </a:t>
            </a:r>
            <a:r>
              <a:rPr lang="en-US" sz="1600" b="1" dirty="0">
                <a:highlight>
                  <a:srgbClr val="00FF00"/>
                </a:highlight>
                <a:latin typeface="T3Font_0"/>
                <a:ea typeface="Tahoma" panose="020B0604030504040204" pitchFamily="34" charset="0"/>
                <a:cs typeface="Calibri" panose="020F0502020204030204" pitchFamily="34" charset="0"/>
              </a:rPr>
              <a:t>45,200</a:t>
            </a:r>
            <a:r>
              <a:rPr lang="en-US" sz="1600" b="1" dirty="0">
                <a:highlight>
                  <a:srgbClr val="00FF00"/>
                </a:highlight>
                <a:latin typeface="Calibri" panose="020F0502020204030204" pitchFamily="34" charset="0"/>
                <a:ea typeface="Tahoma" panose="020B0604030504040204" pitchFamily="34" charset="0"/>
                <a:cs typeface="Calibri" panose="020F0502020204030204" pitchFamily="34" charset="0"/>
              </a:rPr>
              <a:t> USD </a:t>
            </a:r>
            <a:endParaRPr lang="en-US" b="1" kern="100" dirty="0">
              <a:effectLst/>
              <a:highlight>
                <a:srgbClr val="00FF00"/>
              </a:highlight>
              <a:latin typeface="Calibri" panose="020F0502020204030204" pitchFamily="34" charset="0"/>
              <a:ea typeface="Tahoma" panose="020B0604030504040204" pitchFamily="34" charset="0"/>
              <a:cs typeface="Calibri" panose="020F0502020204030204" pitchFamily="34" charset="0"/>
            </a:endParaRPr>
          </a:p>
          <a:p>
            <a:pPr marL="171450" indent="-171450">
              <a:buFont typeface="Wingdings" panose="05000000000000000000" pitchFamily="2" charset="2"/>
              <a:buChar char="q"/>
            </a:pPr>
            <a:endParaRPr lang="en-US" sz="1200" b="1" dirty="0">
              <a:highlight>
                <a:srgbClr val="00FF00"/>
              </a:highlight>
              <a:latin typeface="Roman"/>
              <a:ea typeface="Tahoma" panose="020B0604030504040204" pitchFamily="34" charset="0"/>
              <a:cs typeface="Tahoma" panose="020B0604030504040204" pitchFamily="34" charset="0"/>
            </a:endParaRPr>
          </a:p>
          <a:p>
            <a:endParaRPr lang="en-US" sz="1200" dirty="0">
              <a:latin typeface="Roman"/>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Calibri" panose="020F0502020204030204" pitchFamily="34" charset="0"/>
              <a:ea typeface="Calibri" panose="020F0502020204030204" pitchFamily="34" charset="0"/>
            </a:endParaRPr>
          </a:p>
        </p:txBody>
      </p:sp>
      <p:sp>
        <p:nvSpPr>
          <p:cNvPr id="5" name="Date Placeholder 4"/>
          <p:cNvSpPr>
            <a:spLocks noGrp="1"/>
          </p:cNvSpPr>
          <p:nvPr>
            <p:ph type="dt" sz="half" idx="2"/>
          </p:nvPr>
        </p:nvSpPr>
        <p:spPr/>
        <p:txBody>
          <a:bodyPr/>
          <a:lstStyle/>
          <a:p>
            <a:pPr>
              <a:defRPr/>
            </a:pPr>
            <a:r>
              <a:rPr lang="en-GB" noProof="1"/>
              <a:t>October 2023</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17" name="TextBox 16">
            <a:extLst>
              <a:ext uri="{FF2B5EF4-FFF2-40B4-BE49-F238E27FC236}">
                <a16:creationId xmlns:a16="http://schemas.microsoft.com/office/drawing/2014/main" id="{71470933-4A84-78E2-35C9-ADF5EB3C0230}"/>
              </a:ext>
            </a:extLst>
          </p:cNvPr>
          <p:cNvSpPr txBox="1"/>
          <p:nvPr/>
        </p:nvSpPr>
        <p:spPr bwMode="auto">
          <a:xfrm>
            <a:off x="7283668" y="5458555"/>
            <a:ext cx="200078" cy="201401"/>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endParaRPr lang="en-GB" sz="1050" dirty="0"/>
          </a:p>
        </p:txBody>
      </p:sp>
    </p:spTree>
    <p:extLst>
      <p:ext uri="{BB962C8B-B14F-4D97-AF65-F5344CB8AC3E}">
        <p14:creationId xmlns:p14="http://schemas.microsoft.com/office/powerpoint/2010/main" val="38415360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14310</TotalTime>
  <Words>319</Words>
  <Application>Microsoft Office PowerPoint</Application>
  <PresentationFormat>Widescreen</PresentationFormat>
  <Paragraphs>20</Paragraphs>
  <Slides>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Aptos</vt:lpstr>
      <vt:lpstr>Roman</vt:lpstr>
      <vt:lpstr>Wingdings</vt:lpstr>
      <vt:lpstr>Cambria Math</vt:lpstr>
      <vt:lpstr>ShellBold</vt:lpstr>
      <vt:lpstr>ShellMedium</vt:lpstr>
      <vt:lpstr>Calibri</vt:lpstr>
      <vt:lpstr>Arial</vt:lpstr>
      <vt:lpstr>T3Font_0</vt:lpstr>
      <vt:lpstr>Tahoma</vt:lpstr>
      <vt:lpstr>Shell layouts with footer</vt:lpstr>
      <vt:lpstr>Additional Tunu Node COST SAVING  FOR Q3 2024  on Tunu05T FL leak  JIV  and subsequent  actions taken to unlock net of 3.5Kbopd between 29/08/2024 and 03/09/2024 </vt:lpstr>
      <vt:lpstr> Cost saving  on  hiring of swamp buggy for TUNU05T flow line leak JIV and unlocking of net oil of  3.5Kbpd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 DIY ACTIVITIES FOR Q1 2023</dc:title>
  <dc:creator>Hyginus Njoku</dc:creator>
  <cp:lastModifiedBy>Njoku, Hyginus E SPDC-IUC/G/UWU</cp:lastModifiedBy>
  <cp:revision>53</cp:revision>
  <dcterms:created xsi:type="dcterms:W3CDTF">2023-04-14T11:24:50Z</dcterms:created>
  <dcterms:modified xsi:type="dcterms:W3CDTF">2024-09-10T14:27:50Z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